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sldIdLst>
    <p:sldId id="256" r:id="rId2"/>
    <p:sldId id="329" r:id="rId3"/>
    <p:sldId id="259" r:id="rId4"/>
    <p:sldId id="263" r:id="rId5"/>
    <p:sldId id="319" r:id="rId6"/>
    <p:sldId id="266" r:id="rId7"/>
    <p:sldId id="296"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23" r:id="rId21"/>
    <p:sldId id="342" r:id="rId22"/>
    <p:sldId id="343" r:id="rId23"/>
    <p:sldId id="320" r:id="rId24"/>
    <p:sldId id="321" r:id="rId25"/>
    <p:sldId id="322" r:id="rId26"/>
    <p:sldId id="309" r:id="rId27"/>
    <p:sldId id="344" r:id="rId28"/>
    <p:sldId id="345" r:id="rId29"/>
    <p:sldId id="346" r:id="rId30"/>
    <p:sldId id="347" r:id="rId31"/>
    <p:sldId id="324" r:id="rId32"/>
    <p:sldId id="348" r:id="rId33"/>
    <p:sldId id="349" r:id="rId34"/>
    <p:sldId id="350" r:id="rId35"/>
    <p:sldId id="351" r:id="rId36"/>
    <p:sldId id="352" r:id="rId37"/>
    <p:sldId id="353" r:id="rId38"/>
    <p:sldId id="354" r:id="rId39"/>
    <p:sldId id="355" r:id="rId40"/>
    <p:sldId id="356" r:id="rId41"/>
    <p:sldId id="357" r:id="rId42"/>
    <p:sldId id="301" r:id="rId43"/>
    <p:sldId id="302" r:id="rId44"/>
    <p:sldId id="35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103" d="100"/>
          <a:sy n="103" d="100"/>
        </p:scale>
        <p:origin x="18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F74F7-3F36-49A1-87AA-4579875A1C05}" type="datetimeFigureOut">
              <a:rPr lang="en-US" smtClean="0"/>
              <a:t>11/14/2024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BD17D-1063-4DA2-9285-B172863925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23D2B23-2A51-46B9-BAB1-F09DE3B567CE}"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387EF024-699D-46E7-AF05-C960EF23BCC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2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5F33F-EE8E-497C-AA56-66D30007E29A}"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292658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F87C8-88BA-4C3D-8ED6-F9B4712A77A8}"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387EF024-699D-46E7-AF05-C960EF23BCCA}"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53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512CC-B950-4FCD-9A90-4DAE7B64A9BF}"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737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ED870-9DFA-45C2-A430-65201D28220C}"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387EF024-699D-46E7-AF05-C960EF23BCC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613459-4D02-4875-A62C-91B668045F57}" type="datetime1">
              <a:rPr lang="en-US" smtClean="0"/>
              <a:t>11/14/2024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118839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CA688-06CB-4E50-9DF5-89E46A4509E7}" type="datetime1">
              <a:rPr lang="en-US" smtClean="0"/>
              <a:t>11/14/2024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56400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2D987E-1D8F-4A76-8E2B-CD2E13FF995F}" type="datetime1">
              <a:rPr lang="en-US" smtClean="0"/>
              <a:t>11/14/2024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358736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43F15-4C7B-48F2-BBAA-D8390127DD54}" type="datetime1">
              <a:rPr lang="en-US" smtClean="0"/>
              <a:t>11/14/2024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76175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4231F-00EF-4C1C-9DC1-05BF2AB22178}" type="datetime1">
              <a:rPr lang="en-US" smtClean="0"/>
              <a:t>11/14/2024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387EF024-699D-46E7-AF05-C960EF23BCCA}" type="slidenum">
              <a:rPr lang="en-US" smtClean="0"/>
              <a:pPr/>
              <a:t>‹#›</a:t>
            </a:fld>
            <a:endParaRPr lang="en-US"/>
          </a:p>
        </p:txBody>
      </p:sp>
    </p:spTree>
    <p:extLst>
      <p:ext uri="{BB962C8B-B14F-4D97-AF65-F5344CB8AC3E}">
        <p14:creationId xmlns:p14="http://schemas.microsoft.com/office/powerpoint/2010/main" val="232286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A9C6DB7-2518-4572-8F4C-024F6FA2FC46}" type="datetime1">
              <a:rPr lang="en-US" smtClean="0"/>
              <a:t>11/14/2024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387EF024-699D-46E7-AF05-C960EF23BCCA}"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6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19C2FFB-DA11-4359-AC2C-939E5A9F4D60}" type="datetime1">
              <a:rPr lang="en-US" smtClean="0"/>
              <a:t>11/14/2024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87EF024-699D-46E7-AF05-C960EF23BCC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918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5284C39A-E917-D2CF-B4AB-A2566AF4BFED}"/>
              </a:ext>
            </a:extLst>
          </p:cNvPr>
          <p:cNvSpPr txBox="1">
            <a:spLocks/>
          </p:cNvSpPr>
          <p:nvPr/>
        </p:nvSpPr>
        <p:spPr>
          <a:xfrm>
            <a:off x="9067800" y="4724400"/>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FCB61D69-C033-F26E-AD12-6353988D64BB}"/>
              </a:ext>
            </a:extLst>
          </p:cNvPr>
          <p:cNvSpPr>
            <a:spLocks noGrp="1"/>
          </p:cNvSpPr>
          <p:nvPr>
            <p:ph type="ctrTitle"/>
          </p:nvPr>
        </p:nvSpPr>
        <p:spPr/>
        <p:txBody>
          <a:bodyPr>
            <a:normAutofit/>
          </a:bodyPr>
          <a:lstStyle/>
          <a:p>
            <a:r>
              <a:rPr lang="en-US" cap="all" dirty="0"/>
              <a:t>The Ankle Joint</a:t>
            </a:r>
            <a:br>
              <a:rPr lang="en-US" cap="all" dirty="0"/>
            </a:br>
            <a:r>
              <a:rPr lang="en-US" sz="1400" cap="all" dirty="0"/>
              <a:t>(also known as the Talocrural Joint)</a:t>
            </a:r>
            <a:endParaRPr lang="en-IN" dirty="0"/>
          </a:p>
        </p:txBody>
      </p:sp>
      <p:sp>
        <p:nvSpPr>
          <p:cNvPr id="3" name="Subtitle 2">
            <a:extLst>
              <a:ext uri="{FF2B5EF4-FFF2-40B4-BE49-F238E27FC236}">
                <a16:creationId xmlns:a16="http://schemas.microsoft.com/office/drawing/2014/main" id="{9DEAF66D-2D84-9D11-63BF-3B3E32958154}"/>
              </a:ext>
            </a:extLst>
          </p:cNvPr>
          <p:cNvSpPr>
            <a:spLocks noGrp="1"/>
          </p:cNvSpPr>
          <p:nvPr>
            <p:ph type="subTitle" idx="1"/>
          </p:nvPr>
        </p:nvSpPr>
        <p:spPr/>
        <p:txBody>
          <a:bodyPr/>
          <a:lstStyle/>
          <a:p>
            <a:r>
              <a:rPr lang="en-US" dirty="0"/>
              <a:t>BY MBBSPPT.COM</a:t>
            </a:r>
          </a:p>
        </p:txBody>
      </p:sp>
      <p:pic>
        <p:nvPicPr>
          <p:cNvPr id="7" name="Picture 6">
            <a:extLst>
              <a:ext uri="{FF2B5EF4-FFF2-40B4-BE49-F238E27FC236}">
                <a16:creationId xmlns:a16="http://schemas.microsoft.com/office/drawing/2014/main" id="{1EC56066-CBC2-D70D-7668-3CBC6DE6B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730" y="838200"/>
            <a:ext cx="3124540" cy="3124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FA722-5A40-F80E-91C7-864245E86F2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FDF2C5-8B2E-EB95-102A-FF68252F006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socket is provided flexibility by </a:t>
            </a:r>
          </a:p>
          <a:p>
            <a:pPr lvl="1">
              <a:buFont typeface="Arial" panose="020B0604020202020204" pitchFamily="34" charset="0"/>
              <a:buChar char="•"/>
            </a:pPr>
            <a:r>
              <a:rPr lang="en-US" sz="2000" dirty="0"/>
              <a:t>The tibiofibular ligaments, </a:t>
            </a:r>
          </a:p>
          <a:p>
            <a:pPr lvl="1">
              <a:buFont typeface="Arial" panose="020B0604020202020204" pitchFamily="34" charset="0"/>
              <a:buChar char="•"/>
            </a:pPr>
            <a:r>
              <a:rPr lang="en-US" sz="2000" dirty="0"/>
              <a:t>The flexibility of the fibula, </a:t>
            </a:r>
          </a:p>
          <a:p>
            <a:pPr lvl="1">
              <a:buFont typeface="Arial" panose="020B0604020202020204" pitchFamily="34" charset="0"/>
              <a:buChar char="•"/>
            </a:pPr>
            <a:r>
              <a:rPr lang="en-US" sz="2000" dirty="0"/>
              <a:t>Slight movements of the fibula at the superior tibiofibular joint.</a:t>
            </a:r>
          </a:p>
        </p:txBody>
      </p:sp>
      <p:sp>
        <p:nvSpPr>
          <p:cNvPr id="8" name="Title 1">
            <a:extLst>
              <a:ext uri="{FF2B5EF4-FFF2-40B4-BE49-F238E27FC236}">
                <a16:creationId xmlns:a16="http://schemas.microsoft.com/office/drawing/2014/main" id="{6FC2A682-EC5B-02B3-E0DB-763FBA0E52C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socket</a:t>
            </a:r>
          </a:p>
        </p:txBody>
      </p:sp>
      <p:sp>
        <p:nvSpPr>
          <p:cNvPr id="2" name="Footer Placeholder 1">
            <a:extLst>
              <a:ext uri="{FF2B5EF4-FFF2-40B4-BE49-F238E27FC236}">
                <a16:creationId xmlns:a16="http://schemas.microsoft.com/office/drawing/2014/main" id="{4BC16A20-3975-9123-1013-28863C2BA2E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EAAD3AB-93E0-910F-7086-7F842F1E578E}"/>
              </a:ext>
            </a:extLst>
          </p:cNvPr>
          <p:cNvSpPr>
            <a:spLocks noGrp="1"/>
          </p:cNvSpPr>
          <p:nvPr>
            <p:ph type="sldNum" sz="quarter" idx="12"/>
          </p:nvPr>
        </p:nvSpPr>
        <p:spPr/>
        <p:txBody>
          <a:bodyPr/>
          <a:lstStyle/>
          <a:p>
            <a:fld id="{387EF024-699D-46E7-AF05-C960EF23BCCA}" type="slidenum">
              <a:rPr lang="en-US" smtClean="0"/>
              <a:pPr/>
              <a:t>10</a:t>
            </a:fld>
            <a:endParaRPr lang="en-US"/>
          </a:p>
        </p:txBody>
      </p:sp>
    </p:spTree>
    <p:extLst>
      <p:ext uri="{BB962C8B-B14F-4D97-AF65-F5344CB8AC3E}">
        <p14:creationId xmlns:p14="http://schemas.microsoft.com/office/powerpoint/2010/main" val="28172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59C85-B827-1769-96DA-F0D587E414A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C66F3D-F3C3-ACDF-6E5A-977AD8212D9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trochlear surface on the superior aspect of the body of talus is wider in front than behind.</a:t>
            </a:r>
          </a:p>
          <a:p>
            <a:pPr marL="0" indent="0" eaLnBrk="1" hangingPunct="1">
              <a:buNone/>
            </a:pPr>
            <a:r>
              <a:rPr lang="en-US" dirty="0"/>
              <a:t>During dorsiflexion, ankle joint of the anterior wider part of the trochlea moves posteriorly and fits correctly into the tibiofibular mortise, thus joint is stable. </a:t>
            </a:r>
          </a:p>
          <a:p>
            <a:pPr marL="0" indent="0" eaLnBrk="1" hangingPunct="1">
              <a:buNone/>
            </a:pPr>
            <a:r>
              <a:rPr lang="en-US" dirty="0"/>
              <a:t>During plantar flexion, the narrow posterior part of the trochlea doesn’t fit correctly in the tibiofibular mortise, thus the joint is unstable during plantar flexion.</a:t>
            </a:r>
          </a:p>
        </p:txBody>
      </p:sp>
      <p:sp>
        <p:nvSpPr>
          <p:cNvPr id="8" name="Title 1">
            <a:extLst>
              <a:ext uri="{FF2B5EF4-FFF2-40B4-BE49-F238E27FC236}">
                <a16:creationId xmlns:a16="http://schemas.microsoft.com/office/drawing/2014/main" id="{09BA2382-4BFC-8AEA-F3CD-C1288075474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SOLIDITY OF THE ANKLE JOINT</a:t>
            </a:r>
          </a:p>
        </p:txBody>
      </p:sp>
      <p:sp>
        <p:nvSpPr>
          <p:cNvPr id="2" name="Footer Placeholder 1">
            <a:extLst>
              <a:ext uri="{FF2B5EF4-FFF2-40B4-BE49-F238E27FC236}">
                <a16:creationId xmlns:a16="http://schemas.microsoft.com/office/drawing/2014/main" id="{E109C520-65CB-02B6-269A-D1E7ADCDCC9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80FECE8-ECAB-A69A-B412-CDCD3A29189B}"/>
              </a:ext>
            </a:extLst>
          </p:cNvPr>
          <p:cNvSpPr>
            <a:spLocks noGrp="1"/>
          </p:cNvSpPr>
          <p:nvPr>
            <p:ph type="sldNum" sz="quarter" idx="12"/>
          </p:nvPr>
        </p:nvSpPr>
        <p:spPr/>
        <p:txBody>
          <a:bodyPr/>
          <a:lstStyle/>
          <a:p>
            <a:fld id="{387EF024-699D-46E7-AF05-C960EF23BCCA}" type="slidenum">
              <a:rPr lang="en-US" smtClean="0"/>
              <a:pPr/>
              <a:t>11</a:t>
            </a:fld>
            <a:endParaRPr lang="en-US"/>
          </a:p>
        </p:txBody>
      </p:sp>
    </p:spTree>
    <p:extLst>
      <p:ext uri="{BB962C8B-B14F-4D97-AF65-F5344CB8AC3E}">
        <p14:creationId xmlns:p14="http://schemas.microsoft.com/office/powerpoint/2010/main" val="154531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2EAF-4A1A-ABC9-872A-B9565CDB78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B8589A-67D5-17B1-A26F-40A455F9C06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Close interlocking of its articular surfaces.</a:t>
            </a:r>
          </a:p>
          <a:p>
            <a:pPr marL="0" indent="0" eaLnBrk="1" hangingPunct="1">
              <a:buNone/>
            </a:pPr>
            <a:r>
              <a:rPr lang="en-US" dirty="0"/>
              <a:t>Strong, medial, and lateral collateral ligaments.</a:t>
            </a:r>
          </a:p>
          <a:p>
            <a:pPr marL="0" indent="0" eaLnBrk="1" hangingPunct="1">
              <a:buNone/>
            </a:pPr>
            <a:r>
              <a:rPr lang="en-US" dirty="0"/>
              <a:t>Deepening of tibiofibular socket posteriorly by the inferior transverse tibiofibular ligament.</a:t>
            </a:r>
          </a:p>
          <a:p>
            <a:pPr marL="0" indent="0" eaLnBrk="1" hangingPunct="1">
              <a:buNone/>
            </a:pPr>
            <a:r>
              <a:rPr lang="en-US" dirty="0"/>
              <a:t>Tendons (4 in front and 5 behind) crossing the ankle joint.</a:t>
            </a:r>
          </a:p>
          <a:p>
            <a:pPr marL="0" indent="0" eaLnBrk="1" hangingPunct="1">
              <a:buNone/>
            </a:pPr>
            <a:r>
              <a:rPr lang="en-US" dirty="0"/>
              <a:t>Other ligaments of the joint.</a:t>
            </a:r>
          </a:p>
        </p:txBody>
      </p:sp>
      <p:sp>
        <p:nvSpPr>
          <p:cNvPr id="8" name="Title 1">
            <a:extLst>
              <a:ext uri="{FF2B5EF4-FFF2-40B4-BE49-F238E27FC236}">
                <a16:creationId xmlns:a16="http://schemas.microsoft.com/office/drawing/2014/main" id="{00ADED68-087F-CA6C-EE5F-E8F7A744F089}"/>
              </a:ext>
            </a:extLst>
          </p:cNvPr>
          <p:cNvSpPr txBox="1">
            <a:spLocks/>
          </p:cNvSpPr>
          <p:nvPr/>
        </p:nvSpPr>
        <p:spPr>
          <a:xfrm>
            <a:off x="768096" y="585216"/>
            <a:ext cx="76901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VARIABLES KEEPING THE SOLIDITY OF THE ANKLE JOINT</a:t>
            </a:r>
          </a:p>
        </p:txBody>
      </p:sp>
      <p:sp>
        <p:nvSpPr>
          <p:cNvPr id="2" name="Footer Placeholder 1">
            <a:extLst>
              <a:ext uri="{FF2B5EF4-FFF2-40B4-BE49-F238E27FC236}">
                <a16:creationId xmlns:a16="http://schemas.microsoft.com/office/drawing/2014/main" id="{772233BA-1BAE-FF62-23D5-FF4158B0CCD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3BFCBED-C661-ED48-BE26-5CBF3D05DB0E}"/>
              </a:ext>
            </a:extLst>
          </p:cNvPr>
          <p:cNvSpPr>
            <a:spLocks noGrp="1"/>
          </p:cNvSpPr>
          <p:nvPr>
            <p:ph type="sldNum" sz="quarter" idx="12"/>
          </p:nvPr>
        </p:nvSpPr>
        <p:spPr/>
        <p:txBody>
          <a:bodyPr/>
          <a:lstStyle/>
          <a:p>
            <a:fld id="{387EF024-699D-46E7-AF05-C960EF23BCCA}" type="slidenum">
              <a:rPr lang="en-US" smtClean="0"/>
              <a:pPr/>
              <a:t>12</a:t>
            </a:fld>
            <a:endParaRPr lang="en-US"/>
          </a:p>
        </p:txBody>
      </p:sp>
    </p:spTree>
    <p:extLst>
      <p:ext uri="{BB962C8B-B14F-4D97-AF65-F5344CB8AC3E}">
        <p14:creationId xmlns:p14="http://schemas.microsoft.com/office/powerpoint/2010/main" val="341164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CC39-57A3-6F02-7FE3-EA5008C0CFC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7C7EA2-9387-20F7-C23E-4F6E3A60C088}"/>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Ankle joint is a strong joint made stable by</a:t>
            </a:r>
          </a:p>
          <a:p>
            <a:pPr lvl="1">
              <a:buFont typeface="Arial" panose="020B0604020202020204" pitchFamily="34" charset="0"/>
              <a:buChar char="•"/>
            </a:pPr>
            <a:r>
              <a:rPr lang="en-US" dirty="0"/>
              <a:t>Close interlocking of the articular surfaces.</a:t>
            </a:r>
          </a:p>
          <a:p>
            <a:pPr lvl="1">
              <a:buFont typeface="Arial" panose="020B0604020202020204" pitchFamily="34" charset="0"/>
              <a:buChar char="•"/>
            </a:pPr>
            <a:r>
              <a:rPr lang="en-US" dirty="0"/>
              <a:t>Strong collateral ligaments on the sides.</a:t>
            </a:r>
          </a:p>
          <a:p>
            <a:pPr lvl="1">
              <a:buFont typeface="Arial" panose="020B0604020202020204" pitchFamily="34" charset="0"/>
              <a:buChar char="•"/>
            </a:pPr>
            <a:r>
              <a:rPr lang="en-US" dirty="0"/>
              <a:t>The tendons that cross the joint (four in front, and five behind).</a:t>
            </a:r>
          </a:p>
          <a:p>
            <a:pPr marL="0" indent="0" eaLnBrk="1" hangingPunct="1">
              <a:buNone/>
            </a:pPr>
            <a:r>
              <a:rPr lang="en-US" dirty="0"/>
              <a:t>The depth of the superior articular socket is contributed to </a:t>
            </a:r>
          </a:p>
          <a:p>
            <a:pPr lvl="1">
              <a:buFont typeface="Arial" panose="020B0604020202020204" pitchFamily="34" charset="0"/>
              <a:buChar char="•"/>
            </a:pPr>
            <a:r>
              <a:rPr lang="en-US" dirty="0"/>
              <a:t>The downward projection of the medial and lateral malleoli.</a:t>
            </a:r>
          </a:p>
          <a:p>
            <a:pPr lvl="1">
              <a:buFont typeface="Arial" panose="020B0604020202020204" pitchFamily="34" charset="0"/>
              <a:buChar char="•"/>
            </a:pPr>
            <a:r>
              <a:rPr lang="en-US" dirty="0"/>
              <a:t>Transverse tibiofibular ligament.</a:t>
            </a:r>
          </a:p>
        </p:txBody>
      </p:sp>
      <p:sp>
        <p:nvSpPr>
          <p:cNvPr id="8" name="Title 1">
            <a:extLst>
              <a:ext uri="{FF2B5EF4-FFF2-40B4-BE49-F238E27FC236}">
                <a16:creationId xmlns:a16="http://schemas.microsoft.com/office/drawing/2014/main" id="{319E202C-E078-2BE0-BF52-B6110A20F57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Stability of Ankle Joint</a:t>
            </a:r>
          </a:p>
        </p:txBody>
      </p:sp>
      <p:sp>
        <p:nvSpPr>
          <p:cNvPr id="2" name="Footer Placeholder 1">
            <a:extLst>
              <a:ext uri="{FF2B5EF4-FFF2-40B4-BE49-F238E27FC236}">
                <a16:creationId xmlns:a16="http://schemas.microsoft.com/office/drawing/2014/main" id="{8EB2A113-2C62-5576-CCD6-F2A66421A858}"/>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5BE0E71-69FB-071D-0623-0736FA5246C0}"/>
              </a:ext>
            </a:extLst>
          </p:cNvPr>
          <p:cNvSpPr>
            <a:spLocks noGrp="1"/>
          </p:cNvSpPr>
          <p:nvPr>
            <p:ph type="sldNum" sz="quarter" idx="12"/>
          </p:nvPr>
        </p:nvSpPr>
        <p:spPr/>
        <p:txBody>
          <a:bodyPr/>
          <a:lstStyle/>
          <a:p>
            <a:fld id="{387EF024-699D-46E7-AF05-C960EF23BCCA}" type="slidenum">
              <a:rPr lang="en-US" smtClean="0"/>
              <a:pPr/>
              <a:t>13</a:t>
            </a:fld>
            <a:endParaRPr lang="en-US"/>
          </a:p>
        </p:txBody>
      </p:sp>
    </p:spTree>
    <p:extLst>
      <p:ext uri="{BB962C8B-B14F-4D97-AF65-F5344CB8AC3E}">
        <p14:creationId xmlns:p14="http://schemas.microsoft.com/office/powerpoint/2010/main" val="170162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3FD68-16BD-71F9-2AD0-A0F899075E5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52C5F3-33AC-D656-182D-93B091AEBD7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Anatomically, two factors tend to displace the tibia and fibula forwards over the talus</a:t>
            </a:r>
          </a:p>
          <a:p>
            <a:pPr lvl="1">
              <a:buFont typeface="Arial" panose="020B0604020202020204" pitchFamily="34" charset="0"/>
              <a:buChar char="•"/>
            </a:pPr>
            <a:r>
              <a:rPr lang="en-US" dirty="0"/>
              <a:t>The forward pull of tendons passes from the leg to the foot.</a:t>
            </a:r>
          </a:p>
          <a:p>
            <a:pPr lvl="1">
              <a:buFont typeface="Arial" panose="020B0604020202020204" pitchFamily="34" charset="0"/>
              <a:buChar char="•"/>
            </a:pPr>
            <a:r>
              <a:rPr lang="en-US" dirty="0"/>
              <a:t>Pull of gravity. When standing line of gravity falls in front of ankle joint. </a:t>
            </a:r>
          </a:p>
          <a:p>
            <a:pPr marL="0" indent="0" eaLnBrk="1" hangingPunct="1">
              <a:buNone/>
            </a:pPr>
            <a:r>
              <a:rPr lang="en-US" dirty="0"/>
              <a:t>But following factors are responsible for prevention of displacement:</a:t>
            </a:r>
          </a:p>
          <a:p>
            <a:pPr lvl="1">
              <a:buFont typeface="Arial" panose="020B0604020202020204" pitchFamily="34" charset="0"/>
              <a:buChar char="•"/>
            </a:pPr>
            <a:r>
              <a:rPr lang="en-US" dirty="0"/>
              <a:t>The talus is wedge shaped, being wider anteriorly.</a:t>
            </a:r>
          </a:p>
          <a:p>
            <a:pPr lvl="1">
              <a:buFont typeface="Arial" panose="020B0604020202020204" pitchFamily="34" charset="0"/>
              <a:buChar char="•"/>
            </a:pPr>
            <a:r>
              <a:rPr lang="en-US" dirty="0"/>
              <a:t>The posterior border of the lower end of the tibia is prolonged downwards.</a:t>
            </a:r>
          </a:p>
          <a:p>
            <a:pPr lvl="1">
              <a:buFont typeface="Arial" panose="020B0604020202020204" pitchFamily="34" charset="0"/>
              <a:buChar char="•"/>
            </a:pPr>
            <a:r>
              <a:rPr lang="en-US" dirty="0"/>
              <a:t>Ligamentous structures</a:t>
            </a:r>
          </a:p>
        </p:txBody>
      </p:sp>
      <p:sp>
        <p:nvSpPr>
          <p:cNvPr id="8" name="Title 1">
            <a:extLst>
              <a:ext uri="{FF2B5EF4-FFF2-40B4-BE49-F238E27FC236}">
                <a16:creationId xmlns:a16="http://schemas.microsoft.com/office/drawing/2014/main" id="{55457196-2CD0-2E65-B065-627AA63B4D5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Factors tend to displace</a:t>
            </a:r>
          </a:p>
          <a:p>
            <a:r>
              <a:rPr lang="en-US" b="1" dirty="0"/>
              <a:t>the tibia and fibula forwards </a:t>
            </a:r>
          </a:p>
        </p:txBody>
      </p:sp>
      <p:sp>
        <p:nvSpPr>
          <p:cNvPr id="2" name="Footer Placeholder 1">
            <a:extLst>
              <a:ext uri="{FF2B5EF4-FFF2-40B4-BE49-F238E27FC236}">
                <a16:creationId xmlns:a16="http://schemas.microsoft.com/office/drawing/2014/main" id="{D06B7C79-1213-634B-CFE9-B7F0D751311C}"/>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306A4E3-398A-F854-199E-9B85361E8FAB}"/>
              </a:ext>
            </a:extLst>
          </p:cNvPr>
          <p:cNvSpPr>
            <a:spLocks noGrp="1"/>
          </p:cNvSpPr>
          <p:nvPr>
            <p:ph type="sldNum" sz="quarter" idx="12"/>
          </p:nvPr>
        </p:nvSpPr>
        <p:spPr/>
        <p:txBody>
          <a:bodyPr/>
          <a:lstStyle/>
          <a:p>
            <a:fld id="{387EF024-699D-46E7-AF05-C960EF23BCCA}" type="slidenum">
              <a:rPr lang="en-US" smtClean="0"/>
              <a:pPr/>
              <a:t>14</a:t>
            </a:fld>
            <a:endParaRPr lang="en-US"/>
          </a:p>
        </p:txBody>
      </p:sp>
    </p:spTree>
    <p:extLst>
      <p:ext uri="{BB962C8B-B14F-4D97-AF65-F5344CB8AC3E}">
        <p14:creationId xmlns:p14="http://schemas.microsoft.com/office/powerpoint/2010/main" val="26250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D37DD-EFE6-0AAB-00AF-AB631DC9010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63EAF1-FC92-104D-6384-40F279CFAE0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essential ligaments of ankle joint are:</a:t>
            </a:r>
          </a:p>
          <a:p>
            <a:pPr marL="457200" indent="-457200" eaLnBrk="1" hangingPunct="1">
              <a:buFont typeface="+mj-lt"/>
              <a:buAutoNum type="arabicPeriod"/>
            </a:pPr>
            <a:r>
              <a:rPr lang="en-US" dirty="0"/>
              <a:t>Capsular ligament.</a:t>
            </a:r>
          </a:p>
          <a:p>
            <a:pPr marL="457200" indent="-457200" eaLnBrk="1" hangingPunct="1">
              <a:buFont typeface="+mj-lt"/>
              <a:buAutoNum type="arabicPeriod"/>
            </a:pPr>
            <a:r>
              <a:rPr lang="en-US" dirty="0"/>
              <a:t>Medial and lateral collateral ligaments.</a:t>
            </a:r>
          </a:p>
        </p:txBody>
      </p:sp>
      <p:sp>
        <p:nvSpPr>
          <p:cNvPr id="8" name="Title 1">
            <a:extLst>
              <a:ext uri="{FF2B5EF4-FFF2-40B4-BE49-F238E27FC236}">
                <a16:creationId xmlns:a16="http://schemas.microsoft.com/office/drawing/2014/main" id="{82213903-660D-8383-AA01-ADB7947D5D0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LIGAMENTS</a:t>
            </a:r>
          </a:p>
        </p:txBody>
      </p:sp>
      <p:sp>
        <p:nvSpPr>
          <p:cNvPr id="2" name="Footer Placeholder 1">
            <a:extLst>
              <a:ext uri="{FF2B5EF4-FFF2-40B4-BE49-F238E27FC236}">
                <a16:creationId xmlns:a16="http://schemas.microsoft.com/office/drawing/2014/main" id="{F0A7D4A2-DB0D-6DAB-CA26-0A481C321E13}"/>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B2B6321-7DB5-6F58-AF79-D0ECCA64DB08}"/>
              </a:ext>
            </a:extLst>
          </p:cNvPr>
          <p:cNvSpPr>
            <a:spLocks noGrp="1"/>
          </p:cNvSpPr>
          <p:nvPr>
            <p:ph type="sldNum" sz="quarter" idx="12"/>
          </p:nvPr>
        </p:nvSpPr>
        <p:spPr/>
        <p:txBody>
          <a:bodyPr/>
          <a:lstStyle/>
          <a:p>
            <a:fld id="{387EF024-699D-46E7-AF05-C960EF23BCCA}" type="slidenum">
              <a:rPr lang="en-US" smtClean="0"/>
              <a:pPr/>
              <a:t>15</a:t>
            </a:fld>
            <a:endParaRPr lang="en-US"/>
          </a:p>
        </p:txBody>
      </p:sp>
    </p:spTree>
    <p:extLst>
      <p:ext uri="{BB962C8B-B14F-4D97-AF65-F5344CB8AC3E}">
        <p14:creationId xmlns:p14="http://schemas.microsoft.com/office/powerpoint/2010/main" val="352433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043D-9B01-6487-2C81-4D98E52C91D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B387C8-4826-0FE1-E242-EC2A37A8B338}"/>
              </a:ext>
            </a:extLst>
          </p:cNvPr>
          <p:cNvSpPr txBox="1">
            <a:spLocks/>
          </p:cNvSpPr>
          <p:nvPr/>
        </p:nvSpPr>
        <p:spPr>
          <a:xfrm>
            <a:off x="768096" y="1828800"/>
            <a:ext cx="7690104" cy="448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articular capsule surrounds the joints, and is attached, </a:t>
            </a:r>
          </a:p>
          <a:p>
            <a:pPr lvl="1">
              <a:buFont typeface="Arial" panose="020B0604020202020204" pitchFamily="34" charset="0"/>
              <a:buChar char="•"/>
            </a:pPr>
            <a:r>
              <a:rPr lang="en-US" dirty="0"/>
              <a:t>Above, to the borders of the articular surfaces of the tibia and malleoli; and </a:t>
            </a:r>
          </a:p>
          <a:p>
            <a:pPr lvl="1">
              <a:buFont typeface="Arial" panose="020B0604020202020204" pitchFamily="34" charset="0"/>
              <a:buChar char="•"/>
            </a:pPr>
            <a:r>
              <a:rPr lang="en-US" dirty="0"/>
              <a:t>Below, to the talus around its upper articular surface. </a:t>
            </a:r>
          </a:p>
          <a:p>
            <a:pPr marL="0" indent="0" eaLnBrk="1" hangingPunct="1">
              <a:buNone/>
            </a:pPr>
            <a:r>
              <a:rPr lang="en-US" dirty="0"/>
              <a:t>Anteriorly: </a:t>
            </a:r>
          </a:p>
          <a:p>
            <a:pPr lvl="1">
              <a:buFont typeface="Arial" panose="020B0604020202020204" pitchFamily="34" charset="0"/>
              <a:buChar char="•"/>
            </a:pPr>
            <a:r>
              <a:rPr lang="en-US" dirty="0"/>
              <a:t>The joint capsule is a broad, thin, fibrous layer.</a:t>
            </a:r>
          </a:p>
          <a:p>
            <a:pPr marL="0" indent="0" eaLnBrk="1" hangingPunct="1">
              <a:buNone/>
            </a:pPr>
            <a:r>
              <a:rPr lang="en-US" dirty="0"/>
              <a:t>Posteriorly: </a:t>
            </a:r>
          </a:p>
          <a:p>
            <a:pPr lvl="1">
              <a:buFont typeface="Arial" panose="020B0604020202020204" pitchFamily="34" charset="0"/>
              <a:buChar char="•"/>
            </a:pPr>
            <a:r>
              <a:rPr lang="en-US" dirty="0"/>
              <a:t>The fibers are thin and run mainly transversely blending with the transverse ligament.</a:t>
            </a:r>
          </a:p>
          <a:p>
            <a:pPr marL="0" indent="0" eaLnBrk="1" hangingPunct="1">
              <a:buNone/>
            </a:pPr>
            <a:r>
              <a:rPr lang="en-US" dirty="0"/>
              <a:t>Laterally: </a:t>
            </a:r>
          </a:p>
          <a:p>
            <a:pPr lvl="1">
              <a:buFont typeface="Arial" panose="020B0604020202020204" pitchFamily="34" charset="0"/>
              <a:buChar char="•"/>
            </a:pPr>
            <a:r>
              <a:rPr lang="en-US" dirty="0"/>
              <a:t>The capsule is thickened, and attaches to the hollow on the medial surface of the lateral malleolus. </a:t>
            </a:r>
          </a:p>
          <a:p>
            <a:pPr lvl="1">
              <a:buFont typeface="Arial" panose="020B0604020202020204" pitchFamily="34" charset="0"/>
              <a:buChar char="•"/>
            </a:pPr>
            <a:r>
              <a:rPr lang="en-US" dirty="0"/>
              <a:t>The synovial membrane extends superiorly between Tibia &amp; Fibula as far as the Interosseous Tibiofibular Ligament.</a:t>
            </a:r>
          </a:p>
        </p:txBody>
      </p:sp>
      <p:sp>
        <p:nvSpPr>
          <p:cNvPr id="8" name="Title 1">
            <a:extLst>
              <a:ext uri="{FF2B5EF4-FFF2-40B4-BE49-F238E27FC236}">
                <a16:creationId xmlns:a16="http://schemas.microsoft.com/office/drawing/2014/main" id="{8871D1F0-CCAA-30E8-2F25-37AD2E6E26B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Joint Capsule</a:t>
            </a:r>
          </a:p>
        </p:txBody>
      </p:sp>
      <p:sp>
        <p:nvSpPr>
          <p:cNvPr id="2" name="Footer Placeholder 1">
            <a:extLst>
              <a:ext uri="{FF2B5EF4-FFF2-40B4-BE49-F238E27FC236}">
                <a16:creationId xmlns:a16="http://schemas.microsoft.com/office/drawing/2014/main" id="{53408089-4F2F-7257-F1DA-0B170B6925B0}"/>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A73FE12-E201-3093-8608-CAED7B61D3C2}"/>
              </a:ext>
            </a:extLst>
          </p:cNvPr>
          <p:cNvSpPr>
            <a:spLocks noGrp="1"/>
          </p:cNvSpPr>
          <p:nvPr>
            <p:ph type="sldNum" sz="quarter" idx="12"/>
          </p:nvPr>
        </p:nvSpPr>
        <p:spPr/>
        <p:txBody>
          <a:bodyPr/>
          <a:lstStyle/>
          <a:p>
            <a:fld id="{387EF024-699D-46E7-AF05-C960EF23BCCA}" type="slidenum">
              <a:rPr lang="en-US" smtClean="0"/>
              <a:pPr/>
              <a:t>16</a:t>
            </a:fld>
            <a:endParaRPr lang="en-US"/>
          </a:p>
        </p:txBody>
      </p:sp>
    </p:spTree>
    <p:extLst>
      <p:ext uri="{BB962C8B-B14F-4D97-AF65-F5344CB8AC3E}">
        <p14:creationId xmlns:p14="http://schemas.microsoft.com/office/powerpoint/2010/main" val="282622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96FA-442E-C8CF-2291-2EEE35D2DE2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431812-136C-94CE-36CF-BFF8DD062AA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joint capsule is thin in front and behind to enable hinge movements and thick on either side where it combines with the collateral ligaments.</a:t>
            </a:r>
          </a:p>
          <a:p>
            <a:pPr marL="0" indent="0" eaLnBrk="1" hangingPunct="1">
              <a:buNone/>
            </a:pPr>
            <a:r>
              <a:rPr lang="en-US" dirty="0"/>
              <a:t>It encompasses the joint entirely. It is connected to the articular margins of the joint all around with two exceptions:</a:t>
            </a:r>
          </a:p>
          <a:p>
            <a:pPr eaLnBrk="1" hangingPunct="1">
              <a:buFont typeface="Arial" panose="020B0604020202020204" pitchFamily="34" charset="0"/>
              <a:buChar char="•"/>
            </a:pPr>
            <a:r>
              <a:rPr lang="en-US" sz="1800" dirty="0" err="1"/>
              <a:t>Posterosuperiorly</a:t>
            </a:r>
            <a:r>
              <a:rPr lang="en-US" sz="1800" dirty="0"/>
              <a:t> it is connected to the inferior transverse tibiofibular ligament.</a:t>
            </a:r>
          </a:p>
          <a:p>
            <a:pPr eaLnBrk="1" hangingPunct="1">
              <a:buFont typeface="Arial" panose="020B0604020202020204" pitchFamily="34" charset="0"/>
              <a:buChar char="•"/>
            </a:pPr>
            <a:r>
              <a:rPr lang="en-US" sz="1800" dirty="0" err="1"/>
              <a:t>Anteroinferiorly</a:t>
            </a:r>
            <a:r>
              <a:rPr lang="en-US" sz="1800" dirty="0"/>
              <a:t> it is connected to the dorsum of the neck of talus at some distance from the trochlear surface.</a:t>
            </a:r>
          </a:p>
        </p:txBody>
      </p:sp>
      <p:sp>
        <p:nvSpPr>
          <p:cNvPr id="8" name="Title 1">
            <a:extLst>
              <a:ext uri="{FF2B5EF4-FFF2-40B4-BE49-F238E27FC236}">
                <a16:creationId xmlns:a16="http://schemas.microsoft.com/office/drawing/2014/main" id="{300DCE6D-0048-0337-0C5F-7984B2E459A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FIBROUS CAPSULE</a:t>
            </a:r>
          </a:p>
        </p:txBody>
      </p:sp>
      <p:sp>
        <p:nvSpPr>
          <p:cNvPr id="2" name="Footer Placeholder 1">
            <a:extLst>
              <a:ext uri="{FF2B5EF4-FFF2-40B4-BE49-F238E27FC236}">
                <a16:creationId xmlns:a16="http://schemas.microsoft.com/office/drawing/2014/main" id="{76E65E51-67CB-6750-84B8-F77610C3FF5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A75CAB7-9B6A-1438-9AC5-C69170D48C82}"/>
              </a:ext>
            </a:extLst>
          </p:cNvPr>
          <p:cNvSpPr>
            <a:spLocks noGrp="1"/>
          </p:cNvSpPr>
          <p:nvPr>
            <p:ph type="sldNum" sz="quarter" idx="12"/>
          </p:nvPr>
        </p:nvSpPr>
        <p:spPr/>
        <p:txBody>
          <a:bodyPr/>
          <a:lstStyle/>
          <a:p>
            <a:fld id="{387EF024-699D-46E7-AF05-C960EF23BCCA}" type="slidenum">
              <a:rPr lang="en-US" smtClean="0"/>
              <a:pPr/>
              <a:t>17</a:t>
            </a:fld>
            <a:endParaRPr lang="en-US"/>
          </a:p>
        </p:txBody>
      </p:sp>
    </p:spTree>
    <p:extLst>
      <p:ext uri="{BB962C8B-B14F-4D97-AF65-F5344CB8AC3E}">
        <p14:creationId xmlns:p14="http://schemas.microsoft.com/office/powerpoint/2010/main" val="63510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D35E8-D9BA-13C8-19F0-06C6C01483C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5A14B3-FA6A-B0DF-3DCE-40288F26CFD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synovial membrane lines the inner surface of the joint capsule, but ends at the periphery of the articular cartilages. </a:t>
            </a:r>
          </a:p>
          <a:p>
            <a:pPr marL="0" indent="0" eaLnBrk="1" hangingPunct="1">
              <a:buNone/>
            </a:pPr>
            <a:r>
              <a:rPr lang="en-US" dirty="0"/>
              <a:t>A small synovial process goes upward into the inferior tibiofibular syndesmosis.</a:t>
            </a:r>
          </a:p>
        </p:txBody>
      </p:sp>
      <p:sp>
        <p:nvSpPr>
          <p:cNvPr id="8" name="Title 1">
            <a:extLst>
              <a:ext uri="{FF2B5EF4-FFF2-40B4-BE49-F238E27FC236}">
                <a16:creationId xmlns:a16="http://schemas.microsoft.com/office/drawing/2014/main" id="{19F61299-7499-03D3-EE0F-A597862ED97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synovial membrane</a:t>
            </a:r>
          </a:p>
        </p:txBody>
      </p:sp>
      <p:sp>
        <p:nvSpPr>
          <p:cNvPr id="2" name="Footer Placeholder 1">
            <a:extLst>
              <a:ext uri="{FF2B5EF4-FFF2-40B4-BE49-F238E27FC236}">
                <a16:creationId xmlns:a16="http://schemas.microsoft.com/office/drawing/2014/main" id="{62E4C20E-246F-16AA-EE73-5A59ECBEA7A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1BB819A-5092-E6D9-59BE-A80A45299D4A}"/>
              </a:ext>
            </a:extLst>
          </p:cNvPr>
          <p:cNvSpPr>
            <a:spLocks noGrp="1"/>
          </p:cNvSpPr>
          <p:nvPr>
            <p:ph type="sldNum" sz="quarter" idx="12"/>
          </p:nvPr>
        </p:nvSpPr>
        <p:spPr/>
        <p:txBody>
          <a:bodyPr/>
          <a:lstStyle/>
          <a:p>
            <a:fld id="{387EF024-699D-46E7-AF05-C960EF23BCCA}" type="slidenum">
              <a:rPr lang="en-US" smtClean="0"/>
              <a:pPr/>
              <a:t>18</a:t>
            </a:fld>
            <a:endParaRPr lang="en-US"/>
          </a:p>
        </p:txBody>
      </p:sp>
    </p:spTree>
    <p:extLst>
      <p:ext uri="{BB962C8B-B14F-4D97-AF65-F5344CB8AC3E}">
        <p14:creationId xmlns:p14="http://schemas.microsoft.com/office/powerpoint/2010/main" val="325162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AB2A-95C9-8FBC-32C5-6B5F5FAEF4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4B8403-3CE9-1C88-6206-9F760FD69D5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medial ligament (or deltoid ligament) is attached to the medial malleolus (a bony prominence projecting from the medial aspect of the distal tibia).</a:t>
            </a:r>
          </a:p>
          <a:p>
            <a:pPr marL="0" indent="0" eaLnBrk="1" hangingPunct="1">
              <a:buNone/>
            </a:pPr>
            <a:r>
              <a:rPr lang="en-US" dirty="0"/>
              <a:t>It consists of an apex attached to tip and margins of medial malleolus and a base which fan out attaching to: (3 tarsal bones)</a:t>
            </a:r>
          </a:p>
          <a:p>
            <a:pPr lvl="1">
              <a:buFont typeface="Arial" panose="020B0604020202020204" pitchFamily="34" charset="0"/>
              <a:buChar char="•"/>
            </a:pPr>
            <a:r>
              <a:rPr lang="en-US" sz="2000" dirty="0"/>
              <a:t>The talus. </a:t>
            </a:r>
          </a:p>
          <a:p>
            <a:pPr lvl="1">
              <a:buFont typeface="Arial" panose="020B0604020202020204" pitchFamily="34" charset="0"/>
              <a:buChar char="•"/>
            </a:pPr>
            <a:r>
              <a:rPr lang="en-US" sz="2000" dirty="0"/>
              <a:t>The Calcaneus .</a:t>
            </a:r>
          </a:p>
          <a:p>
            <a:pPr lvl="1">
              <a:buFont typeface="Arial" panose="020B0604020202020204" pitchFamily="34" charset="0"/>
              <a:buChar char="•"/>
            </a:pPr>
            <a:r>
              <a:rPr lang="en-US" sz="2000" dirty="0"/>
              <a:t>The Navicular bones. </a:t>
            </a:r>
          </a:p>
          <a:p>
            <a:pPr marL="0" indent="0" eaLnBrk="1" hangingPunct="1">
              <a:buNone/>
            </a:pPr>
            <a:r>
              <a:rPr lang="en-US" dirty="0"/>
              <a:t>The primary action of the medial ligament is to resist over-eversion of the foot.</a:t>
            </a:r>
          </a:p>
        </p:txBody>
      </p:sp>
      <p:sp>
        <p:nvSpPr>
          <p:cNvPr id="8" name="Title 1">
            <a:extLst>
              <a:ext uri="{FF2B5EF4-FFF2-40B4-BE49-F238E27FC236}">
                <a16:creationId xmlns:a16="http://schemas.microsoft.com/office/drawing/2014/main" id="{315917D6-E8B3-D905-46F4-7BF78ECC791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Medial Ligament</a:t>
            </a:r>
          </a:p>
        </p:txBody>
      </p:sp>
      <p:sp>
        <p:nvSpPr>
          <p:cNvPr id="2" name="Footer Placeholder 1">
            <a:extLst>
              <a:ext uri="{FF2B5EF4-FFF2-40B4-BE49-F238E27FC236}">
                <a16:creationId xmlns:a16="http://schemas.microsoft.com/office/drawing/2014/main" id="{3C49C213-5C97-C41A-9524-9FF660375E1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6D88CFD-1DB2-92D1-DD9E-B615AB8B9EC6}"/>
              </a:ext>
            </a:extLst>
          </p:cNvPr>
          <p:cNvSpPr>
            <a:spLocks noGrp="1"/>
          </p:cNvSpPr>
          <p:nvPr>
            <p:ph type="sldNum" sz="quarter" idx="12"/>
          </p:nvPr>
        </p:nvSpPr>
        <p:spPr/>
        <p:txBody>
          <a:bodyPr/>
          <a:lstStyle/>
          <a:p>
            <a:fld id="{387EF024-699D-46E7-AF05-C960EF23BCCA}" type="slidenum">
              <a:rPr lang="en-US" smtClean="0"/>
              <a:pPr/>
              <a:t>19</a:t>
            </a:fld>
            <a:endParaRPr lang="en-US"/>
          </a:p>
        </p:txBody>
      </p:sp>
    </p:spTree>
    <p:extLst>
      <p:ext uri="{BB962C8B-B14F-4D97-AF65-F5344CB8AC3E}">
        <p14:creationId xmlns:p14="http://schemas.microsoft.com/office/powerpoint/2010/main" val="344762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5A23F-9841-BC5F-0B82-0F46BC5E01B3}"/>
            </a:ext>
          </a:extLst>
        </p:cNvPr>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8A8D7D5-1173-9F3B-994B-F91514635A34}"/>
              </a:ext>
            </a:extLst>
          </p:cNvPr>
          <p:cNvGraphicFramePr>
            <a:graphicFrameLocks noChangeAspect="1"/>
          </p:cNvGraphicFramePr>
          <p:nvPr>
            <p:extLst>
              <p:ext uri="{D42A27DB-BD31-4B8C-83A1-F6EECF244321}">
                <p14:modId xmlns:p14="http://schemas.microsoft.com/office/powerpoint/2010/main" val="3741841059"/>
              </p:ext>
            </p:extLst>
          </p:nvPr>
        </p:nvGraphicFramePr>
        <p:xfrm>
          <a:off x="1908968" y="458473"/>
          <a:ext cx="5326063" cy="5941054"/>
        </p:xfrm>
        <a:graphic>
          <a:graphicData uri="http://schemas.openxmlformats.org/presentationml/2006/ole">
            <mc:AlternateContent xmlns:mc="http://schemas.openxmlformats.org/markup-compatibility/2006">
              <mc:Choice xmlns:v="urn:schemas-microsoft-com:vml" Requires="v">
                <p:oleObj r:id="rId2" imgW="8740972" imgH="9748084" progId="">
                  <p:embed/>
                </p:oleObj>
              </mc:Choice>
              <mc:Fallback>
                <p:oleObj r:id="rId2" imgW="8740972" imgH="9748084" progId="">
                  <p:embed/>
                  <p:pic>
                    <p:nvPicPr>
                      <p:cNvPr id="0" name=""/>
                      <p:cNvPicPr/>
                      <p:nvPr/>
                    </p:nvPicPr>
                    <p:blipFill>
                      <a:blip r:embed="rId3"/>
                      <a:stretch>
                        <a:fillRect/>
                      </a:stretch>
                    </p:blipFill>
                    <p:spPr>
                      <a:xfrm>
                        <a:off x="1908968" y="458473"/>
                        <a:ext cx="5326063" cy="5941054"/>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82827B6F-8D75-2B7E-5365-D871931257CD}"/>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23039323-9742-F375-F23E-7F742F2DC9DF}"/>
              </a:ext>
            </a:extLst>
          </p:cNvPr>
          <p:cNvSpPr>
            <a:spLocks noGrp="1"/>
          </p:cNvSpPr>
          <p:nvPr>
            <p:ph type="sldNum" sz="quarter" idx="12"/>
          </p:nvPr>
        </p:nvSpPr>
        <p:spPr/>
        <p:txBody>
          <a:bodyPr/>
          <a:lstStyle/>
          <a:p>
            <a:fld id="{387EF024-699D-46E7-AF05-C960EF23BCCA}" type="slidenum">
              <a:rPr lang="en-US" smtClean="0"/>
              <a:pPr/>
              <a:t>2</a:t>
            </a:fld>
            <a:endParaRPr lang="en-US"/>
          </a:p>
        </p:txBody>
      </p:sp>
    </p:spTree>
    <p:extLst>
      <p:ext uri="{BB962C8B-B14F-4D97-AF65-F5344CB8AC3E}">
        <p14:creationId xmlns:p14="http://schemas.microsoft.com/office/powerpoint/2010/main" val="31528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83022" y="723900"/>
            <a:ext cx="4777956" cy="54102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41E1446E-C3F0-36A8-8F43-06E0A7BA03F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30444A78-D734-E846-4DF4-EA848EA1EF3D}"/>
              </a:ext>
            </a:extLst>
          </p:cNvPr>
          <p:cNvSpPr>
            <a:spLocks noGrp="1"/>
          </p:cNvSpPr>
          <p:nvPr>
            <p:ph type="sldNum" sz="quarter" idx="12"/>
          </p:nvPr>
        </p:nvSpPr>
        <p:spPr/>
        <p:txBody>
          <a:bodyPr/>
          <a:lstStyle/>
          <a:p>
            <a:fld id="{387EF024-699D-46E7-AF05-C960EF23BCC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5825-49F1-498C-1A64-F5F90355F75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1C7C6B-D7C5-676A-B589-B66EAFA6180C}"/>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600" dirty="0"/>
              <a:t>The deltoid ligament is an extremely triangular ligament on the medial side of the ankle compensating the shortness of medial malleolus.</a:t>
            </a:r>
          </a:p>
          <a:p>
            <a:pPr marL="0" indent="0" eaLnBrk="1" hangingPunct="1">
              <a:buNone/>
            </a:pPr>
            <a:r>
              <a:rPr lang="en-US" sz="1600" dirty="0"/>
              <a:t>It splits into 2 parts: </a:t>
            </a:r>
          </a:p>
          <a:p>
            <a:pPr marL="0" indent="0" eaLnBrk="1" hangingPunct="1">
              <a:buNone/>
            </a:pPr>
            <a:r>
              <a:rPr lang="en-US" sz="1600" dirty="0"/>
              <a:t>Superficial and Deep. </a:t>
            </a:r>
          </a:p>
          <a:p>
            <a:pPr eaLnBrk="1" hangingPunct="1">
              <a:lnSpc>
                <a:spcPct val="50000"/>
              </a:lnSpc>
              <a:buFont typeface="Arial" panose="020B0604020202020204" pitchFamily="34" charset="0"/>
              <a:buChar char="•"/>
            </a:pPr>
            <a:r>
              <a:rPr lang="en-US" sz="1200" dirty="0"/>
              <a:t>Above, both the parts have a common connection to the apex and margins of the medial malleolus. </a:t>
            </a:r>
          </a:p>
          <a:p>
            <a:pPr eaLnBrk="1" hangingPunct="1">
              <a:lnSpc>
                <a:spcPct val="50000"/>
              </a:lnSpc>
              <a:buFont typeface="Arial" panose="020B0604020202020204" pitchFamily="34" charset="0"/>
              <a:buChar char="•"/>
            </a:pPr>
            <a:r>
              <a:rPr lang="en-US" sz="1200" dirty="0"/>
              <a:t>Below, the connection of superficial and deep parts differs. </a:t>
            </a:r>
          </a:p>
          <a:p>
            <a:pPr marL="0" indent="0" eaLnBrk="1" hangingPunct="1">
              <a:buNone/>
            </a:pPr>
            <a:r>
              <a:rPr lang="en-US" sz="1600" dirty="0"/>
              <a:t>Superficial part: Its fibers are split into 3 parts: </a:t>
            </a:r>
          </a:p>
          <a:p>
            <a:pPr marL="0" indent="0" eaLnBrk="1" hangingPunct="1">
              <a:lnSpc>
                <a:spcPct val="50000"/>
              </a:lnSpc>
              <a:buNone/>
            </a:pPr>
            <a:r>
              <a:rPr lang="en-US" sz="1200" dirty="0"/>
              <a:t>Anterior:</a:t>
            </a:r>
          </a:p>
          <a:p>
            <a:pPr eaLnBrk="1" hangingPunct="1">
              <a:lnSpc>
                <a:spcPct val="50000"/>
              </a:lnSpc>
              <a:buFont typeface="Arial" panose="020B0604020202020204" pitchFamily="34" charset="0"/>
              <a:buChar char="•"/>
            </a:pPr>
            <a:r>
              <a:rPr lang="en-US" sz="1200" dirty="0"/>
              <a:t>Anterior fibers (</a:t>
            </a:r>
            <a:r>
              <a:rPr lang="en-US" sz="1200" dirty="0" err="1"/>
              <a:t>tibionavicular</a:t>
            </a:r>
            <a:r>
              <a:rPr lang="en-US" sz="1200" dirty="0"/>
              <a:t>) are connected to the tuberosity of navicular bone and the medial.</a:t>
            </a:r>
          </a:p>
          <a:p>
            <a:pPr marL="0" indent="0" eaLnBrk="1" hangingPunct="1">
              <a:lnSpc>
                <a:spcPct val="50000"/>
              </a:lnSpc>
              <a:buNone/>
            </a:pPr>
            <a:r>
              <a:rPr lang="en-US" sz="1200" dirty="0"/>
              <a:t>Middle:</a:t>
            </a:r>
          </a:p>
          <a:p>
            <a:pPr eaLnBrk="1" hangingPunct="1">
              <a:lnSpc>
                <a:spcPct val="50000"/>
              </a:lnSpc>
              <a:buFont typeface="Arial" panose="020B0604020202020204" pitchFamily="34" charset="0"/>
              <a:buChar char="•"/>
            </a:pPr>
            <a:r>
              <a:rPr lang="en-US" sz="1200" dirty="0"/>
              <a:t>Middle fibers (</a:t>
            </a:r>
            <a:r>
              <a:rPr lang="en-US" sz="1200" dirty="0" err="1"/>
              <a:t>tibiocalcanean</a:t>
            </a:r>
            <a:r>
              <a:rPr lang="en-US" sz="1200" dirty="0"/>
              <a:t>) are connected to the entire length of sustentaculum </a:t>
            </a:r>
            <a:r>
              <a:rPr lang="en-US" sz="1200" dirty="0" err="1"/>
              <a:t>tali</a:t>
            </a:r>
            <a:r>
              <a:rPr lang="en-US" sz="1200" dirty="0"/>
              <a:t>.</a:t>
            </a:r>
          </a:p>
          <a:p>
            <a:pPr marL="0" indent="0" eaLnBrk="1" hangingPunct="1">
              <a:lnSpc>
                <a:spcPct val="50000"/>
              </a:lnSpc>
              <a:buNone/>
            </a:pPr>
            <a:r>
              <a:rPr lang="en-US" sz="1200" dirty="0"/>
              <a:t>Posterior:</a:t>
            </a:r>
          </a:p>
          <a:p>
            <a:pPr eaLnBrk="1" hangingPunct="1">
              <a:lnSpc>
                <a:spcPct val="50000"/>
              </a:lnSpc>
              <a:buFont typeface="Arial" panose="020B0604020202020204" pitchFamily="34" charset="0"/>
              <a:buChar char="•"/>
            </a:pPr>
            <a:r>
              <a:rPr lang="en-US" sz="1200" dirty="0"/>
              <a:t>Posterior fibers (posterior tibiotalar) to the medial tubercle and adjoining part of the medial surface of talus.</a:t>
            </a:r>
          </a:p>
          <a:p>
            <a:pPr marL="0" indent="0" eaLnBrk="1" hangingPunct="1">
              <a:buNone/>
            </a:pPr>
            <a:r>
              <a:rPr lang="en-US" sz="1600" dirty="0"/>
              <a:t>Deep part (anterior tibiotalar) is connected to the anterior part of the medial surface of talus.</a:t>
            </a:r>
          </a:p>
        </p:txBody>
      </p:sp>
      <p:sp>
        <p:nvSpPr>
          <p:cNvPr id="8" name="Title 1">
            <a:extLst>
              <a:ext uri="{FF2B5EF4-FFF2-40B4-BE49-F238E27FC236}">
                <a16:creationId xmlns:a16="http://schemas.microsoft.com/office/drawing/2014/main" id="{C38FC483-41ED-5584-B998-89ECC83A267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DELTOID OR MEDIAL LIGAMENT</a:t>
            </a:r>
          </a:p>
        </p:txBody>
      </p:sp>
      <p:sp>
        <p:nvSpPr>
          <p:cNvPr id="2" name="Footer Placeholder 1">
            <a:extLst>
              <a:ext uri="{FF2B5EF4-FFF2-40B4-BE49-F238E27FC236}">
                <a16:creationId xmlns:a16="http://schemas.microsoft.com/office/drawing/2014/main" id="{FB8E85FD-DA60-445B-D149-A5BF8066097D}"/>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190AE4D-F92D-2FD3-887E-BA7B04FDF383}"/>
              </a:ext>
            </a:extLst>
          </p:cNvPr>
          <p:cNvSpPr>
            <a:spLocks noGrp="1"/>
          </p:cNvSpPr>
          <p:nvPr>
            <p:ph type="sldNum" sz="quarter" idx="12"/>
          </p:nvPr>
        </p:nvSpPr>
        <p:spPr/>
        <p:txBody>
          <a:bodyPr/>
          <a:lstStyle/>
          <a:p>
            <a:fld id="{387EF024-699D-46E7-AF05-C960EF23BCCA}" type="slidenum">
              <a:rPr lang="en-US" smtClean="0"/>
              <a:pPr/>
              <a:t>21</a:t>
            </a:fld>
            <a:endParaRPr lang="en-US"/>
          </a:p>
        </p:txBody>
      </p:sp>
    </p:spTree>
    <p:extLst>
      <p:ext uri="{BB962C8B-B14F-4D97-AF65-F5344CB8AC3E}">
        <p14:creationId xmlns:p14="http://schemas.microsoft.com/office/powerpoint/2010/main" val="259230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2AA9B-5BAE-BEBF-ACBD-46B9168259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049BB1-A045-9A1F-D0B9-1629163A153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lateral ligament is composed of 3 parts: </a:t>
            </a:r>
          </a:p>
          <a:p>
            <a:pPr marL="0" indent="0" eaLnBrk="1" hangingPunct="1">
              <a:buNone/>
            </a:pPr>
            <a:r>
              <a:rPr lang="en-US" b="1" dirty="0"/>
              <a:t>Anterior talofibular </a:t>
            </a:r>
            <a:r>
              <a:rPr lang="en-US" dirty="0"/>
              <a:t>– (poor flat band) spans between the lateral malleolus and lateral aspect of the talus.</a:t>
            </a:r>
          </a:p>
          <a:p>
            <a:pPr marL="0" indent="0" eaLnBrk="1" hangingPunct="1">
              <a:buNone/>
            </a:pPr>
            <a:r>
              <a:rPr lang="en-US" b="1" dirty="0"/>
              <a:t>Posterior talofibular </a:t>
            </a:r>
            <a:r>
              <a:rPr lang="en-US" dirty="0"/>
              <a:t>– (powerful band) spans between the lateral malleolus and the posterior aspect of the talus.</a:t>
            </a:r>
          </a:p>
          <a:p>
            <a:pPr marL="0" indent="0" eaLnBrk="1" hangingPunct="1">
              <a:buNone/>
            </a:pPr>
            <a:r>
              <a:rPr lang="en-US" b="1" dirty="0"/>
              <a:t>Calcaneofibular</a:t>
            </a:r>
            <a:r>
              <a:rPr lang="en-US" dirty="0"/>
              <a:t> – (long rounded cord) spans between the lateral malleolus and the calcaneus</a:t>
            </a:r>
          </a:p>
          <a:p>
            <a:pPr marL="0" indent="0" eaLnBrk="1" hangingPunct="1">
              <a:buNone/>
            </a:pPr>
            <a:r>
              <a:rPr lang="en-US" dirty="0"/>
              <a:t>Superficially, the deltoid ligament is crossed by the tendons of tibialis posterior and flexor digitorum longus on the other hand lateral ligament is crossed superficially by the tendons of peroneus longus and brevis.</a:t>
            </a:r>
          </a:p>
          <a:p>
            <a:pPr marL="0" indent="0" eaLnBrk="1" hangingPunct="1">
              <a:buNone/>
            </a:pPr>
            <a:r>
              <a:rPr lang="en-US" dirty="0"/>
              <a:t>It resists over-inversion of the foot.</a:t>
            </a:r>
          </a:p>
          <a:p>
            <a:pPr marL="0" indent="0" eaLnBrk="1" hangingPunct="1">
              <a:buNone/>
            </a:pPr>
            <a:endParaRPr lang="en-US" dirty="0"/>
          </a:p>
          <a:p>
            <a:pPr marL="0" indent="0" eaLnBrk="1" hangingPunct="1">
              <a:buNone/>
            </a:pPr>
            <a:endParaRPr lang="en-US" dirty="0"/>
          </a:p>
        </p:txBody>
      </p:sp>
      <p:sp>
        <p:nvSpPr>
          <p:cNvPr id="8" name="Title 1">
            <a:extLst>
              <a:ext uri="{FF2B5EF4-FFF2-40B4-BE49-F238E27FC236}">
                <a16:creationId xmlns:a16="http://schemas.microsoft.com/office/drawing/2014/main" id="{13D3961D-7743-9989-614F-9CAF11FC729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lateral ligament</a:t>
            </a:r>
          </a:p>
        </p:txBody>
      </p:sp>
      <p:sp>
        <p:nvSpPr>
          <p:cNvPr id="2" name="Footer Placeholder 1">
            <a:extLst>
              <a:ext uri="{FF2B5EF4-FFF2-40B4-BE49-F238E27FC236}">
                <a16:creationId xmlns:a16="http://schemas.microsoft.com/office/drawing/2014/main" id="{7C338366-C536-A8A9-E56F-C48075935728}"/>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E8E4EF4-F63F-701B-5F9E-7E6F9D91A40C}"/>
              </a:ext>
            </a:extLst>
          </p:cNvPr>
          <p:cNvSpPr>
            <a:spLocks noGrp="1"/>
          </p:cNvSpPr>
          <p:nvPr>
            <p:ph type="sldNum" sz="quarter" idx="12"/>
          </p:nvPr>
        </p:nvSpPr>
        <p:spPr/>
        <p:txBody>
          <a:bodyPr/>
          <a:lstStyle/>
          <a:p>
            <a:fld id="{387EF024-699D-46E7-AF05-C960EF23BCCA}" type="slidenum">
              <a:rPr lang="en-US" smtClean="0"/>
              <a:pPr/>
              <a:t>22</a:t>
            </a:fld>
            <a:endParaRPr lang="en-US"/>
          </a:p>
        </p:txBody>
      </p:sp>
    </p:spTree>
    <p:extLst>
      <p:ext uri="{BB962C8B-B14F-4D97-AF65-F5344CB8AC3E}">
        <p14:creationId xmlns:p14="http://schemas.microsoft.com/office/powerpoint/2010/main" val="214361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14562" y="914400"/>
            <a:ext cx="4714875" cy="50292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E5FFCEF4-C26E-C10D-BD9D-37D9452007C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93EE9B5-2102-FBF5-615C-6CB36D15EB52}"/>
              </a:ext>
            </a:extLst>
          </p:cNvPr>
          <p:cNvSpPr>
            <a:spLocks noGrp="1"/>
          </p:cNvSpPr>
          <p:nvPr>
            <p:ph type="sldNum" sz="quarter" idx="12"/>
          </p:nvPr>
        </p:nvSpPr>
        <p:spPr/>
        <p:txBody>
          <a:bodyPr/>
          <a:lstStyle/>
          <a:p>
            <a:fld id="{387EF024-699D-46E7-AF05-C960EF23BCC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06602" y="2095500"/>
            <a:ext cx="7330796" cy="26670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61CED742-F7F8-D38E-0791-0BAB464148B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F83E99E-A5AA-722C-F871-DD3D26E4E02F}"/>
              </a:ext>
            </a:extLst>
          </p:cNvPr>
          <p:cNvSpPr>
            <a:spLocks noGrp="1"/>
          </p:cNvSpPr>
          <p:nvPr>
            <p:ph type="sldNum" sz="quarter" idx="12"/>
          </p:nvPr>
        </p:nvSpPr>
        <p:spPr/>
        <p:txBody>
          <a:bodyPr/>
          <a:lstStyle/>
          <a:p>
            <a:fld id="{387EF024-699D-46E7-AF05-C960EF23BCC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998934" y="1026939"/>
            <a:ext cx="7146131" cy="4804121"/>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2DD3D105-9B8E-B155-66FA-A53DFA092F5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AD5A537-72B1-0CE8-1593-16235EF3DA5A}"/>
              </a:ext>
            </a:extLst>
          </p:cNvPr>
          <p:cNvSpPr>
            <a:spLocks noGrp="1"/>
          </p:cNvSpPr>
          <p:nvPr>
            <p:ph type="sldNum" sz="quarter" idx="12"/>
          </p:nvPr>
        </p:nvSpPr>
        <p:spPr/>
        <p:txBody>
          <a:bodyPr/>
          <a:lstStyle/>
          <a:p>
            <a:fld id="{387EF024-699D-46E7-AF05-C960EF23BCC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nvPr>
        </p:nvGraphicFramePr>
        <p:xfrm>
          <a:off x="-457200" y="11811000"/>
          <a:ext cx="8458200" cy="5134087"/>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32588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430306">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extLst>
                  <a:ext uri="{0D108BD9-81ED-4DB2-BD59-A6C34878D82A}">
                    <a16:rowId xmlns:a16="http://schemas.microsoft.com/office/drawing/2014/main" val="10000"/>
                  </a:ext>
                </a:extLst>
              </a:tr>
              <a:tr h="1277471">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extLst>
                  <a:ext uri="{0D108BD9-81ED-4DB2-BD59-A6C34878D82A}">
                    <a16:rowId xmlns:a16="http://schemas.microsoft.com/office/drawing/2014/main" val="10001"/>
                  </a:ext>
                </a:extLst>
              </a:tr>
              <a:tr h="1785769">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extLst>
                  <a:ext uri="{0D108BD9-81ED-4DB2-BD59-A6C34878D82A}">
                    <a16:rowId xmlns:a16="http://schemas.microsoft.com/office/drawing/2014/main" val="10002"/>
                  </a:ext>
                </a:extLst>
              </a:tr>
              <a:tr h="1640541">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a:p>
                  </a:txBody>
                  <a:tcPr marL="76200" marR="76200" marT="76200" marB="76200"/>
                </a:tc>
                <a:tc>
                  <a:txBody>
                    <a:bodyPr/>
                    <a:lstStyle/>
                    <a:p>
                      <a:endParaRPr lang="en-US" dirty="0"/>
                    </a:p>
                  </a:txBody>
                  <a:tcPr marL="76200" marR="76200" marT="76200" marB="76200"/>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4978333"/>
              </p:ext>
            </p:extLst>
          </p:nvPr>
        </p:nvGraphicFramePr>
        <p:xfrm>
          <a:off x="76200" y="76201"/>
          <a:ext cx="8991601" cy="6705600"/>
        </p:xfrm>
        <a:graphic>
          <a:graphicData uri="http://schemas.openxmlformats.org/drawingml/2006/table">
            <a:tbl>
              <a:tblPr firstRow="1" bandRow="1">
                <a:tableStyleId>{5C22544A-7EE6-4342-B048-85BDC9FD1C3A}</a:tableStyleId>
              </a:tblPr>
              <a:tblGrid>
                <a:gridCol w="1539103">
                  <a:extLst>
                    <a:ext uri="{9D8B030D-6E8A-4147-A177-3AD203B41FA5}">
                      <a16:colId xmlns:a16="http://schemas.microsoft.com/office/drawing/2014/main" val="20000"/>
                    </a:ext>
                  </a:extLst>
                </a:gridCol>
                <a:gridCol w="2349157">
                  <a:extLst>
                    <a:ext uri="{9D8B030D-6E8A-4147-A177-3AD203B41FA5}">
                      <a16:colId xmlns:a16="http://schemas.microsoft.com/office/drawing/2014/main" val="20001"/>
                    </a:ext>
                  </a:extLst>
                </a:gridCol>
                <a:gridCol w="1506701">
                  <a:extLst>
                    <a:ext uri="{9D8B030D-6E8A-4147-A177-3AD203B41FA5}">
                      <a16:colId xmlns:a16="http://schemas.microsoft.com/office/drawing/2014/main" val="20002"/>
                    </a:ext>
                  </a:extLst>
                </a:gridCol>
                <a:gridCol w="1409494">
                  <a:extLst>
                    <a:ext uri="{9D8B030D-6E8A-4147-A177-3AD203B41FA5}">
                      <a16:colId xmlns:a16="http://schemas.microsoft.com/office/drawing/2014/main" val="20003"/>
                    </a:ext>
                  </a:extLst>
                </a:gridCol>
                <a:gridCol w="2187146">
                  <a:extLst>
                    <a:ext uri="{9D8B030D-6E8A-4147-A177-3AD203B41FA5}">
                      <a16:colId xmlns:a16="http://schemas.microsoft.com/office/drawing/2014/main" val="20004"/>
                    </a:ext>
                  </a:extLst>
                </a:gridCol>
              </a:tblGrid>
              <a:tr h="678737">
                <a:tc>
                  <a:txBody>
                    <a:bodyPr/>
                    <a:lstStyle/>
                    <a:p>
                      <a:pPr algn="l" fontAlgn="t"/>
                      <a:r>
                        <a:rPr lang="en-US" sz="1300" b="1" dirty="0">
                          <a:solidFill>
                            <a:schemeClr val="bg1"/>
                          </a:solidFill>
                          <a:latin typeface="+mn-lt"/>
                        </a:rPr>
                        <a:t>LIGAMENT</a:t>
                      </a:r>
                    </a:p>
                  </a:txBody>
                  <a:tcPr marL="76200" marR="76200" marT="76200" marB="76200"/>
                </a:tc>
                <a:tc>
                  <a:txBody>
                    <a:bodyPr/>
                    <a:lstStyle/>
                    <a:p>
                      <a:pPr algn="l" fontAlgn="t"/>
                      <a:r>
                        <a:rPr lang="en-US" sz="1300" dirty="0">
                          <a:latin typeface="+mn-lt"/>
                        </a:rPr>
                        <a:t>DESCRIPTION</a:t>
                      </a:r>
                    </a:p>
                  </a:txBody>
                  <a:tcPr marL="76200" marR="76200" marT="76200" marB="76200"/>
                </a:tc>
                <a:tc>
                  <a:txBody>
                    <a:bodyPr/>
                    <a:lstStyle/>
                    <a:p>
                      <a:pPr algn="l" fontAlgn="t"/>
                      <a:r>
                        <a:rPr lang="en-US" sz="1300">
                          <a:latin typeface="+mn-lt"/>
                        </a:rPr>
                        <a:t>PROXIMAL ATTACHMENT</a:t>
                      </a:r>
                    </a:p>
                  </a:txBody>
                  <a:tcPr marL="76200" marR="76200" marT="76200" marB="76200"/>
                </a:tc>
                <a:tc>
                  <a:txBody>
                    <a:bodyPr/>
                    <a:lstStyle/>
                    <a:p>
                      <a:pPr algn="l" fontAlgn="t"/>
                      <a:r>
                        <a:rPr lang="en-US" sz="1300">
                          <a:latin typeface="+mn-lt"/>
                        </a:rPr>
                        <a:t>DISTAL ATTACHMENT</a:t>
                      </a:r>
                    </a:p>
                  </a:txBody>
                  <a:tcPr marL="76200" marR="76200" marT="76200" marB="76200"/>
                </a:tc>
                <a:tc>
                  <a:txBody>
                    <a:bodyPr/>
                    <a:lstStyle/>
                    <a:p>
                      <a:pPr algn="l" fontAlgn="t"/>
                      <a:r>
                        <a:rPr lang="en-US" sz="1300">
                          <a:latin typeface="+mn-lt"/>
                        </a:rPr>
                        <a:t>ROLE</a:t>
                      </a:r>
                    </a:p>
                  </a:txBody>
                  <a:tcPr marL="76200" marR="76200" marT="76200" marB="76200"/>
                </a:tc>
                <a:extLst>
                  <a:ext uri="{0D108BD9-81ED-4DB2-BD59-A6C34878D82A}">
                    <a16:rowId xmlns:a16="http://schemas.microsoft.com/office/drawing/2014/main" val="10000"/>
                  </a:ext>
                </a:extLst>
              </a:tr>
              <a:tr h="1522303">
                <a:tc>
                  <a:txBody>
                    <a:bodyPr/>
                    <a:lstStyle/>
                    <a:p>
                      <a:pPr algn="l" fontAlgn="t"/>
                      <a:r>
                        <a:rPr lang="en-US" sz="1300" b="1" dirty="0">
                          <a:solidFill>
                            <a:srgbClr val="020621"/>
                          </a:solidFill>
                          <a:latin typeface="+mn-lt"/>
                        </a:rPr>
                        <a:t>Anterior Talofibular Ligament (ATFL)</a:t>
                      </a:r>
                    </a:p>
                  </a:txBody>
                  <a:tcPr marL="76200" marR="76200" marT="76200" marB="76200"/>
                </a:tc>
                <a:tc>
                  <a:txBody>
                    <a:bodyPr/>
                    <a:lstStyle/>
                    <a:p>
                      <a:pPr algn="l" fontAlgn="t"/>
                      <a:r>
                        <a:rPr lang="en-US" sz="1300" b="0" dirty="0">
                          <a:solidFill>
                            <a:srgbClr val="020621"/>
                          </a:solidFill>
                          <a:latin typeface="+mn-lt"/>
                        </a:rPr>
                        <a:t>Flat Weak Band that extends Anteromedially.</a:t>
                      </a:r>
                    </a:p>
                    <a:p>
                      <a:pPr algn="l" fontAlgn="t"/>
                      <a:r>
                        <a:rPr lang="en-US" sz="1300" b="0" dirty="0">
                          <a:solidFill>
                            <a:srgbClr val="020621"/>
                          </a:solidFill>
                          <a:latin typeface="+mn-lt"/>
                        </a:rPr>
                        <a:t>Most commonly damaged ligament of the ankle.</a:t>
                      </a:r>
                    </a:p>
                  </a:txBody>
                  <a:tcPr marL="76200" marR="76200" marT="76200" marB="76200"/>
                </a:tc>
                <a:tc>
                  <a:txBody>
                    <a:bodyPr/>
                    <a:lstStyle/>
                    <a:p>
                      <a:pPr algn="l" fontAlgn="t"/>
                      <a:r>
                        <a:rPr lang="en-US" sz="1300" b="0" dirty="0">
                          <a:latin typeface="+mn-lt"/>
                        </a:rPr>
                        <a:t>Lateral </a:t>
                      </a:r>
                      <a:r>
                        <a:rPr lang="en-US" sz="1300" b="0" dirty="0" err="1">
                          <a:latin typeface="+mn-lt"/>
                        </a:rPr>
                        <a:t>Malleolus</a:t>
                      </a:r>
                      <a:endParaRPr lang="en-US" sz="1300" b="0" dirty="0">
                        <a:latin typeface="+mn-lt"/>
                      </a:endParaRPr>
                    </a:p>
                  </a:txBody>
                  <a:tcPr marL="76200" marR="76200" marT="76200" marB="76200"/>
                </a:tc>
                <a:tc>
                  <a:txBody>
                    <a:bodyPr/>
                    <a:lstStyle/>
                    <a:p>
                      <a:pPr algn="ctr" fontAlgn="t"/>
                      <a:r>
                        <a:rPr lang="en-US" sz="1300" b="0" dirty="0">
                          <a:latin typeface="+mn-lt"/>
                        </a:rPr>
                        <a:t>Neck of Talus</a:t>
                      </a:r>
                    </a:p>
                  </a:txBody>
                  <a:tcPr marL="76200" marR="76200" marT="76200" marB="76200"/>
                </a:tc>
                <a:tc>
                  <a:txBody>
                    <a:bodyPr/>
                    <a:lstStyle/>
                    <a:p>
                      <a:pPr algn="l" fontAlgn="t">
                        <a:buFont typeface="Arial" pitchFamily="34" charset="0"/>
                        <a:buChar char="•"/>
                      </a:pPr>
                      <a:r>
                        <a:rPr lang="en-US" sz="1300" b="0" dirty="0">
                          <a:solidFill>
                            <a:srgbClr val="020621"/>
                          </a:solidFill>
                          <a:latin typeface="+mn-lt"/>
                        </a:rPr>
                        <a:t>Restrain anterior displacement of the talus in respect to the fibula and tibia.</a:t>
                      </a:r>
                    </a:p>
                    <a:p>
                      <a:pPr algn="l" fontAlgn="t">
                        <a:buFont typeface="Arial" pitchFamily="34" charset="0"/>
                        <a:buChar char="•"/>
                      </a:pPr>
                      <a:endParaRPr lang="en-US" sz="1300" b="0" dirty="0">
                        <a:solidFill>
                          <a:srgbClr val="020621"/>
                        </a:solidFill>
                        <a:latin typeface="+mn-lt"/>
                      </a:endParaRPr>
                    </a:p>
                    <a:p>
                      <a:pPr algn="l" fontAlgn="t">
                        <a:buFont typeface="Arial" pitchFamily="34" charset="0"/>
                        <a:buChar char="•"/>
                      </a:pPr>
                      <a:r>
                        <a:rPr lang="en-US" sz="1300" b="0" dirty="0">
                          <a:solidFill>
                            <a:srgbClr val="020621"/>
                          </a:solidFill>
                          <a:latin typeface="+mn-lt"/>
                        </a:rPr>
                        <a:t>Resists Inversion in </a:t>
                      </a:r>
                      <a:r>
                        <a:rPr lang="en-US" sz="1300" b="0" dirty="0" err="1">
                          <a:solidFill>
                            <a:srgbClr val="020621"/>
                          </a:solidFill>
                          <a:latin typeface="+mn-lt"/>
                        </a:rPr>
                        <a:t>planterflexion</a:t>
                      </a:r>
                      <a:r>
                        <a:rPr lang="en-US" sz="1300" b="0" dirty="0">
                          <a:solidFill>
                            <a:srgbClr val="020621"/>
                          </a:solidFill>
                          <a:latin typeface="+mn-lt"/>
                        </a:rPr>
                        <a:t>.</a:t>
                      </a:r>
                    </a:p>
                  </a:txBody>
                  <a:tcPr marL="76200" marR="76200" marT="76200" marB="76200"/>
                </a:tc>
                <a:extLst>
                  <a:ext uri="{0D108BD9-81ED-4DB2-BD59-A6C34878D82A}">
                    <a16:rowId xmlns:a16="http://schemas.microsoft.com/office/drawing/2014/main" val="10001"/>
                  </a:ext>
                </a:extLst>
              </a:tr>
              <a:tr h="2355618">
                <a:tc>
                  <a:txBody>
                    <a:bodyPr/>
                    <a:lstStyle/>
                    <a:p>
                      <a:pPr algn="l" fontAlgn="t"/>
                      <a:r>
                        <a:rPr lang="en-US" sz="1300" b="1" dirty="0">
                          <a:solidFill>
                            <a:srgbClr val="020621"/>
                          </a:solidFill>
                          <a:latin typeface="+mn-lt"/>
                        </a:rPr>
                        <a:t>Posterior Talofibular Ligament</a:t>
                      </a:r>
                    </a:p>
                    <a:p>
                      <a:pPr algn="l" fontAlgn="t"/>
                      <a:r>
                        <a:rPr lang="en-US" sz="1300" b="1" dirty="0">
                          <a:solidFill>
                            <a:srgbClr val="020621"/>
                          </a:solidFill>
                          <a:latin typeface="+mn-lt"/>
                        </a:rPr>
                        <a:t>(PTFL)</a:t>
                      </a:r>
                    </a:p>
                  </a:txBody>
                  <a:tcPr marL="76200" marR="76200" marT="76200" marB="76200"/>
                </a:tc>
                <a:tc>
                  <a:txBody>
                    <a:bodyPr/>
                    <a:lstStyle/>
                    <a:p>
                      <a:pPr algn="l" fontAlgn="t"/>
                      <a:r>
                        <a:rPr lang="en-US" sz="1300" b="0" dirty="0">
                          <a:solidFill>
                            <a:srgbClr val="020621"/>
                          </a:solidFill>
                          <a:latin typeface="+mn-lt"/>
                        </a:rPr>
                        <a:t>Thick, fairly strong band that runs horizontally medially.</a:t>
                      </a:r>
                    </a:p>
                    <a:p>
                      <a:pPr algn="l" fontAlgn="t"/>
                      <a:r>
                        <a:rPr lang="en-US" sz="1300" b="0" dirty="0">
                          <a:solidFill>
                            <a:srgbClr val="020621"/>
                          </a:solidFill>
                          <a:latin typeface="+mn-lt"/>
                        </a:rPr>
                        <a:t>This ligament is under greater strain in full </a:t>
                      </a:r>
                      <a:r>
                        <a:rPr lang="en-US" sz="1300" b="0" dirty="0" err="1">
                          <a:solidFill>
                            <a:srgbClr val="020621"/>
                          </a:solidFill>
                          <a:latin typeface="+mn-lt"/>
                        </a:rPr>
                        <a:t>dorsiflexion</a:t>
                      </a:r>
                      <a:r>
                        <a:rPr lang="en-US" sz="1300" b="0" dirty="0">
                          <a:solidFill>
                            <a:srgbClr val="020621"/>
                          </a:solidFill>
                          <a:latin typeface="+mn-lt"/>
                        </a:rPr>
                        <a:t> of ankle.</a:t>
                      </a:r>
                    </a:p>
                    <a:p>
                      <a:pPr algn="l" fontAlgn="t"/>
                      <a:r>
                        <a:rPr lang="en-US" sz="1300" b="0" dirty="0">
                          <a:solidFill>
                            <a:srgbClr val="020621"/>
                          </a:solidFill>
                          <a:latin typeface="+mn-lt"/>
                        </a:rPr>
                        <a:t>Rarely injured because bony stability protects ligaments when ankle in </a:t>
                      </a:r>
                      <a:r>
                        <a:rPr lang="en-US" sz="1300" b="0" dirty="0" err="1">
                          <a:solidFill>
                            <a:srgbClr val="020621"/>
                          </a:solidFill>
                          <a:latin typeface="+mn-lt"/>
                        </a:rPr>
                        <a:t>dorsiflexion</a:t>
                      </a:r>
                      <a:r>
                        <a:rPr lang="en-US" sz="1300" b="0" dirty="0">
                          <a:solidFill>
                            <a:srgbClr val="020621"/>
                          </a:solidFill>
                          <a:latin typeface="+mn-lt"/>
                        </a:rPr>
                        <a:t>.</a:t>
                      </a:r>
                    </a:p>
                  </a:txBody>
                  <a:tcPr marL="76200" marR="76200" marT="76200" marB="76200"/>
                </a:tc>
                <a:tc>
                  <a:txBody>
                    <a:bodyPr/>
                    <a:lstStyle/>
                    <a:p>
                      <a:pPr algn="l" fontAlgn="t"/>
                      <a:r>
                        <a:rPr lang="en-US" sz="1300" b="0" dirty="0" err="1">
                          <a:latin typeface="+mn-lt"/>
                        </a:rPr>
                        <a:t>Malleolar</a:t>
                      </a:r>
                      <a:r>
                        <a:rPr lang="en-US" sz="1300" b="0" dirty="0">
                          <a:latin typeface="+mn-lt"/>
                        </a:rPr>
                        <a:t> </a:t>
                      </a:r>
                      <a:r>
                        <a:rPr lang="en-US" sz="1300" b="0" dirty="0" err="1">
                          <a:latin typeface="+mn-lt"/>
                        </a:rPr>
                        <a:t>Fossa</a:t>
                      </a:r>
                      <a:r>
                        <a:rPr lang="en-US" sz="1300" b="0" dirty="0">
                          <a:latin typeface="+mn-lt"/>
                        </a:rPr>
                        <a:t> of Fibula</a:t>
                      </a:r>
                    </a:p>
                  </a:txBody>
                  <a:tcPr marL="76200" marR="76200" marT="76200" marB="76200"/>
                </a:tc>
                <a:tc>
                  <a:txBody>
                    <a:bodyPr/>
                    <a:lstStyle/>
                    <a:p>
                      <a:pPr algn="l" fontAlgn="t"/>
                      <a:r>
                        <a:rPr lang="en-US" sz="1300" b="0" dirty="0">
                          <a:latin typeface="+mn-lt"/>
                        </a:rPr>
                        <a:t>Lateral Tubercle of Talus</a:t>
                      </a:r>
                    </a:p>
                  </a:txBody>
                  <a:tcPr marL="76200" marR="76200" marT="76200" marB="76200"/>
                </a:tc>
                <a:tc>
                  <a:txBody>
                    <a:bodyPr/>
                    <a:lstStyle/>
                    <a:p>
                      <a:pPr algn="l" fontAlgn="t"/>
                      <a:r>
                        <a:rPr lang="en-US" sz="1300" b="0" dirty="0">
                          <a:solidFill>
                            <a:srgbClr val="020621"/>
                          </a:solidFill>
                          <a:latin typeface="+mn-lt"/>
                        </a:rPr>
                        <a:t>Forms the back wall of the recipient socket for the talus' </a:t>
                      </a:r>
                      <a:r>
                        <a:rPr lang="en-US" sz="1300" b="0" dirty="0" err="1">
                          <a:solidFill>
                            <a:srgbClr val="020621"/>
                          </a:solidFill>
                          <a:latin typeface="+mn-lt"/>
                        </a:rPr>
                        <a:t>trochlea</a:t>
                      </a:r>
                      <a:r>
                        <a:rPr lang="en-US" sz="1300" b="0" dirty="0">
                          <a:solidFill>
                            <a:srgbClr val="020621"/>
                          </a:solidFill>
                          <a:latin typeface="+mn-lt"/>
                        </a:rPr>
                        <a:t>.</a:t>
                      </a:r>
                    </a:p>
                    <a:p>
                      <a:pPr algn="l" fontAlgn="t"/>
                      <a:endParaRPr lang="en-US" sz="1300" b="0" dirty="0">
                        <a:solidFill>
                          <a:srgbClr val="020621"/>
                        </a:solidFill>
                        <a:latin typeface="+mn-lt"/>
                      </a:endParaRPr>
                    </a:p>
                    <a:p>
                      <a:pPr algn="l" fontAlgn="t"/>
                      <a:r>
                        <a:rPr lang="en-US" sz="1300" b="0" dirty="0">
                          <a:solidFill>
                            <a:srgbClr val="020621"/>
                          </a:solidFill>
                          <a:latin typeface="+mn-lt"/>
                        </a:rPr>
                        <a:t>Resists posterior displacement of the talus.</a:t>
                      </a:r>
                    </a:p>
                  </a:txBody>
                  <a:tcPr marL="76200" marR="76200" marT="76200" marB="76200"/>
                </a:tc>
                <a:extLst>
                  <a:ext uri="{0D108BD9-81ED-4DB2-BD59-A6C34878D82A}">
                    <a16:rowId xmlns:a16="http://schemas.microsoft.com/office/drawing/2014/main" val="10002"/>
                  </a:ext>
                </a:extLst>
              </a:tr>
              <a:tr h="2148942">
                <a:tc>
                  <a:txBody>
                    <a:bodyPr/>
                    <a:lstStyle/>
                    <a:p>
                      <a:pPr algn="l" fontAlgn="t"/>
                      <a:r>
                        <a:rPr lang="en-US" sz="1300" b="1" dirty="0" err="1">
                          <a:solidFill>
                            <a:srgbClr val="020621"/>
                          </a:solidFill>
                          <a:latin typeface="+mn-lt"/>
                        </a:rPr>
                        <a:t>Calcaneofibular</a:t>
                      </a:r>
                      <a:r>
                        <a:rPr lang="en-US" sz="1300" b="1" dirty="0">
                          <a:solidFill>
                            <a:srgbClr val="020621"/>
                          </a:solidFill>
                          <a:latin typeface="+mn-lt"/>
                        </a:rPr>
                        <a:t> Ligament (CFL)</a:t>
                      </a:r>
                    </a:p>
                  </a:txBody>
                  <a:tcPr marL="76200" marR="76200" marT="76200" marB="76200"/>
                </a:tc>
                <a:tc>
                  <a:txBody>
                    <a:bodyPr/>
                    <a:lstStyle/>
                    <a:p>
                      <a:pPr algn="l" fontAlgn="t"/>
                      <a:r>
                        <a:rPr lang="en-US" sz="1300" b="0" dirty="0">
                          <a:latin typeface="+mn-lt"/>
                        </a:rPr>
                        <a:t>Round cord that passes posteroinferiorly</a:t>
                      </a:r>
                    </a:p>
                  </a:txBody>
                  <a:tcPr marL="76200" marR="76200" marT="76200" marB="76200"/>
                </a:tc>
                <a:tc>
                  <a:txBody>
                    <a:bodyPr/>
                    <a:lstStyle/>
                    <a:p>
                      <a:pPr algn="l" fontAlgn="t"/>
                      <a:r>
                        <a:rPr lang="en-US" sz="1300" b="0" dirty="0">
                          <a:latin typeface="+mn-lt"/>
                        </a:rPr>
                        <a:t>Tip of Lateral </a:t>
                      </a:r>
                      <a:r>
                        <a:rPr lang="en-US" sz="1300" b="0" dirty="0" err="1">
                          <a:latin typeface="+mn-lt"/>
                        </a:rPr>
                        <a:t>Malleolus</a:t>
                      </a:r>
                      <a:endParaRPr lang="en-US" sz="1300" b="0" dirty="0">
                        <a:latin typeface="+mn-lt"/>
                      </a:endParaRPr>
                    </a:p>
                  </a:txBody>
                  <a:tcPr marL="76200" marR="76200" marT="76200" marB="76200"/>
                </a:tc>
                <a:tc>
                  <a:txBody>
                    <a:bodyPr/>
                    <a:lstStyle/>
                    <a:p>
                      <a:pPr algn="l" fontAlgn="t"/>
                      <a:r>
                        <a:rPr lang="en-US" sz="1300" b="0" dirty="0">
                          <a:latin typeface="+mn-lt"/>
                        </a:rPr>
                        <a:t>Lateral Surface of </a:t>
                      </a:r>
                      <a:r>
                        <a:rPr lang="en-US" sz="1300" b="0" dirty="0" err="1">
                          <a:latin typeface="+mn-lt"/>
                        </a:rPr>
                        <a:t>Calcaneus</a:t>
                      </a:r>
                      <a:endParaRPr lang="en-US" sz="1300" b="0" dirty="0">
                        <a:latin typeface="+mn-lt"/>
                      </a:endParaRPr>
                    </a:p>
                  </a:txBody>
                  <a:tcPr marL="76200" marR="76200" marT="76200" marB="76200"/>
                </a:tc>
                <a:tc>
                  <a:txBody>
                    <a:bodyPr/>
                    <a:lstStyle/>
                    <a:p>
                      <a:pPr algn="l" fontAlgn="t">
                        <a:buFont typeface="Arial" pitchFamily="34" charset="0"/>
                        <a:buChar char="•"/>
                      </a:pPr>
                      <a:r>
                        <a:rPr lang="en-US" sz="1300" b="0" dirty="0">
                          <a:solidFill>
                            <a:srgbClr val="020621"/>
                          </a:solidFill>
                          <a:latin typeface="+mn-lt"/>
                        </a:rPr>
                        <a:t>Aids </a:t>
                      </a:r>
                      <a:r>
                        <a:rPr lang="en-US" sz="1300" b="0" dirty="0" err="1">
                          <a:solidFill>
                            <a:srgbClr val="020621"/>
                          </a:solidFill>
                          <a:latin typeface="+mn-lt"/>
                        </a:rPr>
                        <a:t>Talofibular</a:t>
                      </a:r>
                      <a:r>
                        <a:rPr lang="en-US" sz="1300" b="0" dirty="0">
                          <a:solidFill>
                            <a:srgbClr val="020621"/>
                          </a:solidFill>
                          <a:latin typeface="+mn-lt"/>
                        </a:rPr>
                        <a:t> stability during </a:t>
                      </a:r>
                      <a:r>
                        <a:rPr lang="en-US" sz="1300" b="0" dirty="0" err="1">
                          <a:solidFill>
                            <a:srgbClr val="020621"/>
                          </a:solidFill>
                          <a:latin typeface="+mn-lt"/>
                        </a:rPr>
                        <a:t>Dorsiflexion</a:t>
                      </a:r>
                      <a:r>
                        <a:rPr lang="en-US" sz="1300" b="0" dirty="0">
                          <a:solidFill>
                            <a:srgbClr val="020621"/>
                          </a:solidFill>
                          <a:latin typeface="+mn-lt"/>
                        </a:rPr>
                        <a:t>.</a:t>
                      </a:r>
                    </a:p>
                    <a:p>
                      <a:pPr algn="l" fontAlgn="t">
                        <a:buFont typeface="Arial" pitchFamily="34" charset="0"/>
                        <a:buChar char="•"/>
                      </a:pPr>
                      <a:endParaRPr lang="en-US" sz="1300" b="0" dirty="0">
                        <a:solidFill>
                          <a:srgbClr val="020621"/>
                        </a:solidFill>
                        <a:latin typeface="+mn-lt"/>
                      </a:endParaRPr>
                    </a:p>
                    <a:p>
                      <a:pPr algn="l" fontAlgn="t">
                        <a:buFont typeface="Arial" pitchFamily="34" charset="0"/>
                        <a:buChar char="•"/>
                      </a:pPr>
                      <a:r>
                        <a:rPr lang="en-US" sz="1300" b="0" dirty="0">
                          <a:solidFill>
                            <a:srgbClr val="020621"/>
                          </a:solidFill>
                          <a:latin typeface="+mn-lt"/>
                        </a:rPr>
                        <a:t>Restrain inversion of the </a:t>
                      </a:r>
                      <a:r>
                        <a:rPr lang="en-US" sz="1300" b="0" dirty="0" err="1">
                          <a:solidFill>
                            <a:srgbClr val="020621"/>
                          </a:solidFill>
                          <a:latin typeface="+mn-lt"/>
                        </a:rPr>
                        <a:t>calcaneus</a:t>
                      </a:r>
                      <a:r>
                        <a:rPr lang="en-US" sz="1300" b="0" dirty="0">
                          <a:solidFill>
                            <a:srgbClr val="020621"/>
                          </a:solidFill>
                          <a:latin typeface="+mn-lt"/>
                        </a:rPr>
                        <a:t> with respect to the fibula.</a:t>
                      </a:r>
                    </a:p>
                    <a:p>
                      <a:pPr algn="l" fontAlgn="t"/>
                      <a:r>
                        <a:rPr lang="en-US" sz="1300" b="0" dirty="0">
                          <a:solidFill>
                            <a:srgbClr val="020621"/>
                          </a:solidFill>
                          <a:latin typeface="+mn-lt"/>
                        </a:rPr>
                        <a:t>Prevent </a:t>
                      </a:r>
                      <a:r>
                        <a:rPr lang="en-US" sz="1300" b="0" dirty="0" err="1">
                          <a:solidFill>
                            <a:srgbClr val="020621"/>
                          </a:solidFill>
                          <a:latin typeface="+mn-lt"/>
                        </a:rPr>
                        <a:t>Talar</a:t>
                      </a:r>
                      <a:r>
                        <a:rPr lang="en-US" sz="1300" b="0" dirty="0">
                          <a:solidFill>
                            <a:srgbClr val="020621"/>
                          </a:solidFill>
                          <a:latin typeface="+mn-lt"/>
                        </a:rPr>
                        <a:t> tilt into Inversion.</a:t>
                      </a:r>
                    </a:p>
                  </a:txBody>
                  <a:tcPr marL="76200" marR="76200" marT="76200" marB="76200"/>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041D-2BF4-9786-8770-A9DEFE6C7038}"/>
            </a:ext>
          </a:extLst>
        </p:cNvPr>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1A24A6A6-018D-595D-28CC-635A157D3710}"/>
              </a:ext>
            </a:extLst>
          </p:cNvPr>
          <p:cNvGraphicFramePr>
            <a:graphicFrameLocks/>
          </p:cNvGraphicFramePr>
          <p:nvPr>
            <p:extLst>
              <p:ext uri="{D42A27DB-BD31-4B8C-83A1-F6EECF244321}">
                <p14:modId xmlns:p14="http://schemas.microsoft.com/office/powerpoint/2010/main" val="236931350"/>
              </p:ext>
            </p:extLst>
          </p:nvPr>
        </p:nvGraphicFramePr>
        <p:xfrm>
          <a:off x="76200" y="76200"/>
          <a:ext cx="8991600" cy="6705600"/>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17983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gridCol w="1798320">
                  <a:extLst>
                    <a:ext uri="{9D8B030D-6E8A-4147-A177-3AD203B41FA5}">
                      <a16:colId xmlns:a16="http://schemas.microsoft.com/office/drawing/2014/main" val="20004"/>
                    </a:ext>
                  </a:extLst>
                </a:gridCol>
              </a:tblGrid>
              <a:tr h="1205502">
                <a:tc>
                  <a:txBody>
                    <a:bodyPr/>
                    <a:lstStyle/>
                    <a:p>
                      <a:pPr algn="l" fontAlgn="t"/>
                      <a:r>
                        <a:rPr lang="en-US" sz="1200" b="1" dirty="0">
                          <a:solidFill>
                            <a:schemeClr val="bg1"/>
                          </a:solidFill>
                          <a:latin typeface="+mn-lt"/>
                        </a:rPr>
                        <a:t>LIGAMENTS</a:t>
                      </a:r>
                    </a:p>
                  </a:txBody>
                  <a:tcPr marL="76200" marR="76200" marT="76200" marB="76200"/>
                </a:tc>
                <a:tc>
                  <a:txBody>
                    <a:bodyPr/>
                    <a:lstStyle/>
                    <a:p>
                      <a:pPr algn="l" fontAlgn="t"/>
                      <a:r>
                        <a:rPr lang="en-US" sz="1200" dirty="0">
                          <a:latin typeface="+mn-lt"/>
                        </a:rPr>
                        <a:t>DESCRIPTION</a:t>
                      </a:r>
                    </a:p>
                  </a:txBody>
                  <a:tcPr marL="76200" marR="76200" marT="76200" marB="76200"/>
                </a:tc>
                <a:tc>
                  <a:txBody>
                    <a:bodyPr/>
                    <a:lstStyle/>
                    <a:p>
                      <a:pPr algn="l" fontAlgn="t"/>
                      <a:r>
                        <a:rPr lang="en-US" sz="1200">
                          <a:latin typeface="+mn-lt"/>
                        </a:rPr>
                        <a:t>PROXIMAL ATTACHMENT</a:t>
                      </a:r>
                    </a:p>
                  </a:txBody>
                  <a:tcPr marL="76200" marR="76200" marT="76200" marB="76200"/>
                </a:tc>
                <a:tc>
                  <a:txBody>
                    <a:bodyPr/>
                    <a:lstStyle/>
                    <a:p>
                      <a:pPr algn="l" fontAlgn="t"/>
                      <a:r>
                        <a:rPr lang="en-US" sz="1200">
                          <a:latin typeface="+mn-lt"/>
                        </a:rPr>
                        <a:t>DISTAL ATTACHMENT</a:t>
                      </a:r>
                    </a:p>
                  </a:txBody>
                  <a:tcPr marL="76200" marR="76200" marT="76200" marB="76200"/>
                </a:tc>
                <a:tc>
                  <a:txBody>
                    <a:bodyPr/>
                    <a:lstStyle/>
                    <a:p>
                      <a:pPr algn="l" fontAlgn="t"/>
                      <a:r>
                        <a:rPr lang="en-US" sz="1200" dirty="0">
                          <a:latin typeface="+mn-lt"/>
                        </a:rPr>
                        <a:t>ROLE</a:t>
                      </a:r>
                    </a:p>
                  </a:txBody>
                  <a:tcPr marL="76200" marR="76200" marT="76200" marB="76200"/>
                </a:tc>
                <a:extLst>
                  <a:ext uri="{0D108BD9-81ED-4DB2-BD59-A6C34878D82A}">
                    <a16:rowId xmlns:a16="http://schemas.microsoft.com/office/drawing/2014/main" val="10000"/>
                  </a:ext>
                </a:extLst>
              </a:tr>
              <a:tr h="1883594">
                <a:tc>
                  <a:txBody>
                    <a:bodyPr/>
                    <a:lstStyle/>
                    <a:p>
                      <a:pPr algn="l" fontAlgn="t"/>
                      <a:r>
                        <a:rPr lang="en-US" sz="1200" b="0" dirty="0">
                          <a:solidFill>
                            <a:srgbClr val="020621"/>
                          </a:solidFill>
                          <a:latin typeface="+mn-lt"/>
                        </a:rPr>
                        <a:t>Anterior </a:t>
                      </a:r>
                      <a:r>
                        <a:rPr lang="en-US" sz="1200" b="0" dirty="0" err="1">
                          <a:solidFill>
                            <a:srgbClr val="020621"/>
                          </a:solidFill>
                          <a:latin typeface="+mn-lt"/>
                        </a:rPr>
                        <a:t>Tibiotalar</a:t>
                      </a:r>
                      <a:endParaRPr lang="en-US" sz="1200" b="0" dirty="0">
                        <a:solidFill>
                          <a:srgbClr val="020621"/>
                        </a:solidFill>
                        <a:latin typeface="+mn-lt"/>
                      </a:endParaRPr>
                    </a:p>
                    <a:p>
                      <a:pPr algn="l" fontAlgn="t"/>
                      <a:r>
                        <a:rPr lang="en-US" sz="1200" b="0" dirty="0">
                          <a:solidFill>
                            <a:srgbClr val="020621"/>
                          </a:solidFill>
                          <a:latin typeface="+mn-lt"/>
                        </a:rPr>
                        <a:t>Ligament</a:t>
                      </a:r>
                    </a:p>
                  </a:txBody>
                  <a:tcPr marL="76200" marR="76200" marT="76200" marB="76200"/>
                </a:tc>
                <a:tc>
                  <a:txBody>
                    <a:bodyPr/>
                    <a:lstStyle/>
                    <a:p>
                      <a:pPr algn="l" fontAlgn="t"/>
                      <a:endParaRPr lang="en-US" sz="1200" dirty="0">
                        <a:latin typeface="+mn-lt"/>
                      </a:endParaRPr>
                    </a:p>
                  </a:txBody>
                  <a:tcPr marL="76200" marR="76200" marT="76200" marB="76200"/>
                </a:tc>
                <a:tc rowSpan="4">
                  <a:txBody>
                    <a:bodyPr/>
                    <a:lstStyle/>
                    <a:p>
                      <a:pPr algn="l" fontAlgn="t"/>
                      <a:r>
                        <a:rPr lang="en-US" sz="1200" dirty="0">
                          <a:latin typeface="+mn-lt"/>
                        </a:rPr>
                        <a:t>Medial </a:t>
                      </a:r>
                      <a:r>
                        <a:rPr lang="en-US" sz="1200" dirty="0" err="1">
                          <a:latin typeface="+mn-lt"/>
                        </a:rPr>
                        <a:t>Malleolus</a:t>
                      </a:r>
                      <a:r>
                        <a:rPr lang="en-US" sz="1200" dirty="0">
                          <a:latin typeface="+mn-lt"/>
                        </a:rPr>
                        <a:t> </a:t>
                      </a:r>
                      <a:br>
                        <a:rPr lang="en-US" sz="1200" dirty="0">
                          <a:latin typeface="+mn-lt"/>
                        </a:rPr>
                      </a:br>
                      <a:endParaRPr lang="en-US" sz="1200" dirty="0">
                        <a:latin typeface="+mn-lt"/>
                      </a:endParaRPr>
                    </a:p>
                  </a:txBody>
                  <a:tcPr marL="76200" marR="76200" marT="76200" marB="76200"/>
                </a:tc>
                <a:tc>
                  <a:txBody>
                    <a:bodyPr/>
                    <a:lstStyle/>
                    <a:p>
                      <a:pPr algn="l" fontAlgn="t"/>
                      <a:r>
                        <a:rPr lang="en-US" sz="1200" dirty="0">
                          <a:latin typeface="+mn-lt"/>
                        </a:rPr>
                        <a:t>Head of Talus</a:t>
                      </a:r>
                    </a:p>
                  </a:txBody>
                  <a:tcPr marL="76200" marR="76200" marT="76200" marB="76200"/>
                </a:tc>
                <a:tc>
                  <a:txBody>
                    <a:bodyPr/>
                    <a:lstStyle/>
                    <a:p>
                      <a:pPr algn="l" fontAlgn="t"/>
                      <a:r>
                        <a:rPr lang="en-US" sz="1200" b="0">
                          <a:solidFill>
                            <a:srgbClr val="020621"/>
                          </a:solidFill>
                          <a:latin typeface="+mn-lt"/>
                        </a:rPr>
                        <a:t>Reinforces Ankle Joint.</a:t>
                      </a:r>
                    </a:p>
                    <a:p>
                      <a:pPr algn="l" fontAlgn="t"/>
                      <a:r>
                        <a:rPr lang="en-US" sz="1200" b="0">
                          <a:solidFill>
                            <a:srgbClr val="020621"/>
                          </a:solidFill>
                          <a:latin typeface="+mn-lt"/>
                        </a:rPr>
                        <a:t>Control Plantarflexion &amp; Eversion</a:t>
                      </a:r>
                    </a:p>
                  </a:txBody>
                  <a:tcPr marL="76200" marR="76200" marT="76200" marB="76200"/>
                </a:tc>
                <a:extLst>
                  <a:ext uri="{0D108BD9-81ED-4DB2-BD59-A6C34878D82A}">
                    <a16:rowId xmlns:a16="http://schemas.microsoft.com/office/drawing/2014/main" val="10001"/>
                  </a:ext>
                </a:extLst>
              </a:tr>
              <a:tr h="1205502">
                <a:tc>
                  <a:txBody>
                    <a:bodyPr/>
                    <a:lstStyle/>
                    <a:p>
                      <a:pPr algn="l" fontAlgn="t"/>
                      <a:r>
                        <a:rPr lang="en-US" sz="1200" b="0">
                          <a:solidFill>
                            <a:srgbClr val="020621"/>
                          </a:solidFill>
                          <a:latin typeface="+mn-lt"/>
                        </a:rPr>
                        <a:t>Posterior Tibiotalar</a:t>
                      </a:r>
                    </a:p>
                    <a:p>
                      <a:pPr algn="l" fontAlgn="t"/>
                      <a:r>
                        <a:rPr lang="en-US" sz="1200" b="0">
                          <a:solidFill>
                            <a:srgbClr val="020621"/>
                          </a:solidFill>
                          <a:latin typeface="+mn-lt"/>
                        </a:rPr>
                        <a:t>Ligament</a:t>
                      </a:r>
                    </a:p>
                  </a:txBody>
                  <a:tcPr marL="76200" marR="76200" marT="76200" marB="76200"/>
                </a:tc>
                <a:tc>
                  <a:txBody>
                    <a:bodyPr/>
                    <a:lstStyle/>
                    <a:p>
                      <a:pPr algn="l" fontAlgn="t"/>
                      <a:endParaRPr lang="en-US" sz="1200">
                        <a:latin typeface="+mn-lt"/>
                      </a:endParaRPr>
                    </a:p>
                  </a:txBody>
                  <a:tcPr marL="76200" marR="76200" marT="76200" marB="76200"/>
                </a:tc>
                <a:tc vMerge="1">
                  <a:txBody>
                    <a:bodyPr/>
                    <a:lstStyle/>
                    <a:p>
                      <a:endParaRPr lang="en-US"/>
                    </a:p>
                  </a:txBody>
                  <a:tcPr/>
                </a:tc>
                <a:tc>
                  <a:txBody>
                    <a:bodyPr/>
                    <a:lstStyle/>
                    <a:p>
                      <a:pPr algn="l" fontAlgn="t"/>
                      <a:r>
                        <a:rPr lang="en-US" sz="1200" dirty="0">
                          <a:latin typeface="+mn-lt"/>
                        </a:rPr>
                        <a:t>Talus </a:t>
                      </a:r>
                      <a:r>
                        <a:rPr lang="en-US" sz="1200" dirty="0" err="1">
                          <a:latin typeface="+mn-lt"/>
                        </a:rPr>
                        <a:t>Posteriorly</a:t>
                      </a:r>
                      <a:endParaRPr lang="en-US" sz="1200" dirty="0">
                        <a:latin typeface="+mn-lt"/>
                      </a:endParaRPr>
                    </a:p>
                  </a:txBody>
                  <a:tcPr marL="76200" marR="76200" marT="76200" marB="76200"/>
                </a:tc>
                <a:tc>
                  <a:txBody>
                    <a:bodyPr/>
                    <a:lstStyle/>
                    <a:p>
                      <a:pPr algn="l" fontAlgn="t"/>
                      <a:r>
                        <a:rPr lang="en-US" sz="1200" dirty="0">
                          <a:latin typeface="+mn-lt"/>
                        </a:rPr>
                        <a:t>Control </a:t>
                      </a:r>
                      <a:r>
                        <a:rPr lang="en-US" sz="1200" dirty="0" err="1">
                          <a:latin typeface="+mn-lt"/>
                        </a:rPr>
                        <a:t>Dorsiflexion</a:t>
                      </a:r>
                      <a:endParaRPr lang="en-US" sz="1200" dirty="0">
                        <a:latin typeface="+mn-lt"/>
                      </a:endParaRPr>
                    </a:p>
                  </a:txBody>
                  <a:tcPr marL="76200" marR="76200" marT="76200" marB="76200"/>
                </a:tc>
                <a:extLst>
                  <a:ext uri="{0D108BD9-81ED-4DB2-BD59-A6C34878D82A}">
                    <a16:rowId xmlns:a16="http://schemas.microsoft.com/office/drawing/2014/main" val="10002"/>
                  </a:ext>
                </a:extLst>
              </a:tr>
              <a:tr h="1544548">
                <a:tc>
                  <a:txBody>
                    <a:bodyPr/>
                    <a:lstStyle/>
                    <a:p>
                      <a:pPr algn="l" fontAlgn="t"/>
                      <a:r>
                        <a:rPr lang="en-US" sz="1200" b="0">
                          <a:solidFill>
                            <a:srgbClr val="020621"/>
                          </a:solidFill>
                          <a:latin typeface="+mn-lt"/>
                        </a:rPr>
                        <a:t>Tibionavicular</a:t>
                      </a:r>
                    </a:p>
                    <a:p>
                      <a:pPr algn="l" fontAlgn="t"/>
                      <a:r>
                        <a:rPr lang="en-US" sz="1200" b="0">
                          <a:solidFill>
                            <a:srgbClr val="020621"/>
                          </a:solidFill>
                          <a:latin typeface="+mn-lt"/>
                        </a:rPr>
                        <a:t>Ligament</a:t>
                      </a:r>
                    </a:p>
                  </a:txBody>
                  <a:tcPr marL="76200" marR="76200" marT="76200" marB="76200"/>
                </a:tc>
                <a:tc>
                  <a:txBody>
                    <a:bodyPr/>
                    <a:lstStyle/>
                    <a:p>
                      <a:pPr algn="l" fontAlgn="t"/>
                      <a:r>
                        <a:rPr lang="en-US" sz="1200" b="0">
                          <a:solidFill>
                            <a:srgbClr val="020621"/>
                          </a:solidFill>
                          <a:latin typeface="+mn-lt"/>
                        </a:rPr>
                        <a:t>Forms most anterior part of the Deltoid Ligament</a:t>
                      </a:r>
                    </a:p>
                  </a:txBody>
                  <a:tcPr marL="76200" marR="76200" marT="76200" marB="76200"/>
                </a:tc>
                <a:tc vMerge="1">
                  <a:txBody>
                    <a:bodyPr/>
                    <a:lstStyle/>
                    <a:p>
                      <a:endParaRPr lang="en-US"/>
                    </a:p>
                  </a:txBody>
                  <a:tcPr/>
                </a:tc>
                <a:tc>
                  <a:txBody>
                    <a:bodyPr/>
                    <a:lstStyle/>
                    <a:p>
                      <a:pPr algn="l" fontAlgn="t"/>
                      <a:r>
                        <a:rPr lang="en-US" sz="1200">
                          <a:latin typeface="+mn-lt"/>
                        </a:rPr>
                        <a:t>Dorsomedial Aspect of Navicular</a:t>
                      </a:r>
                    </a:p>
                  </a:txBody>
                  <a:tcPr marL="76200" marR="76200" marT="76200" marB="76200"/>
                </a:tc>
                <a:tc>
                  <a:txBody>
                    <a:bodyPr/>
                    <a:lstStyle/>
                    <a:p>
                      <a:pPr algn="l" fontAlgn="t"/>
                      <a:r>
                        <a:rPr lang="en-US" sz="1200" dirty="0">
                          <a:latin typeface="+mn-lt"/>
                        </a:rPr>
                        <a:t>Reinforces Ankle Joint</a:t>
                      </a:r>
                    </a:p>
                  </a:txBody>
                  <a:tcPr marL="76200" marR="76200" marT="76200" marB="76200"/>
                </a:tc>
                <a:extLst>
                  <a:ext uri="{0D108BD9-81ED-4DB2-BD59-A6C34878D82A}">
                    <a16:rowId xmlns:a16="http://schemas.microsoft.com/office/drawing/2014/main" val="10003"/>
                  </a:ext>
                </a:extLst>
              </a:tr>
              <a:tr h="866454">
                <a:tc>
                  <a:txBody>
                    <a:bodyPr/>
                    <a:lstStyle/>
                    <a:p>
                      <a:pPr algn="l" fontAlgn="t"/>
                      <a:r>
                        <a:rPr lang="en-US" sz="1200" b="0">
                          <a:solidFill>
                            <a:srgbClr val="020621"/>
                          </a:solidFill>
                          <a:latin typeface="+mn-lt"/>
                        </a:rPr>
                        <a:t>Tibiocalcaneal</a:t>
                      </a:r>
                    </a:p>
                    <a:p>
                      <a:pPr algn="l" fontAlgn="t"/>
                      <a:r>
                        <a:rPr lang="en-US" sz="1200" b="0">
                          <a:solidFill>
                            <a:srgbClr val="020621"/>
                          </a:solidFill>
                          <a:latin typeface="+mn-lt"/>
                        </a:rPr>
                        <a:t>Ligament</a:t>
                      </a:r>
                    </a:p>
                  </a:txBody>
                  <a:tcPr marL="76200" marR="76200" marT="76200" marB="76200"/>
                </a:tc>
                <a:tc>
                  <a:txBody>
                    <a:bodyPr/>
                    <a:lstStyle/>
                    <a:p>
                      <a:pPr algn="l" fontAlgn="t"/>
                      <a:r>
                        <a:rPr lang="en-US" sz="1200">
                          <a:latin typeface="+mn-lt"/>
                        </a:rPr>
                        <a:t>Very thin ligament</a:t>
                      </a:r>
                    </a:p>
                  </a:txBody>
                  <a:tcPr marL="76200" marR="76200" marT="76200" marB="76200"/>
                </a:tc>
                <a:tc vMerge="1">
                  <a:txBody>
                    <a:bodyPr/>
                    <a:lstStyle/>
                    <a:p>
                      <a:endParaRPr lang="en-US"/>
                    </a:p>
                  </a:txBody>
                  <a:tcPr/>
                </a:tc>
                <a:tc>
                  <a:txBody>
                    <a:bodyPr/>
                    <a:lstStyle/>
                    <a:p>
                      <a:pPr algn="l" fontAlgn="t"/>
                      <a:r>
                        <a:rPr lang="en-US" sz="1200">
                          <a:latin typeface="+mn-lt"/>
                        </a:rPr>
                        <a:t>Sustentaculum Tali </a:t>
                      </a:r>
                    </a:p>
                  </a:txBody>
                  <a:tcPr marL="76200" marR="76200" marT="76200" marB="76200"/>
                </a:tc>
                <a:tc>
                  <a:txBody>
                    <a:bodyPr/>
                    <a:lstStyle/>
                    <a:p>
                      <a:pPr algn="l" fontAlgn="t"/>
                      <a:r>
                        <a:rPr lang="en-US" sz="1200" dirty="0">
                          <a:latin typeface="+mn-lt"/>
                        </a:rPr>
                        <a:t>Reinforces Ankle Joint</a:t>
                      </a:r>
                    </a:p>
                  </a:txBody>
                  <a:tcPr marL="76200" marR="76200" marT="76200" marB="762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7957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49304-03D9-7C8A-E925-D087D58907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D4CA2F-28AE-6664-36FA-4A28D13F823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ankle joint and associated ligaments can be </a:t>
            </a:r>
            <a:r>
              <a:rPr lang="en-US" dirty="0" err="1"/>
              <a:t>visualised</a:t>
            </a:r>
            <a:r>
              <a:rPr lang="en-US" dirty="0"/>
              <a:t> as a ring in the coronal plane:</a:t>
            </a:r>
          </a:p>
          <a:p>
            <a:pPr marL="0" indent="0" eaLnBrk="1" hangingPunct="1">
              <a:buNone/>
            </a:pPr>
            <a:r>
              <a:rPr lang="en-US" dirty="0"/>
              <a:t>The upper part of the ring is formed by the articular surfaces of the tibia and fibula.</a:t>
            </a:r>
          </a:p>
          <a:p>
            <a:pPr marL="0" indent="0" eaLnBrk="1" hangingPunct="1">
              <a:buNone/>
            </a:pPr>
            <a:r>
              <a:rPr lang="en-US" dirty="0"/>
              <a:t>The lower part of the ring is formed by the subtalar joint (between the talus and the calcaneus).</a:t>
            </a:r>
          </a:p>
          <a:p>
            <a:pPr marL="0" indent="0" eaLnBrk="1" hangingPunct="1">
              <a:buNone/>
            </a:pPr>
            <a:r>
              <a:rPr lang="en-US" dirty="0"/>
              <a:t>The sides of the ring are formed by the medial and lateral ligaments.</a:t>
            </a:r>
          </a:p>
          <a:p>
            <a:pPr marL="0" indent="0" eaLnBrk="1" hangingPunct="1">
              <a:buNone/>
            </a:pPr>
            <a:r>
              <a:rPr lang="en-US" dirty="0"/>
              <a:t>A ring, when broken, usually breaks in two places (the best way of illustrating with is with a polo mint – it is very difficult to break one side without breaking the other).</a:t>
            </a:r>
          </a:p>
        </p:txBody>
      </p:sp>
      <p:sp>
        <p:nvSpPr>
          <p:cNvPr id="8" name="Title 1">
            <a:extLst>
              <a:ext uri="{FF2B5EF4-FFF2-40B4-BE49-F238E27FC236}">
                <a16:creationId xmlns:a16="http://schemas.microsoft.com/office/drawing/2014/main" id="{C79E9B9A-F878-D198-3439-0E1461B3581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Ankle ‘Ring’</a:t>
            </a:r>
          </a:p>
        </p:txBody>
      </p:sp>
      <p:sp>
        <p:nvSpPr>
          <p:cNvPr id="2" name="Footer Placeholder 1">
            <a:extLst>
              <a:ext uri="{FF2B5EF4-FFF2-40B4-BE49-F238E27FC236}">
                <a16:creationId xmlns:a16="http://schemas.microsoft.com/office/drawing/2014/main" id="{4B7B07E4-2D72-A2A5-BA7A-D4196E7ADB3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5792941D-BC46-BF0D-E2C2-8C033EB6EA1D}"/>
              </a:ext>
            </a:extLst>
          </p:cNvPr>
          <p:cNvSpPr>
            <a:spLocks noGrp="1"/>
          </p:cNvSpPr>
          <p:nvPr>
            <p:ph type="sldNum" sz="quarter" idx="12"/>
          </p:nvPr>
        </p:nvSpPr>
        <p:spPr/>
        <p:txBody>
          <a:bodyPr/>
          <a:lstStyle/>
          <a:p>
            <a:fld id="{387EF024-699D-46E7-AF05-C960EF23BCCA}" type="slidenum">
              <a:rPr lang="en-US" smtClean="0"/>
              <a:pPr/>
              <a:t>28</a:t>
            </a:fld>
            <a:endParaRPr lang="en-US"/>
          </a:p>
        </p:txBody>
      </p:sp>
    </p:spTree>
    <p:extLst>
      <p:ext uri="{BB962C8B-B14F-4D97-AF65-F5344CB8AC3E}">
        <p14:creationId xmlns:p14="http://schemas.microsoft.com/office/powerpoint/2010/main" val="1528958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15F28-F6A8-EF7F-CBBD-9B8D425CBA7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6704B8-82EF-53D6-C46E-4C2A7D09938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Anterior: Anteriorly from medial to lateral side the ankle joint is related to these structures:</a:t>
            </a:r>
          </a:p>
          <a:p>
            <a:pPr marL="0" indent="0" eaLnBrk="1" hangingPunct="1">
              <a:buNone/>
            </a:pPr>
            <a:endParaRPr lang="en-US" sz="800" dirty="0"/>
          </a:p>
          <a:p>
            <a:pPr lvl="1">
              <a:buFont typeface="Wingdings" panose="05000000000000000000" pitchFamily="2" charset="2"/>
              <a:buChar char="q"/>
            </a:pPr>
            <a:r>
              <a:rPr lang="en-US" sz="1800" dirty="0"/>
              <a:t>Tibialis anterior.</a:t>
            </a:r>
          </a:p>
          <a:p>
            <a:pPr lvl="1">
              <a:buFont typeface="Wingdings" panose="05000000000000000000" pitchFamily="2" charset="2"/>
              <a:buChar char="q"/>
            </a:pPr>
            <a:r>
              <a:rPr lang="en-US" sz="1800" dirty="0"/>
              <a:t>Extensor Hallucis longus.</a:t>
            </a:r>
          </a:p>
          <a:p>
            <a:pPr lvl="1">
              <a:buFont typeface="Wingdings" panose="05000000000000000000" pitchFamily="2" charset="2"/>
              <a:buChar char="q"/>
            </a:pPr>
            <a:r>
              <a:rPr lang="en-US" sz="1800" dirty="0"/>
              <a:t>Anterior tibial Artery.</a:t>
            </a:r>
          </a:p>
          <a:p>
            <a:pPr lvl="1">
              <a:buFont typeface="Wingdings" panose="05000000000000000000" pitchFamily="2" charset="2"/>
              <a:buChar char="q"/>
            </a:pPr>
            <a:r>
              <a:rPr lang="en-US" sz="1800" dirty="0"/>
              <a:t>Deep peroneal Nerve.</a:t>
            </a:r>
          </a:p>
          <a:p>
            <a:pPr lvl="1">
              <a:buFont typeface="Wingdings" panose="05000000000000000000" pitchFamily="2" charset="2"/>
              <a:buChar char="q"/>
            </a:pPr>
            <a:r>
              <a:rPr lang="en-US" sz="1800" dirty="0"/>
              <a:t>Extensor Digitorum longus.</a:t>
            </a:r>
          </a:p>
          <a:p>
            <a:pPr lvl="1">
              <a:buFont typeface="Wingdings" panose="05000000000000000000" pitchFamily="2" charset="2"/>
              <a:buChar char="q"/>
            </a:pPr>
            <a:r>
              <a:rPr lang="en-US" sz="1800" dirty="0"/>
              <a:t>Peroneus tertius.</a:t>
            </a:r>
          </a:p>
          <a:p>
            <a:pPr eaLnBrk="1" hangingPunct="1">
              <a:buFont typeface="Arial" panose="020B0604020202020204" pitchFamily="34" charset="0"/>
              <a:buChar char="•"/>
            </a:pPr>
            <a:r>
              <a:rPr lang="en-US" sz="1400" dirty="0"/>
              <a:t>Mnemonic: The Himalayas Are Not Dry Tablelands.</a:t>
            </a:r>
          </a:p>
        </p:txBody>
      </p:sp>
      <p:sp>
        <p:nvSpPr>
          <p:cNvPr id="8" name="Title 1">
            <a:extLst>
              <a:ext uri="{FF2B5EF4-FFF2-40B4-BE49-F238E27FC236}">
                <a16:creationId xmlns:a16="http://schemas.microsoft.com/office/drawing/2014/main" id="{D04078AA-E07F-E8F8-F798-BE72B7E6F34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 OF THE ANKLE JOINT</a:t>
            </a:r>
          </a:p>
        </p:txBody>
      </p:sp>
      <p:sp>
        <p:nvSpPr>
          <p:cNvPr id="2" name="Footer Placeholder 1">
            <a:extLst>
              <a:ext uri="{FF2B5EF4-FFF2-40B4-BE49-F238E27FC236}">
                <a16:creationId xmlns:a16="http://schemas.microsoft.com/office/drawing/2014/main" id="{26B98D25-A31F-55C3-E80F-58BEE5157B80}"/>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5377683-FAD7-F116-42D7-E39597C3ED0C}"/>
              </a:ext>
            </a:extLst>
          </p:cNvPr>
          <p:cNvSpPr>
            <a:spLocks noGrp="1"/>
          </p:cNvSpPr>
          <p:nvPr>
            <p:ph type="sldNum" sz="quarter" idx="12"/>
          </p:nvPr>
        </p:nvSpPr>
        <p:spPr/>
        <p:txBody>
          <a:bodyPr/>
          <a:lstStyle/>
          <a:p>
            <a:fld id="{387EF024-699D-46E7-AF05-C960EF23BCCA}" type="slidenum">
              <a:rPr lang="en-US" smtClean="0"/>
              <a:pPr/>
              <a:t>29</a:t>
            </a:fld>
            <a:endParaRPr lang="en-US"/>
          </a:p>
        </p:txBody>
      </p:sp>
    </p:spTree>
    <p:extLst>
      <p:ext uri="{BB962C8B-B14F-4D97-AF65-F5344CB8AC3E}">
        <p14:creationId xmlns:p14="http://schemas.microsoft.com/office/powerpoint/2010/main" val="6252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76826" y="609600"/>
            <a:ext cx="6590348" cy="56388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00E5E3F-A73E-B1B6-8898-7538C91C54E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7D95D36-812C-36B5-F9F3-A3A1D66EC797}"/>
              </a:ext>
            </a:extLst>
          </p:cNvPr>
          <p:cNvSpPr>
            <a:spLocks noGrp="1"/>
          </p:cNvSpPr>
          <p:nvPr>
            <p:ph type="sldNum" sz="quarter" idx="12"/>
          </p:nvPr>
        </p:nvSpPr>
        <p:spPr/>
        <p:txBody>
          <a:bodyPr/>
          <a:lstStyle/>
          <a:p>
            <a:fld id="{387EF024-699D-46E7-AF05-C960EF23BCCA}"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0973-95D2-3597-BC0F-FBDDF1BE00E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73281D-B13B-AB7D-64A9-9B6A60ECC848}"/>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Posterior: Posteriorly from medial to lateral side the ankle joint is related to these structures:</a:t>
            </a:r>
          </a:p>
          <a:p>
            <a:pPr lvl="1">
              <a:buFont typeface="Wingdings" panose="05000000000000000000" pitchFamily="2" charset="2"/>
              <a:buChar char="q"/>
            </a:pPr>
            <a:r>
              <a:rPr lang="en-US" sz="2000" dirty="0"/>
              <a:t>Tibialis posterior.</a:t>
            </a:r>
          </a:p>
          <a:p>
            <a:pPr lvl="1">
              <a:buFont typeface="Wingdings" panose="05000000000000000000" pitchFamily="2" charset="2"/>
              <a:buChar char="q"/>
            </a:pPr>
            <a:r>
              <a:rPr lang="en-US" sz="2000" dirty="0"/>
              <a:t>Flexion Digitorum longus.</a:t>
            </a:r>
          </a:p>
          <a:p>
            <a:pPr lvl="1">
              <a:buFont typeface="Wingdings" panose="05000000000000000000" pitchFamily="2" charset="2"/>
              <a:buChar char="q"/>
            </a:pPr>
            <a:r>
              <a:rPr lang="en-US" sz="2000" dirty="0"/>
              <a:t>Posterior Tibial Artery.</a:t>
            </a:r>
          </a:p>
          <a:p>
            <a:pPr lvl="1">
              <a:buFont typeface="Wingdings" panose="05000000000000000000" pitchFamily="2" charset="2"/>
              <a:buChar char="q"/>
            </a:pPr>
            <a:r>
              <a:rPr lang="en-US" sz="2000" dirty="0"/>
              <a:t>Posterior Tibial Nerve.</a:t>
            </a:r>
          </a:p>
          <a:p>
            <a:pPr lvl="1">
              <a:buFont typeface="Wingdings" panose="05000000000000000000" pitchFamily="2" charset="2"/>
              <a:buChar char="q"/>
            </a:pPr>
            <a:r>
              <a:rPr lang="en-US" sz="2000" dirty="0"/>
              <a:t>Flexor Hallucis longus.</a:t>
            </a:r>
          </a:p>
          <a:p>
            <a:pPr eaLnBrk="1" hangingPunct="1">
              <a:buFont typeface="Arial" panose="020B0604020202020204" pitchFamily="34" charset="0"/>
              <a:buChar char="•"/>
            </a:pPr>
            <a:r>
              <a:rPr lang="en-US" sz="1400" dirty="0"/>
              <a:t>Mnemonic: The Doctors Are Not Here.</a:t>
            </a:r>
          </a:p>
        </p:txBody>
      </p:sp>
      <p:sp>
        <p:nvSpPr>
          <p:cNvPr id="8" name="Title 1">
            <a:extLst>
              <a:ext uri="{FF2B5EF4-FFF2-40B4-BE49-F238E27FC236}">
                <a16:creationId xmlns:a16="http://schemas.microsoft.com/office/drawing/2014/main" id="{F62EFB8A-5C51-E243-8D45-221FEAE4320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 OF THE ANKLE JOINT</a:t>
            </a:r>
          </a:p>
        </p:txBody>
      </p:sp>
      <p:sp>
        <p:nvSpPr>
          <p:cNvPr id="2" name="Footer Placeholder 1">
            <a:extLst>
              <a:ext uri="{FF2B5EF4-FFF2-40B4-BE49-F238E27FC236}">
                <a16:creationId xmlns:a16="http://schemas.microsoft.com/office/drawing/2014/main" id="{C7A8BAE8-2299-AFA9-606F-717388CAD8C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7DAE8E7-477C-A955-1F1D-8C609616E665}"/>
              </a:ext>
            </a:extLst>
          </p:cNvPr>
          <p:cNvSpPr>
            <a:spLocks noGrp="1"/>
          </p:cNvSpPr>
          <p:nvPr>
            <p:ph type="sldNum" sz="quarter" idx="12"/>
          </p:nvPr>
        </p:nvSpPr>
        <p:spPr/>
        <p:txBody>
          <a:bodyPr/>
          <a:lstStyle/>
          <a:p>
            <a:fld id="{387EF024-699D-46E7-AF05-C960EF23BCCA}" type="slidenum">
              <a:rPr lang="en-US" smtClean="0"/>
              <a:pPr/>
              <a:t>30</a:t>
            </a:fld>
            <a:endParaRPr lang="en-US"/>
          </a:p>
        </p:txBody>
      </p:sp>
    </p:spTree>
    <p:extLst>
      <p:ext uri="{BB962C8B-B14F-4D97-AF65-F5344CB8AC3E}">
        <p14:creationId xmlns:p14="http://schemas.microsoft.com/office/powerpoint/2010/main" val="218298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71956" y="1393045"/>
            <a:ext cx="6800088" cy="4071909"/>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0883B8F3-69D6-C918-A70A-F0ED0AA5C52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11B7AEC-A9D8-4AD6-88F3-624C7AFA9269}"/>
              </a:ext>
            </a:extLst>
          </p:cNvPr>
          <p:cNvSpPr>
            <a:spLocks noGrp="1"/>
          </p:cNvSpPr>
          <p:nvPr>
            <p:ph type="sldNum" sz="quarter" idx="12"/>
          </p:nvPr>
        </p:nvSpPr>
        <p:spPr/>
        <p:txBody>
          <a:bodyPr/>
          <a:lstStyle/>
          <a:p>
            <a:fld id="{387EF024-699D-46E7-AF05-C960EF23BCC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E182-9514-F2CE-E5A3-48DF51A509F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99D4661-9924-814E-E670-EC5CC12BFCA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POSTERIOR COMPARTMENT (SUPERFICIAL)</a:t>
            </a:r>
          </a:p>
        </p:txBody>
      </p:sp>
      <p:graphicFrame>
        <p:nvGraphicFramePr>
          <p:cNvPr id="2" name="Content Placeholder 3">
            <a:extLst>
              <a:ext uri="{FF2B5EF4-FFF2-40B4-BE49-F238E27FC236}">
                <a16:creationId xmlns:a16="http://schemas.microsoft.com/office/drawing/2014/main" id="{5BD4625C-1BAC-2DBB-1A49-5FDE3BD2A724}"/>
              </a:ext>
            </a:extLst>
          </p:cNvPr>
          <p:cNvGraphicFramePr>
            <a:graphicFrameLocks noGrp="1"/>
          </p:cNvGraphicFramePr>
          <p:nvPr>
            <p:ph idx="1"/>
            <p:extLst>
              <p:ext uri="{D42A27DB-BD31-4B8C-83A1-F6EECF244321}">
                <p14:modId xmlns:p14="http://schemas.microsoft.com/office/powerpoint/2010/main" val="602693604"/>
              </p:ext>
            </p:extLst>
          </p:nvPr>
        </p:nvGraphicFramePr>
        <p:xfrm>
          <a:off x="857250" y="2084832"/>
          <a:ext cx="7429500" cy="4315753"/>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tblGrid>
              <a:tr h="509067">
                <a:tc>
                  <a:txBody>
                    <a:bodyPr/>
                    <a:lstStyle/>
                    <a:p>
                      <a:pPr algn="l" fontAlgn="t"/>
                      <a:r>
                        <a:rPr lang="en-US" sz="1200" b="1" dirty="0">
                          <a:solidFill>
                            <a:schemeClr val="bg1"/>
                          </a:solidFill>
                          <a:latin typeface="f37-ginger-light"/>
                        </a:rPr>
                        <a:t>MUSCLE</a:t>
                      </a:r>
                      <a:r>
                        <a:rPr lang="en-US" sz="1200" b="0" dirty="0">
                          <a:solidFill>
                            <a:srgbClr val="020621"/>
                          </a:solidFill>
                          <a:latin typeface="f37-ginger-light"/>
                        </a:rPr>
                        <a:t> </a:t>
                      </a:r>
                    </a:p>
                  </a:txBody>
                  <a:tcPr marL="76200" marR="76200" marT="76200" marB="76200"/>
                </a:tc>
                <a:tc>
                  <a:txBody>
                    <a:bodyPr/>
                    <a:lstStyle/>
                    <a:p>
                      <a:pPr algn="l" fontAlgn="t"/>
                      <a:r>
                        <a:rPr lang="en-US" sz="1200">
                          <a:latin typeface="f37-ginger-light"/>
                        </a:rPr>
                        <a:t>ACTION</a:t>
                      </a:r>
                    </a:p>
                  </a:txBody>
                  <a:tcPr marL="76200" marR="76200" marT="76200" marB="76200"/>
                </a:tc>
                <a:tc>
                  <a:txBody>
                    <a:bodyPr/>
                    <a:lstStyle/>
                    <a:p>
                      <a:pPr algn="l" fontAlgn="t"/>
                      <a:r>
                        <a:rPr lang="en-US" sz="1200" dirty="0">
                          <a:latin typeface="f37-ginger-light"/>
                        </a:rPr>
                        <a:t>PROXIMAL ATTACHMENT</a:t>
                      </a:r>
                    </a:p>
                  </a:txBody>
                  <a:tcPr marL="76200" marR="76200" marT="76200" marB="76200"/>
                </a:tc>
                <a:tc>
                  <a:txBody>
                    <a:bodyPr/>
                    <a:lstStyle/>
                    <a:p>
                      <a:pPr algn="l" fontAlgn="t"/>
                      <a:r>
                        <a:rPr lang="en-US" sz="1200" dirty="0">
                          <a:latin typeface="f37-ginger-light"/>
                        </a:rPr>
                        <a:t>DISTAL ATTACHMENT</a:t>
                      </a:r>
                    </a:p>
                  </a:txBody>
                  <a:tcPr marL="76200" marR="76200" marT="76200" marB="76200"/>
                </a:tc>
                <a:tc>
                  <a:txBody>
                    <a:bodyPr/>
                    <a:lstStyle/>
                    <a:p>
                      <a:pPr algn="l" fontAlgn="t"/>
                      <a:r>
                        <a:rPr lang="en-US" sz="1200" dirty="0">
                          <a:latin typeface="f37-ginger-light"/>
                        </a:rPr>
                        <a:t>INNERVATION</a:t>
                      </a:r>
                    </a:p>
                  </a:txBody>
                  <a:tcPr marL="76200" marR="76200" marT="76200" marB="76200"/>
                </a:tc>
                <a:extLst>
                  <a:ext uri="{0D108BD9-81ED-4DB2-BD59-A6C34878D82A}">
                    <a16:rowId xmlns:a16="http://schemas.microsoft.com/office/drawing/2014/main" val="10000"/>
                  </a:ext>
                </a:extLst>
              </a:tr>
              <a:tr h="1481113">
                <a:tc>
                  <a:txBody>
                    <a:bodyPr/>
                    <a:lstStyle/>
                    <a:p>
                      <a:pPr algn="l" fontAlgn="t"/>
                      <a:r>
                        <a:rPr lang="en-US" sz="1200" dirty="0" err="1">
                          <a:latin typeface="+mn-lt"/>
                        </a:rPr>
                        <a:t>Gastrocnemius</a:t>
                      </a:r>
                      <a:endParaRPr lang="en-US" sz="1200" dirty="0">
                        <a:latin typeface="+mn-lt"/>
                      </a:endParaRPr>
                    </a:p>
                  </a:txBody>
                  <a:tcPr marL="76200" marR="76200" marT="76200" marB="76200"/>
                </a:tc>
                <a:tc>
                  <a:txBody>
                    <a:bodyPr/>
                    <a:lstStyle/>
                    <a:p>
                      <a:pPr algn="l" fontAlgn="t"/>
                      <a:r>
                        <a:rPr lang="en-US" sz="1200" b="0" dirty="0" err="1">
                          <a:solidFill>
                            <a:srgbClr val="020621"/>
                          </a:solidFill>
                          <a:latin typeface="+mn-lt"/>
                        </a:rPr>
                        <a:t>Plantarflexion</a:t>
                      </a:r>
                      <a:r>
                        <a:rPr lang="en-US" sz="1200" b="0" dirty="0">
                          <a:solidFill>
                            <a:srgbClr val="020621"/>
                          </a:solidFill>
                          <a:latin typeface="+mn-lt"/>
                        </a:rPr>
                        <a:t> when Knee Extended</a:t>
                      </a:r>
                      <a:br>
                        <a:rPr lang="en-US" sz="1200" b="0" dirty="0">
                          <a:solidFill>
                            <a:srgbClr val="020621"/>
                          </a:solidFill>
                          <a:latin typeface="+mn-lt"/>
                        </a:rPr>
                      </a:br>
                      <a:r>
                        <a:rPr lang="en-US" sz="1200" b="0" dirty="0">
                          <a:solidFill>
                            <a:srgbClr val="020621"/>
                          </a:solidFill>
                          <a:latin typeface="+mn-lt"/>
                        </a:rPr>
                        <a:t>Flexion Knee</a:t>
                      </a:r>
                      <a:br>
                        <a:rPr lang="en-US" sz="1200" b="0" dirty="0">
                          <a:solidFill>
                            <a:srgbClr val="020621"/>
                          </a:solidFill>
                          <a:latin typeface="+mn-lt"/>
                        </a:rPr>
                      </a:br>
                      <a:r>
                        <a:rPr lang="en-US" sz="1200" b="0" dirty="0">
                          <a:solidFill>
                            <a:srgbClr val="020621"/>
                          </a:solidFill>
                          <a:latin typeface="+mn-lt"/>
                        </a:rPr>
                        <a:t>Raises Heel during Walking</a:t>
                      </a:r>
                    </a:p>
                  </a:txBody>
                  <a:tcPr marL="76200" marR="76200" marT="76200" marB="76200"/>
                </a:tc>
                <a:tc>
                  <a:txBody>
                    <a:bodyPr/>
                    <a:lstStyle/>
                    <a:p>
                      <a:pPr algn="l" fontAlgn="t"/>
                      <a:r>
                        <a:rPr lang="en-US" sz="1200" b="1" dirty="0">
                          <a:solidFill>
                            <a:srgbClr val="020621"/>
                          </a:solidFill>
                          <a:latin typeface="+mn-lt"/>
                        </a:rPr>
                        <a:t>Lateral Head:</a:t>
                      </a:r>
                      <a:r>
                        <a:rPr lang="en-US" sz="1200" b="0" dirty="0">
                          <a:solidFill>
                            <a:srgbClr val="020621"/>
                          </a:solidFill>
                          <a:latin typeface="+mn-lt"/>
                        </a:rPr>
                        <a:t> Lateral Aspect of Lateral Femoral </a:t>
                      </a:r>
                      <a:r>
                        <a:rPr lang="en-US" sz="1200" b="0" dirty="0" err="1">
                          <a:solidFill>
                            <a:srgbClr val="020621"/>
                          </a:solidFill>
                          <a:latin typeface="+mn-lt"/>
                        </a:rPr>
                        <a:t>Condyle</a:t>
                      </a:r>
                      <a:endParaRPr lang="en-US" sz="1200" b="0" dirty="0">
                        <a:solidFill>
                          <a:srgbClr val="020621"/>
                        </a:solidFill>
                        <a:latin typeface="+mn-lt"/>
                      </a:endParaRPr>
                    </a:p>
                    <a:p>
                      <a:pPr algn="l" fontAlgn="t"/>
                      <a:r>
                        <a:rPr lang="en-US" sz="1200" b="1" dirty="0">
                          <a:solidFill>
                            <a:srgbClr val="020621"/>
                          </a:solidFill>
                          <a:latin typeface="+mn-lt"/>
                        </a:rPr>
                        <a:t>Medial Head:</a:t>
                      </a:r>
                      <a:r>
                        <a:rPr lang="en-US" sz="1200" b="0" dirty="0">
                          <a:solidFill>
                            <a:srgbClr val="020621"/>
                          </a:solidFill>
                          <a:latin typeface="+mn-lt"/>
                        </a:rPr>
                        <a:t> </a:t>
                      </a:r>
                      <a:r>
                        <a:rPr lang="en-US" sz="1200" b="0" dirty="0" err="1">
                          <a:solidFill>
                            <a:srgbClr val="020621"/>
                          </a:solidFill>
                          <a:latin typeface="+mn-lt"/>
                        </a:rPr>
                        <a:t>Popliteal</a:t>
                      </a:r>
                      <a:r>
                        <a:rPr lang="en-US" sz="1200" b="0" dirty="0">
                          <a:solidFill>
                            <a:srgbClr val="020621"/>
                          </a:solidFill>
                          <a:latin typeface="+mn-lt"/>
                        </a:rPr>
                        <a:t> Surface of Femur Superior to Medial Femoral </a:t>
                      </a:r>
                      <a:r>
                        <a:rPr lang="en-US" sz="1200" b="0" dirty="0" err="1">
                          <a:solidFill>
                            <a:srgbClr val="020621"/>
                          </a:solidFill>
                          <a:latin typeface="+mn-lt"/>
                        </a:rPr>
                        <a:t>Condyle</a:t>
                      </a:r>
                      <a:endParaRPr lang="en-US" sz="1200" b="0" dirty="0">
                        <a:solidFill>
                          <a:srgbClr val="020621"/>
                        </a:solidFill>
                        <a:latin typeface="+mn-lt"/>
                      </a:endParaRPr>
                    </a:p>
                  </a:txBody>
                  <a:tcPr marL="76200" marR="76200" marT="76200" marB="76200"/>
                </a:tc>
                <a:tc rowSpan="3">
                  <a:txBody>
                    <a:bodyPr/>
                    <a:lstStyle/>
                    <a:p>
                      <a:pPr algn="l" fontAlgn="t"/>
                      <a:endParaRPr lang="en-US" sz="1200" b="0" dirty="0">
                        <a:solidFill>
                          <a:srgbClr val="020621"/>
                        </a:solidFill>
                        <a:latin typeface="+mn-lt"/>
                      </a:endParaRPr>
                    </a:p>
                    <a:p>
                      <a:pPr algn="l" fontAlgn="t"/>
                      <a:endParaRPr lang="en-US" sz="1200" b="0" dirty="0">
                        <a:solidFill>
                          <a:srgbClr val="020621"/>
                        </a:solidFill>
                        <a:latin typeface="+mn-lt"/>
                      </a:endParaRPr>
                    </a:p>
                    <a:p>
                      <a:pPr algn="l" fontAlgn="t"/>
                      <a:r>
                        <a:rPr lang="en-US" sz="1200" b="0" dirty="0">
                          <a:solidFill>
                            <a:srgbClr val="020621"/>
                          </a:solidFill>
                          <a:latin typeface="+mn-lt"/>
                        </a:rPr>
                        <a:t>Posterior Surface </a:t>
                      </a:r>
                      <a:r>
                        <a:rPr lang="en-US" sz="1200" b="0" dirty="0" err="1">
                          <a:solidFill>
                            <a:srgbClr val="020621"/>
                          </a:solidFill>
                          <a:latin typeface="+mn-lt"/>
                        </a:rPr>
                        <a:t>Calcaneus</a:t>
                      </a:r>
                      <a:r>
                        <a:rPr lang="en-US" sz="1200" b="0" dirty="0">
                          <a:solidFill>
                            <a:srgbClr val="020621"/>
                          </a:solidFill>
                          <a:latin typeface="+mn-lt"/>
                        </a:rPr>
                        <a:t> via </a:t>
                      </a:r>
                      <a:r>
                        <a:rPr lang="en-US" sz="1200" b="0" dirty="0" err="1">
                          <a:solidFill>
                            <a:srgbClr val="020621"/>
                          </a:solidFill>
                          <a:latin typeface="+mn-lt"/>
                        </a:rPr>
                        <a:t>Calcaneal</a:t>
                      </a:r>
                      <a:r>
                        <a:rPr lang="en-US" sz="1200" b="0" dirty="0">
                          <a:solidFill>
                            <a:srgbClr val="020621"/>
                          </a:solidFill>
                          <a:latin typeface="+mn-lt"/>
                        </a:rPr>
                        <a:t> Tendon (Achilles Tendon)</a:t>
                      </a:r>
                    </a:p>
                  </a:txBody>
                  <a:tcPr marL="76200" marR="76200" marT="76200" marB="76200"/>
                </a:tc>
                <a:tc rowSpan="3">
                  <a:txBody>
                    <a:bodyPr/>
                    <a:lstStyle/>
                    <a:p>
                      <a:pPr algn="l" fontAlgn="t"/>
                      <a:endParaRPr lang="en-US" sz="1200" b="0" dirty="0">
                        <a:solidFill>
                          <a:srgbClr val="020621"/>
                        </a:solidFill>
                        <a:latin typeface="+mn-lt"/>
                      </a:endParaRPr>
                    </a:p>
                    <a:p>
                      <a:pPr algn="l" fontAlgn="t"/>
                      <a:endParaRPr lang="en-US" sz="1200" b="0" dirty="0">
                        <a:solidFill>
                          <a:srgbClr val="020621"/>
                        </a:solidFill>
                        <a:latin typeface="+mn-lt"/>
                      </a:endParaRPr>
                    </a:p>
                    <a:p>
                      <a:pPr algn="l" fontAlgn="t"/>
                      <a:endParaRPr lang="en-US" sz="1200" b="0" dirty="0">
                        <a:solidFill>
                          <a:srgbClr val="020621"/>
                        </a:solidFill>
                        <a:latin typeface="+mn-lt"/>
                      </a:endParaRPr>
                    </a:p>
                    <a:p>
                      <a:pPr algn="l" fontAlgn="t"/>
                      <a:r>
                        <a:rPr lang="en-US" sz="1200" b="0" dirty="0" err="1">
                          <a:solidFill>
                            <a:srgbClr val="020621"/>
                          </a:solidFill>
                          <a:latin typeface="+mn-lt"/>
                        </a:rPr>
                        <a:t>Tibial</a:t>
                      </a:r>
                      <a:r>
                        <a:rPr lang="en-US" sz="1200" b="0" dirty="0">
                          <a:solidFill>
                            <a:srgbClr val="020621"/>
                          </a:solidFill>
                          <a:latin typeface="+mn-lt"/>
                        </a:rPr>
                        <a:t> Nerve</a:t>
                      </a:r>
                      <a:br>
                        <a:rPr lang="en-US" sz="1200" b="0" dirty="0">
                          <a:solidFill>
                            <a:srgbClr val="020621"/>
                          </a:solidFill>
                          <a:latin typeface="+mn-lt"/>
                        </a:rPr>
                      </a:br>
                      <a:endParaRPr lang="en-US" sz="1200" b="0" dirty="0">
                        <a:solidFill>
                          <a:srgbClr val="020621"/>
                        </a:solidFill>
                        <a:latin typeface="+mn-lt"/>
                      </a:endParaRPr>
                    </a:p>
                    <a:p>
                      <a:pPr algn="l" fontAlgn="t"/>
                      <a:r>
                        <a:rPr lang="en-US" sz="1200" b="0" dirty="0">
                          <a:solidFill>
                            <a:srgbClr val="020621"/>
                          </a:solidFill>
                          <a:latin typeface="+mn-lt"/>
                        </a:rPr>
                        <a:t>S1-S2</a:t>
                      </a:r>
                    </a:p>
                  </a:txBody>
                  <a:tcPr marL="76200" marR="76200" marT="76200" marB="76200"/>
                </a:tc>
                <a:extLst>
                  <a:ext uri="{0D108BD9-81ED-4DB2-BD59-A6C34878D82A}">
                    <a16:rowId xmlns:a16="http://schemas.microsoft.com/office/drawing/2014/main" val="10001"/>
                  </a:ext>
                </a:extLst>
              </a:tr>
              <a:tr h="1227750">
                <a:tc>
                  <a:txBody>
                    <a:bodyPr/>
                    <a:lstStyle/>
                    <a:p>
                      <a:pPr algn="l" fontAlgn="t"/>
                      <a:r>
                        <a:rPr lang="en-US" sz="1200" dirty="0" err="1">
                          <a:latin typeface="+mn-lt"/>
                        </a:rPr>
                        <a:t>Soleus</a:t>
                      </a:r>
                      <a:endParaRPr lang="en-US" sz="1200" dirty="0">
                        <a:latin typeface="+mn-lt"/>
                      </a:endParaRPr>
                    </a:p>
                  </a:txBody>
                  <a:tcPr marL="76200" marR="76200" marT="76200" marB="76200"/>
                </a:tc>
                <a:tc>
                  <a:txBody>
                    <a:bodyPr/>
                    <a:lstStyle/>
                    <a:p>
                      <a:pPr algn="l" fontAlgn="t"/>
                      <a:r>
                        <a:rPr lang="en-US" sz="1200" b="0" dirty="0" err="1">
                          <a:solidFill>
                            <a:srgbClr val="020621"/>
                          </a:solidFill>
                          <a:latin typeface="+mn-lt"/>
                        </a:rPr>
                        <a:t>Plantarflexion</a:t>
                      </a:r>
                      <a:endParaRPr lang="en-US" sz="1200" b="0" dirty="0">
                        <a:solidFill>
                          <a:srgbClr val="020621"/>
                        </a:solidFill>
                        <a:latin typeface="+mn-lt"/>
                      </a:endParaRPr>
                    </a:p>
                    <a:p>
                      <a:pPr algn="l" fontAlgn="t"/>
                      <a:r>
                        <a:rPr lang="en-US" sz="1200" b="0" dirty="0">
                          <a:solidFill>
                            <a:srgbClr val="020621"/>
                          </a:solidFill>
                          <a:latin typeface="+mn-lt"/>
                        </a:rPr>
                        <a:t>Steadies Leg on Foot</a:t>
                      </a:r>
                    </a:p>
                  </a:txBody>
                  <a:tcPr marL="76200" marR="76200" marT="76200" marB="76200"/>
                </a:tc>
                <a:tc>
                  <a:txBody>
                    <a:bodyPr/>
                    <a:lstStyle/>
                    <a:p>
                      <a:pPr algn="l" fontAlgn="t"/>
                      <a:r>
                        <a:rPr lang="en-US" sz="1200" b="0" dirty="0">
                          <a:solidFill>
                            <a:srgbClr val="020621"/>
                          </a:solidFill>
                          <a:latin typeface="+mn-lt"/>
                        </a:rPr>
                        <a:t>Posterior Aspect of Head Fibula</a:t>
                      </a:r>
                    </a:p>
                    <a:p>
                      <a:pPr algn="l" fontAlgn="t"/>
                      <a:r>
                        <a:rPr lang="en-US" sz="1200" b="0" dirty="0">
                          <a:solidFill>
                            <a:srgbClr val="020621"/>
                          </a:solidFill>
                          <a:latin typeface="+mn-lt"/>
                        </a:rPr>
                        <a:t>Superior ¼ Posterior Surface Tibia</a:t>
                      </a:r>
                      <a:br>
                        <a:rPr lang="en-US" sz="1200" b="0" dirty="0">
                          <a:solidFill>
                            <a:srgbClr val="020621"/>
                          </a:solidFill>
                          <a:latin typeface="+mn-lt"/>
                        </a:rPr>
                      </a:br>
                      <a:r>
                        <a:rPr lang="en-US" sz="1200" b="0" dirty="0" err="1">
                          <a:solidFill>
                            <a:srgbClr val="020621"/>
                          </a:solidFill>
                          <a:latin typeface="+mn-lt"/>
                        </a:rPr>
                        <a:t>Soleal</a:t>
                      </a:r>
                      <a:r>
                        <a:rPr lang="en-US" sz="1200" b="0" dirty="0">
                          <a:solidFill>
                            <a:srgbClr val="020621"/>
                          </a:solidFill>
                          <a:latin typeface="+mn-lt"/>
                        </a:rPr>
                        <a:t> Line &amp; Medial Border Tibia</a:t>
                      </a:r>
                    </a:p>
                  </a:txBody>
                  <a:tcPr marL="76200" marR="76200" marT="76200" marB="7620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048079">
                <a:tc>
                  <a:txBody>
                    <a:bodyPr/>
                    <a:lstStyle/>
                    <a:p>
                      <a:pPr algn="l" fontAlgn="t"/>
                      <a:r>
                        <a:rPr lang="en-US" sz="1200" dirty="0" err="1">
                          <a:latin typeface="+mn-lt"/>
                        </a:rPr>
                        <a:t>Plantaris</a:t>
                      </a:r>
                      <a:endParaRPr lang="en-US" sz="1200" dirty="0">
                        <a:latin typeface="+mn-lt"/>
                      </a:endParaRPr>
                    </a:p>
                  </a:txBody>
                  <a:tcPr marL="76200" marR="76200" marT="76200" marB="76200"/>
                </a:tc>
                <a:tc>
                  <a:txBody>
                    <a:bodyPr/>
                    <a:lstStyle/>
                    <a:p>
                      <a:pPr algn="l" fontAlgn="t"/>
                      <a:r>
                        <a:rPr lang="en-US" sz="1200" b="0" dirty="0">
                          <a:solidFill>
                            <a:srgbClr val="020621"/>
                          </a:solidFill>
                          <a:latin typeface="+mn-lt"/>
                        </a:rPr>
                        <a:t>Weakly Assists </a:t>
                      </a:r>
                      <a:r>
                        <a:rPr lang="en-US" sz="1200" b="0" dirty="0" err="1">
                          <a:solidFill>
                            <a:srgbClr val="020621"/>
                          </a:solidFill>
                          <a:latin typeface="+mn-lt"/>
                        </a:rPr>
                        <a:t>Gastrocnemius</a:t>
                      </a:r>
                      <a:r>
                        <a:rPr lang="en-US" sz="1200" b="0" dirty="0">
                          <a:solidFill>
                            <a:srgbClr val="020621"/>
                          </a:solidFill>
                          <a:latin typeface="+mn-lt"/>
                        </a:rPr>
                        <a:t> in </a:t>
                      </a:r>
                      <a:r>
                        <a:rPr lang="en-US" sz="1200" b="0" dirty="0" err="1">
                          <a:solidFill>
                            <a:srgbClr val="020621"/>
                          </a:solidFill>
                          <a:latin typeface="+mn-lt"/>
                        </a:rPr>
                        <a:t>Plantarflexion</a:t>
                      </a:r>
                      <a:endParaRPr lang="en-US" sz="1200" b="0" dirty="0">
                        <a:solidFill>
                          <a:srgbClr val="020621"/>
                        </a:solidFill>
                        <a:latin typeface="+mn-lt"/>
                      </a:endParaRPr>
                    </a:p>
                  </a:txBody>
                  <a:tcPr marL="76200" marR="76200" marT="76200" marB="76200"/>
                </a:tc>
                <a:tc>
                  <a:txBody>
                    <a:bodyPr/>
                    <a:lstStyle/>
                    <a:p>
                      <a:pPr algn="l" fontAlgn="t"/>
                      <a:r>
                        <a:rPr lang="en-US" sz="1200" b="0" dirty="0">
                          <a:solidFill>
                            <a:srgbClr val="020621"/>
                          </a:solidFill>
                          <a:latin typeface="+mn-lt"/>
                        </a:rPr>
                        <a:t>Inferior end Lateral </a:t>
                      </a:r>
                      <a:r>
                        <a:rPr lang="en-US" sz="1200" b="0" dirty="0" err="1">
                          <a:solidFill>
                            <a:srgbClr val="020621"/>
                          </a:solidFill>
                          <a:latin typeface="+mn-lt"/>
                        </a:rPr>
                        <a:t>Supracondylar</a:t>
                      </a:r>
                      <a:r>
                        <a:rPr lang="en-US" sz="1200" b="0" dirty="0">
                          <a:solidFill>
                            <a:srgbClr val="020621"/>
                          </a:solidFill>
                          <a:latin typeface="+mn-lt"/>
                        </a:rPr>
                        <a:t> Line of Femur </a:t>
                      </a:r>
                      <a:br>
                        <a:rPr lang="en-US" sz="1200" b="0" dirty="0">
                          <a:solidFill>
                            <a:srgbClr val="020621"/>
                          </a:solidFill>
                          <a:latin typeface="+mn-lt"/>
                        </a:rPr>
                      </a:br>
                      <a:r>
                        <a:rPr lang="en-US" sz="1200" b="0" dirty="0">
                          <a:solidFill>
                            <a:srgbClr val="020621"/>
                          </a:solidFill>
                          <a:latin typeface="+mn-lt"/>
                        </a:rPr>
                        <a:t>Oblique </a:t>
                      </a:r>
                      <a:r>
                        <a:rPr lang="en-US" sz="1200" b="0" dirty="0" err="1">
                          <a:solidFill>
                            <a:srgbClr val="020621"/>
                          </a:solidFill>
                          <a:latin typeface="+mn-lt"/>
                        </a:rPr>
                        <a:t>Popliteal</a:t>
                      </a:r>
                      <a:r>
                        <a:rPr lang="en-US" sz="1200" b="0" dirty="0">
                          <a:solidFill>
                            <a:srgbClr val="020621"/>
                          </a:solidFill>
                          <a:latin typeface="+mn-lt"/>
                        </a:rPr>
                        <a:t> Ligament</a:t>
                      </a:r>
                    </a:p>
                  </a:txBody>
                  <a:tcPr marL="76200" marR="76200" marT="76200" marB="7620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08DDD708-E380-F68F-E569-6967F1D73648}"/>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D0C71A7A-70BA-ECAF-751C-87B4BB6B9099}"/>
              </a:ext>
            </a:extLst>
          </p:cNvPr>
          <p:cNvSpPr>
            <a:spLocks noGrp="1"/>
          </p:cNvSpPr>
          <p:nvPr>
            <p:ph type="sldNum" sz="quarter" idx="12"/>
          </p:nvPr>
        </p:nvSpPr>
        <p:spPr/>
        <p:txBody>
          <a:bodyPr/>
          <a:lstStyle/>
          <a:p>
            <a:fld id="{387EF024-699D-46E7-AF05-C960EF23BCCA}" type="slidenum">
              <a:rPr lang="en-US" smtClean="0"/>
              <a:pPr/>
              <a:t>32</a:t>
            </a:fld>
            <a:endParaRPr lang="en-US"/>
          </a:p>
        </p:txBody>
      </p:sp>
    </p:spTree>
    <p:extLst>
      <p:ext uri="{BB962C8B-B14F-4D97-AF65-F5344CB8AC3E}">
        <p14:creationId xmlns:p14="http://schemas.microsoft.com/office/powerpoint/2010/main" val="961278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5C1C-6E6D-96F3-B8AC-84309552776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C44A960-311F-29FE-888C-C7D0664F94E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POSTERIOR COMPARTMENT (DEEP)</a:t>
            </a:r>
          </a:p>
        </p:txBody>
      </p:sp>
      <p:graphicFrame>
        <p:nvGraphicFramePr>
          <p:cNvPr id="5" name="Content Placeholder 3">
            <a:extLst>
              <a:ext uri="{FF2B5EF4-FFF2-40B4-BE49-F238E27FC236}">
                <a16:creationId xmlns:a16="http://schemas.microsoft.com/office/drawing/2014/main" id="{654FF35B-38EF-F834-7649-6E93471AABAA}"/>
              </a:ext>
            </a:extLst>
          </p:cNvPr>
          <p:cNvGraphicFramePr>
            <a:graphicFrameLocks noGrp="1"/>
          </p:cNvGraphicFramePr>
          <p:nvPr>
            <p:ph idx="1"/>
            <p:extLst>
              <p:ext uri="{D42A27DB-BD31-4B8C-83A1-F6EECF244321}">
                <p14:modId xmlns:p14="http://schemas.microsoft.com/office/powerpoint/2010/main" val="2450798433"/>
              </p:ext>
            </p:extLst>
          </p:nvPr>
        </p:nvGraphicFramePr>
        <p:xfrm>
          <a:off x="882587" y="2084832"/>
          <a:ext cx="7378825" cy="4267200"/>
        </p:xfrm>
        <a:graphic>
          <a:graphicData uri="http://schemas.openxmlformats.org/drawingml/2006/table">
            <a:tbl>
              <a:tblPr firstRow="1" bandRow="1">
                <a:tableStyleId>{5C22544A-7EE6-4342-B048-85BDC9FD1C3A}</a:tableStyleId>
              </a:tblPr>
              <a:tblGrid>
                <a:gridCol w="1475765">
                  <a:extLst>
                    <a:ext uri="{9D8B030D-6E8A-4147-A177-3AD203B41FA5}">
                      <a16:colId xmlns:a16="http://schemas.microsoft.com/office/drawing/2014/main" val="20000"/>
                    </a:ext>
                  </a:extLst>
                </a:gridCol>
                <a:gridCol w="1475765">
                  <a:extLst>
                    <a:ext uri="{9D8B030D-6E8A-4147-A177-3AD203B41FA5}">
                      <a16:colId xmlns:a16="http://schemas.microsoft.com/office/drawing/2014/main" val="20001"/>
                    </a:ext>
                  </a:extLst>
                </a:gridCol>
                <a:gridCol w="1475765">
                  <a:extLst>
                    <a:ext uri="{9D8B030D-6E8A-4147-A177-3AD203B41FA5}">
                      <a16:colId xmlns:a16="http://schemas.microsoft.com/office/drawing/2014/main" val="20002"/>
                    </a:ext>
                  </a:extLst>
                </a:gridCol>
                <a:gridCol w="1475765">
                  <a:extLst>
                    <a:ext uri="{9D8B030D-6E8A-4147-A177-3AD203B41FA5}">
                      <a16:colId xmlns:a16="http://schemas.microsoft.com/office/drawing/2014/main" val="20003"/>
                    </a:ext>
                  </a:extLst>
                </a:gridCol>
                <a:gridCol w="1475765">
                  <a:extLst>
                    <a:ext uri="{9D8B030D-6E8A-4147-A177-3AD203B41FA5}">
                      <a16:colId xmlns:a16="http://schemas.microsoft.com/office/drawing/2014/main" val="20004"/>
                    </a:ext>
                  </a:extLst>
                </a:gridCol>
              </a:tblGrid>
              <a:tr h="428413">
                <a:tc>
                  <a:txBody>
                    <a:bodyPr/>
                    <a:lstStyle/>
                    <a:p>
                      <a:pPr algn="l" fontAlgn="t"/>
                      <a:r>
                        <a:rPr lang="en-US" sz="1200" b="1" dirty="0">
                          <a:solidFill>
                            <a:schemeClr val="bg1"/>
                          </a:solidFill>
                          <a:latin typeface="+mn-lt"/>
                        </a:rPr>
                        <a:t>MUSCLE</a:t>
                      </a:r>
                      <a:r>
                        <a:rPr lang="en-US" sz="1200" b="0" dirty="0">
                          <a:solidFill>
                            <a:srgbClr val="020621"/>
                          </a:solidFill>
                          <a:latin typeface="+mn-lt"/>
                        </a:rPr>
                        <a:t> </a:t>
                      </a:r>
                    </a:p>
                  </a:txBody>
                  <a:tcPr marL="76200" marR="76200" marT="76200" marB="76200"/>
                </a:tc>
                <a:tc>
                  <a:txBody>
                    <a:bodyPr/>
                    <a:lstStyle/>
                    <a:p>
                      <a:pPr algn="l" fontAlgn="t"/>
                      <a:r>
                        <a:rPr lang="en-US" sz="1200" dirty="0">
                          <a:latin typeface="+mn-lt"/>
                        </a:rPr>
                        <a:t>ACTION</a:t>
                      </a:r>
                    </a:p>
                  </a:txBody>
                  <a:tcPr marL="76200" marR="76200" marT="76200" marB="76200"/>
                </a:tc>
                <a:tc>
                  <a:txBody>
                    <a:bodyPr/>
                    <a:lstStyle/>
                    <a:p>
                      <a:pPr algn="l" fontAlgn="t"/>
                      <a:r>
                        <a:rPr lang="en-US" sz="1200" dirty="0">
                          <a:latin typeface="+mn-lt"/>
                        </a:rPr>
                        <a:t>PROXIMAL ATTACHMENT</a:t>
                      </a:r>
                    </a:p>
                  </a:txBody>
                  <a:tcPr marL="76200" marR="76200" marT="76200" marB="76200"/>
                </a:tc>
                <a:tc>
                  <a:txBody>
                    <a:bodyPr/>
                    <a:lstStyle/>
                    <a:p>
                      <a:pPr algn="l" fontAlgn="t"/>
                      <a:r>
                        <a:rPr lang="en-US" sz="1200" dirty="0">
                          <a:latin typeface="+mn-lt"/>
                        </a:rPr>
                        <a:t>DISTAL ATTACHMENT</a:t>
                      </a:r>
                    </a:p>
                  </a:txBody>
                  <a:tcPr marL="76200" marR="76200" marT="76200" marB="76200"/>
                </a:tc>
                <a:tc>
                  <a:txBody>
                    <a:bodyPr/>
                    <a:lstStyle/>
                    <a:p>
                      <a:pPr algn="l" fontAlgn="t"/>
                      <a:r>
                        <a:rPr lang="en-US" sz="1200" dirty="0">
                          <a:latin typeface="+mn-lt"/>
                        </a:rPr>
                        <a:t>INNERVATION</a:t>
                      </a:r>
                    </a:p>
                  </a:txBody>
                  <a:tcPr marL="76200" marR="76200" marT="76200" marB="76200"/>
                </a:tc>
                <a:extLst>
                  <a:ext uri="{0D108BD9-81ED-4DB2-BD59-A6C34878D82A}">
                    <a16:rowId xmlns:a16="http://schemas.microsoft.com/office/drawing/2014/main" val="10000"/>
                  </a:ext>
                </a:extLst>
              </a:tr>
              <a:tr h="1310441">
                <a:tc>
                  <a:txBody>
                    <a:bodyPr/>
                    <a:lstStyle/>
                    <a:p>
                      <a:pPr algn="l" fontAlgn="t"/>
                      <a:r>
                        <a:rPr lang="en-US" sz="1200" dirty="0" err="1">
                          <a:latin typeface="+mn-lt"/>
                        </a:rPr>
                        <a:t>Tibialis</a:t>
                      </a:r>
                      <a:r>
                        <a:rPr lang="en-US" sz="1200" dirty="0">
                          <a:latin typeface="+mn-lt"/>
                        </a:rPr>
                        <a:t> Posterior</a:t>
                      </a:r>
                    </a:p>
                  </a:txBody>
                  <a:tcPr marL="76200" marR="76200" marT="76200" marB="76200"/>
                </a:tc>
                <a:tc>
                  <a:txBody>
                    <a:bodyPr/>
                    <a:lstStyle/>
                    <a:p>
                      <a:pPr algn="l" fontAlgn="t"/>
                      <a:r>
                        <a:rPr lang="en-US" sz="1200" b="0" dirty="0" err="1">
                          <a:solidFill>
                            <a:srgbClr val="020621"/>
                          </a:solidFill>
                          <a:latin typeface="+mn-lt"/>
                        </a:rPr>
                        <a:t>Plantarflexion</a:t>
                      </a:r>
                      <a:br>
                        <a:rPr lang="en-US" sz="1200" b="0" dirty="0">
                          <a:solidFill>
                            <a:srgbClr val="020621"/>
                          </a:solidFill>
                          <a:latin typeface="+mn-lt"/>
                        </a:rPr>
                      </a:br>
                      <a:r>
                        <a:rPr lang="en-US" sz="1200" b="0" dirty="0">
                          <a:solidFill>
                            <a:srgbClr val="020621"/>
                          </a:solidFill>
                          <a:latin typeface="+mn-lt"/>
                        </a:rPr>
                        <a:t>Inversion</a:t>
                      </a:r>
                      <a:br>
                        <a:rPr lang="en-US" sz="1200" b="0" dirty="0">
                          <a:solidFill>
                            <a:srgbClr val="020621"/>
                          </a:solidFill>
                          <a:latin typeface="+mn-lt"/>
                        </a:rPr>
                      </a:br>
                      <a:r>
                        <a:rPr lang="en-US" sz="1200" b="0" dirty="0">
                          <a:solidFill>
                            <a:srgbClr val="020621"/>
                          </a:solidFill>
                          <a:latin typeface="+mn-lt"/>
                        </a:rPr>
                        <a:t>Supports Medial Longitudinal Arch</a:t>
                      </a:r>
                    </a:p>
                  </a:txBody>
                  <a:tcPr marL="76200" marR="76200" marT="76200" marB="76200"/>
                </a:tc>
                <a:tc>
                  <a:txBody>
                    <a:bodyPr/>
                    <a:lstStyle/>
                    <a:p>
                      <a:pPr algn="l" fontAlgn="t"/>
                      <a:r>
                        <a:rPr lang="en-US" sz="1200" b="0" dirty="0" err="1">
                          <a:solidFill>
                            <a:srgbClr val="020621"/>
                          </a:solidFill>
                          <a:latin typeface="+mn-lt"/>
                        </a:rPr>
                        <a:t>Interosseous</a:t>
                      </a:r>
                      <a:r>
                        <a:rPr lang="en-US" sz="1200" b="0" dirty="0">
                          <a:solidFill>
                            <a:srgbClr val="020621"/>
                          </a:solidFill>
                          <a:latin typeface="+mn-lt"/>
                        </a:rPr>
                        <a:t> Membrane</a:t>
                      </a:r>
                      <a:br>
                        <a:rPr lang="en-US" sz="1200" b="0" dirty="0">
                          <a:solidFill>
                            <a:srgbClr val="020621"/>
                          </a:solidFill>
                          <a:latin typeface="+mn-lt"/>
                        </a:rPr>
                      </a:br>
                      <a:r>
                        <a:rPr lang="en-US" sz="1200" b="0" dirty="0">
                          <a:solidFill>
                            <a:srgbClr val="020621"/>
                          </a:solidFill>
                          <a:latin typeface="+mn-lt"/>
                        </a:rPr>
                        <a:t>Posterior Surface Tibia inferior to </a:t>
                      </a:r>
                      <a:r>
                        <a:rPr lang="en-US" sz="1200" b="0" dirty="0" err="1">
                          <a:solidFill>
                            <a:srgbClr val="020621"/>
                          </a:solidFill>
                          <a:latin typeface="+mn-lt"/>
                        </a:rPr>
                        <a:t>Soleal</a:t>
                      </a:r>
                      <a:r>
                        <a:rPr lang="en-US" sz="1200" b="0" dirty="0">
                          <a:solidFill>
                            <a:srgbClr val="020621"/>
                          </a:solidFill>
                          <a:latin typeface="+mn-lt"/>
                        </a:rPr>
                        <a:t> Line </a:t>
                      </a:r>
                      <a:br>
                        <a:rPr lang="en-US" sz="1200" b="0" dirty="0">
                          <a:solidFill>
                            <a:srgbClr val="020621"/>
                          </a:solidFill>
                          <a:latin typeface="+mn-lt"/>
                        </a:rPr>
                      </a:br>
                      <a:r>
                        <a:rPr lang="en-US" sz="1200" b="0" dirty="0">
                          <a:solidFill>
                            <a:srgbClr val="020621"/>
                          </a:solidFill>
                          <a:latin typeface="+mn-lt"/>
                        </a:rPr>
                        <a:t>Posterior Surface Fibula</a:t>
                      </a:r>
                    </a:p>
                  </a:txBody>
                  <a:tcPr marL="76200" marR="76200" marT="76200" marB="76200"/>
                </a:tc>
                <a:tc>
                  <a:txBody>
                    <a:bodyPr/>
                    <a:lstStyle/>
                    <a:p>
                      <a:pPr algn="l" fontAlgn="t"/>
                      <a:r>
                        <a:rPr lang="en-US" sz="1200" b="0" dirty="0" err="1">
                          <a:solidFill>
                            <a:srgbClr val="020621"/>
                          </a:solidFill>
                          <a:latin typeface="+mn-lt"/>
                        </a:rPr>
                        <a:t>Navicular</a:t>
                      </a:r>
                      <a:r>
                        <a:rPr lang="en-US" sz="1200" b="0" dirty="0">
                          <a:solidFill>
                            <a:srgbClr val="020621"/>
                          </a:solidFill>
                          <a:latin typeface="+mn-lt"/>
                        </a:rPr>
                        <a:t> </a:t>
                      </a:r>
                      <a:r>
                        <a:rPr lang="en-US" sz="1200" b="0" dirty="0" err="1">
                          <a:solidFill>
                            <a:srgbClr val="020621"/>
                          </a:solidFill>
                          <a:latin typeface="+mn-lt"/>
                        </a:rPr>
                        <a:t>Tuberosity</a:t>
                      </a:r>
                      <a:br>
                        <a:rPr lang="en-US" sz="1200" b="0" dirty="0">
                          <a:solidFill>
                            <a:srgbClr val="020621"/>
                          </a:solidFill>
                          <a:latin typeface="+mn-lt"/>
                        </a:rPr>
                      </a:br>
                      <a:r>
                        <a:rPr lang="en-US" sz="1200" b="0" dirty="0">
                          <a:solidFill>
                            <a:srgbClr val="020621"/>
                          </a:solidFill>
                          <a:latin typeface="+mn-lt"/>
                        </a:rPr>
                        <a:t>Cuneiform</a:t>
                      </a:r>
                      <a:br>
                        <a:rPr lang="en-US" sz="1200" b="0" dirty="0">
                          <a:solidFill>
                            <a:srgbClr val="020621"/>
                          </a:solidFill>
                          <a:latin typeface="+mn-lt"/>
                        </a:rPr>
                      </a:br>
                      <a:r>
                        <a:rPr lang="en-US" sz="1200" b="0" dirty="0" err="1">
                          <a:solidFill>
                            <a:srgbClr val="020621"/>
                          </a:solidFill>
                          <a:latin typeface="+mn-lt"/>
                        </a:rPr>
                        <a:t>Cuboid</a:t>
                      </a:r>
                      <a:r>
                        <a:rPr lang="en-US" sz="1200" b="0" dirty="0">
                          <a:solidFill>
                            <a:srgbClr val="020621"/>
                          </a:solidFill>
                          <a:latin typeface="+mn-lt"/>
                        </a:rPr>
                        <a:t> </a:t>
                      </a:r>
                      <a:br>
                        <a:rPr lang="en-US" sz="1200" b="0" dirty="0">
                          <a:solidFill>
                            <a:srgbClr val="020621"/>
                          </a:solidFill>
                          <a:latin typeface="+mn-lt"/>
                        </a:rPr>
                      </a:br>
                      <a:r>
                        <a:rPr lang="en-US" sz="1200" b="0" dirty="0">
                          <a:solidFill>
                            <a:srgbClr val="020621"/>
                          </a:solidFill>
                          <a:latin typeface="+mn-lt"/>
                        </a:rPr>
                        <a:t>Bases of Metatarsals 2-4</a:t>
                      </a:r>
                    </a:p>
                  </a:txBody>
                  <a:tcPr marL="76200" marR="76200" marT="76200" marB="76200"/>
                </a:tc>
                <a:tc>
                  <a:txBody>
                    <a:bodyPr/>
                    <a:lstStyle/>
                    <a:p>
                      <a:pPr algn="l" fontAlgn="t"/>
                      <a:r>
                        <a:rPr lang="en-US" sz="1200" dirty="0" err="1">
                          <a:latin typeface="+mn-lt"/>
                        </a:rPr>
                        <a:t>Tibial</a:t>
                      </a:r>
                      <a:r>
                        <a:rPr lang="en-US" sz="1200" dirty="0">
                          <a:latin typeface="+mn-lt"/>
                        </a:rPr>
                        <a:t> Nerve</a:t>
                      </a:r>
                      <a:br>
                        <a:rPr lang="en-US" sz="1200" dirty="0">
                          <a:latin typeface="+mn-lt"/>
                        </a:rPr>
                      </a:br>
                      <a:r>
                        <a:rPr lang="en-US" sz="1200" dirty="0">
                          <a:latin typeface="+mn-lt"/>
                        </a:rPr>
                        <a:t>L4-L5</a:t>
                      </a:r>
                    </a:p>
                  </a:txBody>
                  <a:tcPr marL="76200" marR="76200" marT="76200" marB="76200"/>
                </a:tc>
                <a:extLst>
                  <a:ext uri="{0D108BD9-81ED-4DB2-BD59-A6C34878D82A}">
                    <a16:rowId xmlns:a16="http://schemas.microsoft.com/office/drawing/2014/main" val="10001"/>
                  </a:ext>
                </a:extLst>
              </a:tr>
              <a:tr h="1146636">
                <a:tc>
                  <a:txBody>
                    <a:bodyPr/>
                    <a:lstStyle/>
                    <a:p>
                      <a:pPr algn="l" fontAlgn="t"/>
                      <a:r>
                        <a:rPr lang="en-US" sz="1200">
                          <a:latin typeface="+mn-lt"/>
                        </a:rPr>
                        <a:t>Flexor Digitorum Longus</a:t>
                      </a:r>
                    </a:p>
                  </a:txBody>
                  <a:tcPr marL="76200" marR="76200" marT="76200" marB="76200"/>
                </a:tc>
                <a:tc>
                  <a:txBody>
                    <a:bodyPr/>
                    <a:lstStyle/>
                    <a:p>
                      <a:pPr algn="l" fontAlgn="t"/>
                      <a:r>
                        <a:rPr lang="en-US" sz="1200" b="0" dirty="0" err="1">
                          <a:solidFill>
                            <a:srgbClr val="020621"/>
                          </a:solidFill>
                          <a:latin typeface="+mn-lt"/>
                        </a:rPr>
                        <a:t>Plantarflexion</a:t>
                      </a:r>
                      <a:endParaRPr lang="en-US" sz="1200" b="0" dirty="0">
                        <a:solidFill>
                          <a:srgbClr val="020621"/>
                        </a:solidFill>
                        <a:latin typeface="+mn-lt"/>
                      </a:endParaRPr>
                    </a:p>
                    <a:p>
                      <a:pPr algn="l" fontAlgn="t"/>
                      <a:r>
                        <a:rPr lang="en-US" sz="1200" b="0" dirty="0">
                          <a:solidFill>
                            <a:srgbClr val="020621"/>
                          </a:solidFill>
                          <a:latin typeface="+mn-lt"/>
                        </a:rPr>
                        <a:t>Flexion Lateral Four Digits</a:t>
                      </a:r>
                      <a:br>
                        <a:rPr lang="en-US" sz="1200" b="0" dirty="0">
                          <a:solidFill>
                            <a:srgbClr val="020621"/>
                          </a:solidFill>
                          <a:latin typeface="+mn-lt"/>
                        </a:rPr>
                      </a:br>
                      <a:r>
                        <a:rPr lang="en-US" sz="1200" b="0" dirty="0">
                          <a:solidFill>
                            <a:srgbClr val="020621"/>
                          </a:solidFill>
                          <a:latin typeface="+mn-lt"/>
                        </a:rPr>
                        <a:t>Supports Longitudinal Arch</a:t>
                      </a:r>
                    </a:p>
                  </a:txBody>
                  <a:tcPr marL="76200" marR="76200" marT="76200" marB="76200"/>
                </a:tc>
                <a:tc>
                  <a:txBody>
                    <a:bodyPr/>
                    <a:lstStyle/>
                    <a:p>
                      <a:pPr algn="l" fontAlgn="t"/>
                      <a:r>
                        <a:rPr lang="en-US" sz="1200" b="0" dirty="0">
                          <a:solidFill>
                            <a:srgbClr val="020621"/>
                          </a:solidFill>
                          <a:latin typeface="+mn-lt"/>
                        </a:rPr>
                        <a:t>Medial Part Posterior Surface</a:t>
                      </a:r>
                    </a:p>
                    <a:p>
                      <a:pPr algn="l" fontAlgn="t"/>
                      <a:r>
                        <a:rPr lang="en-US" sz="1200" b="0" dirty="0">
                          <a:solidFill>
                            <a:srgbClr val="020621"/>
                          </a:solidFill>
                          <a:latin typeface="+mn-lt"/>
                        </a:rPr>
                        <a:t>Tibia inferior to </a:t>
                      </a:r>
                      <a:r>
                        <a:rPr lang="en-US" sz="1200" b="0" dirty="0" err="1">
                          <a:solidFill>
                            <a:srgbClr val="020621"/>
                          </a:solidFill>
                          <a:latin typeface="+mn-lt"/>
                        </a:rPr>
                        <a:t>Soleal</a:t>
                      </a:r>
                      <a:r>
                        <a:rPr lang="en-US" sz="1200" b="0" dirty="0">
                          <a:solidFill>
                            <a:srgbClr val="020621"/>
                          </a:solidFill>
                          <a:latin typeface="+mn-lt"/>
                        </a:rPr>
                        <a:t> Line </a:t>
                      </a:r>
                      <a:br>
                        <a:rPr lang="en-US" sz="1200" b="0" dirty="0">
                          <a:solidFill>
                            <a:srgbClr val="020621"/>
                          </a:solidFill>
                          <a:latin typeface="+mn-lt"/>
                        </a:rPr>
                      </a:br>
                      <a:r>
                        <a:rPr lang="en-US" sz="1200" b="0" dirty="0">
                          <a:solidFill>
                            <a:srgbClr val="020621"/>
                          </a:solidFill>
                          <a:latin typeface="+mn-lt"/>
                        </a:rPr>
                        <a:t>Broad Tendon to Fibula</a:t>
                      </a:r>
                    </a:p>
                  </a:txBody>
                  <a:tcPr marL="76200" marR="76200" marT="76200" marB="76200"/>
                </a:tc>
                <a:tc>
                  <a:txBody>
                    <a:bodyPr/>
                    <a:lstStyle/>
                    <a:p>
                      <a:pPr algn="l" fontAlgn="t"/>
                      <a:r>
                        <a:rPr lang="en-US" sz="1200" dirty="0">
                          <a:latin typeface="+mn-lt"/>
                        </a:rPr>
                        <a:t>Base Distal Phalanges Digits 2-4</a:t>
                      </a:r>
                    </a:p>
                  </a:txBody>
                  <a:tcPr marL="76200" marR="76200" marT="76200" marB="76200"/>
                </a:tc>
                <a:tc rowSpan="2">
                  <a:txBody>
                    <a:bodyPr/>
                    <a:lstStyle/>
                    <a:p>
                      <a:pPr algn="l" fontAlgn="t"/>
                      <a:r>
                        <a:rPr lang="en-US" sz="1200" b="0" dirty="0" err="1">
                          <a:solidFill>
                            <a:srgbClr val="020621"/>
                          </a:solidFill>
                          <a:latin typeface="+mn-lt"/>
                        </a:rPr>
                        <a:t>Tibial</a:t>
                      </a:r>
                      <a:r>
                        <a:rPr lang="en-US" sz="1200" b="0" dirty="0">
                          <a:solidFill>
                            <a:srgbClr val="020621"/>
                          </a:solidFill>
                          <a:latin typeface="+mn-lt"/>
                        </a:rPr>
                        <a:t> Nerve</a:t>
                      </a:r>
                      <a:br>
                        <a:rPr lang="en-US" sz="1200" b="0" dirty="0">
                          <a:solidFill>
                            <a:srgbClr val="020621"/>
                          </a:solidFill>
                          <a:latin typeface="+mn-lt"/>
                        </a:rPr>
                      </a:br>
                      <a:endParaRPr lang="en-US" sz="1200" b="0" dirty="0">
                        <a:solidFill>
                          <a:srgbClr val="020621"/>
                        </a:solidFill>
                        <a:latin typeface="+mn-lt"/>
                      </a:endParaRPr>
                    </a:p>
                    <a:p>
                      <a:pPr algn="l" fontAlgn="t"/>
                      <a:r>
                        <a:rPr lang="en-US" sz="1200" b="0" dirty="0">
                          <a:solidFill>
                            <a:srgbClr val="020621"/>
                          </a:solidFill>
                          <a:latin typeface="+mn-lt"/>
                        </a:rPr>
                        <a:t>S2-S3</a:t>
                      </a:r>
                    </a:p>
                  </a:txBody>
                  <a:tcPr marL="76200" marR="76200" marT="76200" marB="76200"/>
                </a:tc>
                <a:extLst>
                  <a:ext uri="{0D108BD9-81ED-4DB2-BD59-A6C34878D82A}">
                    <a16:rowId xmlns:a16="http://schemas.microsoft.com/office/drawing/2014/main" val="10002"/>
                  </a:ext>
                </a:extLst>
              </a:tr>
              <a:tr h="970230">
                <a:tc>
                  <a:txBody>
                    <a:bodyPr/>
                    <a:lstStyle/>
                    <a:p>
                      <a:pPr algn="l" fontAlgn="t"/>
                      <a:r>
                        <a:rPr lang="en-US" sz="1200" dirty="0">
                          <a:latin typeface="+mn-lt"/>
                        </a:rPr>
                        <a:t>Flexor </a:t>
                      </a:r>
                      <a:r>
                        <a:rPr lang="en-US" sz="1200" dirty="0" err="1">
                          <a:latin typeface="+mn-lt"/>
                        </a:rPr>
                        <a:t>Hallucis</a:t>
                      </a:r>
                      <a:r>
                        <a:rPr lang="en-US" sz="1200" dirty="0">
                          <a:latin typeface="+mn-lt"/>
                        </a:rPr>
                        <a:t> </a:t>
                      </a:r>
                      <a:r>
                        <a:rPr lang="en-US" sz="1200" dirty="0" err="1">
                          <a:latin typeface="+mn-lt"/>
                        </a:rPr>
                        <a:t>Longus</a:t>
                      </a:r>
                      <a:endParaRPr lang="en-US" sz="1200" dirty="0">
                        <a:latin typeface="+mn-lt"/>
                      </a:endParaRPr>
                    </a:p>
                  </a:txBody>
                  <a:tcPr marL="76200" marR="76200" marT="76200" marB="76200"/>
                </a:tc>
                <a:tc>
                  <a:txBody>
                    <a:bodyPr/>
                    <a:lstStyle/>
                    <a:p>
                      <a:pPr algn="l" fontAlgn="t"/>
                      <a:r>
                        <a:rPr lang="en-US" sz="1200" b="0" dirty="0">
                          <a:solidFill>
                            <a:srgbClr val="020621"/>
                          </a:solidFill>
                          <a:latin typeface="+mn-lt"/>
                        </a:rPr>
                        <a:t>Weak </a:t>
                      </a:r>
                      <a:r>
                        <a:rPr lang="en-US" sz="1200" b="0" dirty="0" err="1">
                          <a:solidFill>
                            <a:srgbClr val="020621"/>
                          </a:solidFill>
                          <a:latin typeface="+mn-lt"/>
                        </a:rPr>
                        <a:t>Plantarflexion</a:t>
                      </a:r>
                      <a:endParaRPr lang="en-US" sz="1200" b="0" dirty="0">
                        <a:solidFill>
                          <a:srgbClr val="020621"/>
                        </a:solidFill>
                        <a:latin typeface="+mn-lt"/>
                      </a:endParaRPr>
                    </a:p>
                    <a:p>
                      <a:pPr algn="l" fontAlgn="t"/>
                      <a:r>
                        <a:rPr lang="en-US" sz="1200" b="0" dirty="0">
                          <a:solidFill>
                            <a:srgbClr val="020621"/>
                          </a:solidFill>
                          <a:latin typeface="+mn-lt"/>
                        </a:rPr>
                        <a:t>Flexion Big Toe at all Joints </a:t>
                      </a:r>
                      <a:br>
                        <a:rPr lang="en-US" sz="1200" b="0" dirty="0">
                          <a:solidFill>
                            <a:srgbClr val="020621"/>
                          </a:solidFill>
                          <a:latin typeface="+mn-lt"/>
                        </a:rPr>
                      </a:br>
                      <a:r>
                        <a:rPr lang="en-US" sz="1200" b="0" dirty="0">
                          <a:solidFill>
                            <a:srgbClr val="020621"/>
                          </a:solidFill>
                          <a:latin typeface="+mn-lt"/>
                        </a:rPr>
                        <a:t>Supports Medial Longitudinal Arch</a:t>
                      </a:r>
                    </a:p>
                  </a:txBody>
                  <a:tcPr marL="76200" marR="76200" marT="76200" marB="76200"/>
                </a:tc>
                <a:tc>
                  <a:txBody>
                    <a:bodyPr/>
                    <a:lstStyle/>
                    <a:p>
                      <a:pPr algn="l" fontAlgn="t"/>
                      <a:r>
                        <a:rPr lang="en-US" sz="1200" b="0" dirty="0">
                          <a:solidFill>
                            <a:srgbClr val="020621"/>
                          </a:solidFill>
                          <a:latin typeface="+mn-lt"/>
                        </a:rPr>
                        <a:t>Inferior 2/3 Posterior Surface Fibula</a:t>
                      </a:r>
                      <a:br>
                        <a:rPr lang="en-US" sz="1200" b="0" dirty="0">
                          <a:solidFill>
                            <a:srgbClr val="020621"/>
                          </a:solidFill>
                          <a:latin typeface="+mn-lt"/>
                        </a:rPr>
                      </a:br>
                      <a:r>
                        <a:rPr lang="en-US" sz="1200" b="0" dirty="0">
                          <a:solidFill>
                            <a:srgbClr val="020621"/>
                          </a:solidFill>
                          <a:latin typeface="+mn-lt"/>
                        </a:rPr>
                        <a:t>Inferior Part </a:t>
                      </a:r>
                      <a:r>
                        <a:rPr lang="en-US" sz="1200" b="0" dirty="0" err="1">
                          <a:solidFill>
                            <a:srgbClr val="020621"/>
                          </a:solidFill>
                          <a:latin typeface="+mn-lt"/>
                        </a:rPr>
                        <a:t>Interosseous</a:t>
                      </a:r>
                      <a:r>
                        <a:rPr lang="en-US" sz="1200" b="0" dirty="0">
                          <a:solidFill>
                            <a:srgbClr val="020621"/>
                          </a:solidFill>
                          <a:latin typeface="+mn-lt"/>
                        </a:rPr>
                        <a:t> Membrane</a:t>
                      </a:r>
                    </a:p>
                  </a:txBody>
                  <a:tcPr marL="76200" marR="76200" marT="76200" marB="76200"/>
                </a:tc>
                <a:tc>
                  <a:txBody>
                    <a:bodyPr/>
                    <a:lstStyle/>
                    <a:p>
                      <a:pPr algn="l" fontAlgn="t"/>
                      <a:r>
                        <a:rPr lang="en-US" sz="1200" dirty="0">
                          <a:latin typeface="+mn-lt"/>
                        </a:rPr>
                        <a:t>Base Distal Phalanx of Big Toe</a:t>
                      </a:r>
                    </a:p>
                  </a:txBody>
                  <a:tcPr marL="76200" marR="76200" marT="76200" marB="76200"/>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0AD8467D-3DDA-9E1C-6430-E5E490CA6268}"/>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18659A3-FAC1-E488-5994-CFF3C0293D12}"/>
              </a:ext>
            </a:extLst>
          </p:cNvPr>
          <p:cNvSpPr>
            <a:spLocks noGrp="1"/>
          </p:cNvSpPr>
          <p:nvPr>
            <p:ph type="sldNum" sz="quarter" idx="12"/>
          </p:nvPr>
        </p:nvSpPr>
        <p:spPr/>
        <p:txBody>
          <a:bodyPr/>
          <a:lstStyle/>
          <a:p>
            <a:fld id="{387EF024-699D-46E7-AF05-C960EF23BCCA}" type="slidenum">
              <a:rPr lang="en-US" smtClean="0"/>
              <a:pPr/>
              <a:t>33</a:t>
            </a:fld>
            <a:endParaRPr lang="en-US"/>
          </a:p>
        </p:txBody>
      </p:sp>
    </p:spTree>
    <p:extLst>
      <p:ext uri="{BB962C8B-B14F-4D97-AF65-F5344CB8AC3E}">
        <p14:creationId xmlns:p14="http://schemas.microsoft.com/office/powerpoint/2010/main" val="1657211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61A8-A3F8-4FC5-9A54-87052A17212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360D93D-7A40-58FB-7B10-84F6B339477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LATERAL COMPARTMENT</a:t>
            </a:r>
          </a:p>
        </p:txBody>
      </p:sp>
      <p:graphicFrame>
        <p:nvGraphicFramePr>
          <p:cNvPr id="4" name="Content Placeholder 3">
            <a:extLst>
              <a:ext uri="{FF2B5EF4-FFF2-40B4-BE49-F238E27FC236}">
                <a16:creationId xmlns:a16="http://schemas.microsoft.com/office/drawing/2014/main" id="{953948AE-0B28-25C1-13A0-DFD3E16BFF4D}"/>
              </a:ext>
            </a:extLst>
          </p:cNvPr>
          <p:cNvGraphicFramePr>
            <a:graphicFrameLocks noGrp="1"/>
          </p:cNvGraphicFramePr>
          <p:nvPr>
            <p:ph idx="1"/>
            <p:extLst>
              <p:ext uri="{D42A27DB-BD31-4B8C-83A1-F6EECF244321}">
                <p14:modId xmlns:p14="http://schemas.microsoft.com/office/powerpoint/2010/main" val="1464349627"/>
              </p:ext>
            </p:extLst>
          </p:nvPr>
        </p:nvGraphicFramePr>
        <p:xfrm>
          <a:off x="914399" y="2075689"/>
          <a:ext cx="7290055" cy="2697480"/>
        </p:xfrm>
        <a:graphic>
          <a:graphicData uri="http://schemas.openxmlformats.org/drawingml/2006/table">
            <a:tbl>
              <a:tblPr firstRow="1" bandRow="1">
                <a:tableStyleId>{5C22544A-7EE6-4342-B048-85BDC9FD1C3A}</a:tableStyleId>
              </a:tblPr>
              <a:tblGrid>
                <a:gridCol w="1458011">
                  <a:extLst>
                    <a:ext uri="{9D8B030D-6E8A-4147-A177-3AD203B41FA5}">
                      <a16:colId xmlns:a16="http://schemas.microsoft.com/office/drawing/2014/main" val="20000"/>
                    </a:ext>
                  </a:extLst>
                </a:gridCol>
                <a:gridCol w="1458011">
                  <a:extLst>
                    <a:ext uri="{9D8B030D-6E8A-4147-A177-3AD203B41FA5}">
                      <a16:colId xmlns:a16="http://schemas.microsoft.com/office/drawing/2014/main" val="20001"/>
                    </a:ext>
                  </a:extLst>
                </a:gridCol>
                <a:gridCol w="1458011">
                  <a:extLst>
                    <a:ext uri="{9D8B030D-6E8A-4147-A177-3AD203B41FA5}">
                      <a16:colId xmlns:a16="http://schemas.microsoft.com/office/drawing/2014/main" val="20002"/>
                    </a:ext>
                  </a:extLst>
                </a:gridCol>
                <a:gridCol w="1458011">
                  <a:extLst>
                    <a:ext uri="{9D8B030D-6E8A-4147-A177-3AD203B41FA5}">
                      <a16:colId xmlns:a16="http://schemas.microsoft.com/office/drawing/2014/main" val="20003"/>
                    </a:ext>
                  </a:extLst>
                </a:gridCol>
                <a:gridCol w="1458011">
                  <a:extLst>
                    <a:ext uri="{9D8B030D-6E8A-4147-A177-3AD203B41FA5}">
                      <a16:colId xmlns:a16="http://schemas.microsoft.com/office/drawing/2014/main" val="20004"/>
                    </a:ext>
                  </a:extLst>
                </a:gridCol>
              </a:tblGrid>
              <a:tr h="612195">
                <a:tc>
                  <a:txBody>
                    <a:bodyPr/>
                    <a:lstStyle/>
                    <a:p>
                      <a:pPr algn="l" fontAlgn="t"/>
                      <a:r>
                        <a:rPr lang="en-US" sz="1200" b="1" dirty="0">
                          <a:solidFill>
                            <a:schemeClr val="bg1"/>
                          </a:solidFill>
                          <a:latin typeface="+mn-lt"/>
                        </a:rPr>
                        <a:t>MUSCLE</a:t>
                      </a:r>
                      <a:r>
                        <a:rPr lang="en-US" sz="1200" b="0" dirty="0">
                          <a:solidFill>
                            <a:srgbClr val="020621"/>
                          </a:solidFill>
                          <a:latin typeface="+mn-lt"/>
                        </a:rPr>
                        <a:t> </a:t>
                      </a:r>
                    </a:p>
                  </a:txBody>
                  <a:tcPr marL="76200" marR="76200" marT="76200" marB="76200"/>
                </a:tc>
                <a:tc>
                  <a:txBody>
                    <a:bodyPr/>
                    <a:lstStyle/>
                    <a:p>
                      <a:pPr algn="l" fontAlgn="t"/>
                      <a:r>
                        <a:rPr lang="en-US" sz="1200" dirty="0">
                          <a:latin typeface="+mn-lt"/>
                        </a:rPr>
                        <a:t>ACTION</a:t>
                      </a:r>
                    </a:p>
                  </a:txBody>
                  <a:tcPr marL="76200" marR="76200" marT="76200" marB="76200"/>
                </a:tc>
                <a:tc>
                  <a:txBody>
                    <a:bodyPr/>
                    <a:lstStyle/>
                    <a:p>
                      <a:pPr algn="l" fontAlgn="t"/>
                      <a:r>
                        <a:rPr lang="en-US" sz="1200" dirty="0">
                          <a:latin typeface="+mn-lt"/>
                        </a:rPr>
                        <a:t>PROXIMAL ATTACHMENT</a:t>
                      </a:r>
                    </a:p>
                  </a:txBody>
                  <a:tcPr marL="76200" marR="76200" marT="76200" marB="76200"/>
                </a:tc>
                <a:tc>
                  <a:txBody>
                    <a:bodyPr/>
                    <a:lstStyle/>
                    <a:p>
                      <a:pPr algn="l" fontAlgn="t"/>
                      <a:r>
                        <a:rPr lang="en-US" sz="1200" dirty="0">
                          <a:latin typeface="+mn-lt"/>
                        </a:rPr>
                        <a:t>DISTAL ATTACHMENT</a:t>
                      </a:r>
                    </a:p>
                  </a:txBody>
                  <a:tcPr marL="76200" marR="76200" marT="76200" marB="76200"/>
                </a:tc>
                <a:tc>
                  <a:txBody>
                    <a:bodyPr/>
                    <a:lstStyle/>
                    <a:p>
                      <a:pPr algn="l" fontAlgn="t"/>
                      <a:r>
                        <a:rPr lang="en-US" sz="1200" dirty="0">
                          <a:latin typeface="+mn-lt"/>
                        </a:rPr>
                        <a:t>INNERVATION</a:t>
                      </a:r>
                    </a:p>
                  </a:txBody>
                  <a:tcPr marL="76200" marR="76200" marT="76200" marB="76200"/>
                </a:tc>
                <a:extLst>
                  <a:ext uri="{0D108BD9-81ED-4DB2-BD59-A6C34878D82A}">
                    <a16:rowId xmlns:a16="http://schemas.microsoft.com/office/drawing/2014/main" val="10000"/>
                  </a:ext>
                </a:extLst>
              </a:tr>
              <a:tr h="956553">
                <a:tc>
                  <a:txBody>
                    <a:bodyPr/>
                    <a:lstStyle/>
                    <a:p>
                      <a:pPr algn="l" fontAlgn="t"/>
                      <a:r>
                        <a:rPr lang="en-US" sz="1200" b="0" dirty="0" err="1">
                          <a:solidFill>
                            <a:srgbClr val="020621"/>
                          </a:solidFill>
                          <a:latin typeface="+mn-lt"/>
                        </a:rPr>
                        <a:t>Peroneus</a:t>
                      </a:r>
                      <a:r>
                        <a:rPr lang="en-US" sz="1200" b="0" dirty="0">
                          <a:solidFill>
                            <a:srgbClr val="020621"/>
                          </a:solidFill>
                          <a:latin typeface="+mn-lt"/>
                        </a:rPr>
                        <a:t> </a:t>
                      </a:r>
                      <a:r>
                        <a:rPr lang="en-US" sz="1200" b="0" dirty="0" err="1">
                          <a:solidFill>
                            <a:srgbClr val="020621"/>
                          </a:solidFill>
                          <a:latin typeface="+mn-lt"/>
                        </a:rPr>
                        <a:t>Brevis</a:t>
                      </a:r>
                      <a:endParaRPr lang="en-US" sz="1200" b="0" dirty="0">
                        <a:solidFill>
                          <a:srgbClr val="020621"/>
                        </a:solidFill>
                        <a:latin typeface="+mn-lt"/>
                      </a:endParaRPr>
                    </a:p>
                  </a:txBody>
                  <a:tcPr marL="76200" marR="76200" marT="76200" marB="76200"/>
                </a:tc>
                <a:tc>
                  <a:txBody>
                    <a:bodyPr/>
                    <a:lstStyle/>
                    <a:p>
                      <a:pPr algn="l" fontAlgn="t"/>
                      <a:r>
                        <a:rPr lang="en-US" sz="1200" b="0">
                          <a:solidFill>
                            <a:srgbClr val="020621"/>
                          </a:solidFill>
                          <a:latin typeface="+mn-lt"/>
                        </a:rPr>
                        <a:t>Weak Plantarflexion</a:t>
                      </a:r>
                    </a:p>
                    <a:p>
                      <a:pPr algn="l" fontAlgn="t"/>
                      <a:r>
                        <a:rPr lang="en-US" sz="1200" b="0">
                          <a:solidFill>
                            <a:srgbClr val="020621"/>
                          </a:solidFill>
                          <a:latin typeface="+mn-lt"/>
                        </a:rPr>
                        <a:t>Eversion</a:t>
                      </a:r>
                    </a:p>
                  </a:txBody>
                  <a:tcPr marL="76200" marR="76200" marT="76200" marB="76200"/>
                </a:tc>
                <a:tc>
                  <a:txBody>
                    <a:bodyPr/>
                    <a:lstStyle/>
                    <a:p>
                      <a:pPr algn="l" fontAlgn="t"/>
                      <a:r>
                        <a:rPr lang="en-US" sz="1200">
                          <a:latin typeface="+mn-lt"/>
                        </a:rPr>
                        <a:t>Inferior 2/3 of Lateral Surface Fibula</a:t>
                      </a:r>
                    </a:p>
                  </a:txBody>
                  <a:tcPr marL="76200" marR="76200" marT="76200" marB="76200"/>
                </a:tc>
                <a:tc>
                  <a:txBody>
                    <a:bodyPr/>
                    <a:lstStyle/>
                    <a:p>
                      <a:pPr algn="l" fontAlgn="t"/>
                      <a:r>
                        <a:rPr lang="en-US" sz="1200" b="0">
                          <a:solidFill>
                            <a:srgbClr val="020621"/>
                          </a:solidFill>
                          <a:latin typeface="+mn-lt"/>
                        </a:rPr>
                        <a:t>Dorsal Surface Tuberosity of Base</a:t>
                      </a:r>
                    </a:p>
                    <a:p>
                      <a:pPr algn="l" fontAlgn="t"/>
                      <a:r>
                        <a:rPr lang="en-US" sz="1200" b="0">
                          <a:solidFill>
                            <a:srgbClr val="020621"/>
                          </a:solidFill>
                          <a:latin typeface="+mn-lt"/>
                        </a:rPr>
                        <a:t>5th Metatarsal</a:t>
                      </a:r>
                    </a:p>
                  </a:txBody>
                  <a:tcPr marL="76200" marR="76200" marT="76200" marB="76200"/>
                </a:tc>
                <a:tc rowSpan="2">
                  <a:txBody>
                    <a:bodyPr/>
                    <a:lstStyle/>
                    <a:p>
                      <a:pPr algn="l" fontAlgn="t"/>
                      <a:r>
                        <a:rPr lang="pt-BR" sz="1200" b="0">
                          <a:solidFill>
                            <a:srgbClr val="020621"/>
                          </a:solidFill>
                          <a:latin typeface="+mn-lt"/>
                        </a:rPr>
                        <a:t>Superficial Peroneal Nerve</a:t>
                      </a:r>
                      <a:br>
                        <a:rPr lang="pt-BR" sz="1200" b="0">
                          <a:solidFill>
                            <a:srgbClr val="020621"/>
                          </a:solidFill>
                          <a:latin typeface="+mn-lt"/>
                        </a:rPr>
                      </a:br>
                      <a:endParaRPr lang="pt-BR" sz="1200" b="0">
                        <a:solidFill>
                          <a:srgbClr val="020621"/>
                        </a:solidFill>
                        <a:latin typeface="+mn-lt"/>
                      </a:endParaRPr>
                    </a:p>
                    <a:p>
                      <a:pPr algn="l" fontAlgn="t"/>
                      <a:r>
                        <a:rPr lang="pt-BR" sz="1200" b="0">
                          <a:solidFill>
                            <a:srgbClr val="020621"/>
                          </a:solidFill>
                          <a:latin typeface="+mn-lt"/>
                        </a:rPr>
                        <a:t>(Superficial Fibular Nerve)</a:t>
                      </a:r>
                      <a:br>
                        <a:rPr lang="pt-BR" sz="1200" b="0">
                          <a:solidFill>
                            <a:srgbClr val="020621"/>
                          </a:solidFill>
                          <a:latin typeface="+mn-lt"/>
                        </a:rPr>
                      </a:br>
                      <a:endParaRPr lang="pt-BR" sz="1200" b="0">
                        <a:solidFill>
                          <a:srgbClr val="020621"/>
                        </a:solidFill>
                        <a:latin typeface="+mn-lt"/>
                      </a:endParaRPr>
                    </a:p>
                    <a:p>
                      <a:pPr algn="l" fontAlgn="t"/>
                      <a:r>
                        <a:rPr lang="pt-BR" sz="1200" b="0">
                          <a:solidFill>
                            <a:srgbClr val="020621"/>
                          </a:solidFill>
                          <a:latin typeface="+mn-lt"/>
                        </a:rPr>
                        <a:t>L5 - S2</a:t>
                      </a:r>
                    </a:p>
                  </a:txBody>
                  <a:tcPr marL="76200" marR="76200" marT="76200" marB="76200"/>
                </a:tc>
                <a:extLst>
                  <a:ext uri="{0D108BD9-81ED-4DB2-BD59-A6C34878D82A}">
                    <a16:rowId xmlns:a16="http://schemas.microsoft.com/office/drawing/2014/main" val="10001"/>
                  </a:ext>
                </a:extLst>
              </a:tr>
              <a:tr h="1128732">
                <a:tc>
                  <a:txBody>
                    <a:bodyPr/>
                    <a:lstStyle/>
                    <a:p>
                      <a:pPr algn="l" fontAlgn="t"/>
                      <a:r>
                        <a:rPr lang="en-US" sz="1200" b="0" dirty="0" err="1">
                          <a:solidFill>
                            <a:srgbClr val="020621"/>
                          </a:solidFill>
                          <a:latin typeface="+mn-lt"/>
                        </a:rPr>
                        <a:t>Peroneus</a:t>
                      </a:r>
                      <a:r>
                        <a:rPr lang="en-US" sz="1200" b="0" dirty="0">
                          <a:solidFill>
                            <a:srgbClr val="020621"/>
                          </a:solidFill>
                          <a:latin typeface="+mn-lt"/>
                        </a:rPr>
                        <a:t> </a:t>
                      </a:r>
                      <a:r>
                        <a:rPr lang="en-US" sz="1200" b="0" dirty="0" err="1">
                          <a:solidFill>
                            <a:srgbClr val="020621"/>
                          </a:solidFill>
                          <a:latin typeface="+mn-lt"/>
                        </a:rPr>
                        <a:t>Longus</a:t>
                      </a:r>
                      <a:endParaRPr lang="en-US" sz="1200" b="0" dirty="0">
                        <a:solidFill>
                          <a:srgbClr val="020621"/>
                        </a:solidFill>
                        <a:latin typeface="+mn-lt"/>
                      </a:endParaRPr>
                    </a:p>
                  </a:txBody>
                  <a:tcPr marL="76200" marR="76200" marT="76200" marB="76200"/>
                </a:tc>
                <a:tc>
                  <a:txBody>
                    <a:bodyPr/>
                    <a:lstStyle/>
                    <a:p>
                      <a:pPr algn="l" fontAlgn="t"/>
                      <a:r>
                        <a:rPr lang="en-US" sz="1200" b="0" dirty="0">
                          <a:solidFill>
                            <a:srgbClr val="020621"/>
                          </a:solidFill>
                          <a:latin typeface="+mn-lt"/>
                        </a:rPr>
                        <a:t>Weak </a:t>
                      </a:r>
                      <a:r>
                        <a:rPr lang="en-US" sz="1200" b="0" dirty="0" err="1">
                          <a:solidFill>
                            <a:srgbClr val="020621"/>
                          </a:solidFill>
                          <a:latin typeface="+mn-lt"/>
                        </a:rPr>
                        <a:t>Plantarflexion</a:t>
                      </a:r>
                      <a:endParaRPr lang="en-US" sz="1200" b="0" dirty="0">
                        <a:solidFill>
                          <a:srgbClr val="020621"/>
                        </a:solidFill>
                        <a:latin typeface="+mn-lt"/>
                      </a:endParaRPr>
                    </a:p>
                    <a:p>
                      <a:pPr algn="l" fontAlgn="t"/>
                      <a:r>
                        <a:rPr lang="en-US" sz="1200" b="0" dirty="0" err="1">
                          <a:solidFill>
                            <a:srgbClr val="020621"/>
                          </a:solidFill>
                          <a:latin typeface="+mn-lt"/>
                        </a:rPr>
                        <a:t>Eversion</a:t>
                      </a:r>
                      <a:endParaRPr lang="en-US" sz="1200" b="0" dirty="0">
                        <a:solidFill>
                          <a:srgbClr val="020621"/>
                        </a:solidFill>
                        <a:latin typeface="+mn-lt"/>
                      </a:endParaRPr>
                    </a:p>
                    <a:p>
                      <a:pPr algn="l" fontAlgn="t"/>
                      <a:r>
                        <a:rPr lang="en-US" sz="1200" b="0" dirty="0">
                          <a:solidFill>
                            <a:srgbClr val="020621"/>
                          </a:solidFill>
                          <a:latin typeface="+mn-lt"/>
                        </a:rPr>
                        <a:t>Supports Transverse Arch</a:t>
                      </a:r>
                    </a:p>
                  </a:txBody>
                  <a:tcPr marL="76200" marR="76200" marT="76200" marB="76200"/>
                </a:tc>
                <a:tc>
                  <a:txBody>
                    <a:bodyPr/>
                    <a:lstStyle/>
                    <a:p>
                      <a:pPr algn="l" fontAlgn="t"/>
                      <a:r>
                        <a:rPr lang="en-US" sz="1200" b="0" dirty="0">
                          <a:solidFill>
                            <a:srgbClr val="020621"/>
                          </a:solidFill>
                          <a:latin typeface="+mn-lt"/>
                        </a:rPr>
                        <a:t>Head &amp; Superior 2/3 of Lateral Surface Fibula</a:t>
                      </a:r>
                    </a:p>
                  </a:txBody>
                  <a:tcPr marL="76200" marR="76200" marT="76200" marB="76200"/>
                </a:tc>
                <a:tc>
                  <a:txBody>
                    <a:bodyPr/>
                    <a:lstStyle/>
                    <a:p>
                      <a:pPr algn="l" fontAlgn="t"/>
                      <a:r>
                        <a:rPr lang="it-IT" sz="1200" b="0" dirty="0">
                          <a:solidFill>
                            <a:srgbClr val="020621"/>
                          </a:solidFill>
                          <a:latin typeface="+mn-lt"/>
                        </a:rPr>
                        <a:t>Base 1st Metatarsal</a:t>
                      </a:r>
                      <a:br>
                        <a:rPr lang="it-IT" sz="1200" b="0" dirty="0">
                          <a:solidFill>
                            <a:srgbClr val="020621"/>
                          </a:solidFill>
                          <a:latin typeface="+mn-lt"/>
                        </a:rPr>
                      </a:br>
                      <a:endParaRPr lang="it-IT" sz="1200" b="0" dirty="0">
                        <a:solidFill>
                          <a:srgbClr val="020621"/>
                        </a:solidFill>
                        <a:latin typeface="+mn-lt"/>
                      </a:endParaRPr>
                    </a:p>
                    <a:p>
                      <a:pPr algn="l" fontAlgn="t"/>
                      <a:r>
                        <a:rPr lang="it-IT" sz="1200" b="0" dirty="0">
                          <a:solidFill>
                            <a:srgbClr val="020621"/>
                          </a:solidFill>
                          <a:latin typeface="+mn-lt"/>
                        </a:rPr>
                        <a:t>Medial Cuniform</a:t>
                      </a:r>
                    </a:p>
                  </a:txBody>
                  <a:tcPr marL="76200" marR="76200" marT="76200" marB="76200"/>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B664478B-1604-2AF4-AEDC-77E5AC210856}"/>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3294230-8812-B84A-BA97-3B6512215170}"/>
              </a:ext>
            </a:extLst>
          </p:cNvPr>
          <p:cNvSpPr>
            <a:spLocks noGrp="1"/>
          </p:cNvSpPr>
          <p:nvPr>
            <p:ph type="sldNum" sz="quarter" idx="12"/>
          </p:nvPr>
        </p:nvSpPr>
        <p:spPr/>
        <p:txBody>
          <a:bodyPr/>
          <a:lstStyle/>
          <a:p>
            <a:fld id="{387EF024-699D-46E7-AF05-C960EF23BCCA}" type="slidenum">
              <a:rPr lang="en-US" smtClean="0"/>
              <a:pPr/>
              <a:t>34</a:t>
            </a:fld>
            <a:endParaRPr lang="en-US"/>
          </a:p>
        </p:txBody>
      </p:sp>
    </p:spTree>
    <p:extLst>
      <p:ext uri="{BB962C8B-B14F-4D97-AF65-F5344CB8AC3E}">
        <p14:creationId xmlns:p14="http://schemas.microsoft.com/office/powerpoint/2010/main" val="377826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D5B7-C315-AA13-93F6-A0142E92726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68BE58B-5CD7-D6A6-0BF8-8B37A153C20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ANTERIOR COMPARTMENT</a:t>
            </a:r>
          </a:p>
        </p:txBody>
      </p:sp>
      <p:graphicFrame>
        <p:nvGraphicFramePr>
          <p:cNvPr id="5" name="Content Placeholder 3">
            <a:extLst>
              <a:ext uri="{FF2B5EF4-FFF2-40B4-BE49-F238E27FC236}">
                <a16:creationId xmlns:a16="http://schemas.microsoft.com/office/drawing/2014/main" id="{9DB7C8E8-19BF-2568-E1F8-0D3BD260A30B}"/>
              </a:ext>
            </a:extLst>
          </p:cNvPr>
          <p:cNvGraphicFramePr>
            <a:graphicFrameLocks noGrp="1"/>
          </p:cNvGraphicFramePr>
          <p:nvPr>
            <p:ph idx="1"/>
            <p:extLst>
              <p:ext uri="{D42A27DB-BD31-4B8C-83A1-F6EECF244321}">
                <p14:modId xmlns:p14="http://schemas.microsoft.com/office/powerpoint/2010/main" val="934944332"/>
              </p:ext>
            </p:extLst>
          </p:nvPr>
        </p:nvGraphicFramePr>
        <p:xfrm>
          <a:off x="838200" y="2084832"/>
          <a:ext cx="7391400" cy="4291254"/>
        </p:xfrm>
        <a:graphic>
          <a:graphicData uri="http://schemas.openxmlformats.org/drawingml/2006/table">
            <a:tbl>
              <a:tblPr firstRow="1" bandRow="1">
                <a:tableStyleId>{5C22544A-7EE6-4342-B048-85BDC9FD1C3A}</a:tableStyleId>
              </a:tblPr>
              <a:tblGrid>
                <a:gridCol w="1315419">
                  <a:extLst>
                    <a:ext uri="{9D8B030D-6E8A-4147-A177-3AD203B41FA5}">
                      <a16:colId xmlns:a16="http://schemas.microsoft.com/office/drawing/2014/main" val="20000"/>
                    </a:ext>
                  </a:extLst>
                </a:gridCol>
                <a:gridCol w="1378058">
                  <a:extLst>
                    <a:ext uri="{9D8B030D-6E8A-4147-A177-3AD203B41FA5}">
                      <a16:colId xmlns:a16="http://schemas.microsoft.com/office/drawing/2014/main" val="20001"/>
                    </a:ext>
                  </a:extLst>
                </a:gridCol>
                <a:gridCol w="1741363">
                  <a:extLst>
                    <a:ext uri="{9D8B030D-6E8A-4147-A177-3AD203B41FA5}">
                      <a16:colId xmlns:a16="http://schemas.microsoft.com/office/drawing/2014/main" val="20002"/>
                    </a:ext>
                  </a:extLst>
                </a:gridCol>
                <a:gridCol w="1478280">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tblGrid>
              <a:tr h="838400">
                <a:tc>
                  <a:txBody>
                    <a:bodyPr/>
                    <a:lstStyle/>
                    <a:p>
                      <a:pPr algn="ctr" fontAlgn="t"/>
                      <a:r>
                        <a:rPr lang="en-US" sz="1200" b="1" dirty="0">
                          <a:solidFill>
                            <a:schemeClr val="bg1"/>
                          </a:solidFill>
                          <a:latin typeface="+mn-lt"/>
                        </a:rPr>
                        <a:t>MUSCLE</a:t>
                      </a:r>
                      <a:endParaRPr lang="en-US" sz="1200" b="0" dirty="0">
                        <a:solidFill>
                          <a:schemeClr val="bg1"/>
                        </a:solidFill>
                        <a:latin typeface="+mn-lt"/>
                      </a:endParaRPr>
                    </a:p>
                  </a:txBody>
                  <a:tcPr marL="76200" marR="76200" marT="76200" marB="76200"/>
                </a:tc>
                <a:tc>
                  <a:txBody>
                    <a:bodyPr/>
                    <a:lstStyle/>
                    <a:p>
                      <a:pPr algn="ctr" fontAlgn="t"/>
                      <a:r>
                        <a:rPr lang="en-US" sz="1200" b="1">
                          <a:latin typeface="+mn-lt"/>
                        </a:rPr>
                        <a:t>ACTION</a:t>
                      </a:r>
                      <a:endParaRPr lang="en-US" sz="1200">
                        <a:latin typeface="+mn-lt"/>
                      </a:endParaRPr>
                    </a:p>
                  </a:txBody>
                  <a:tcPr marL="76200" marR="76200" marT="76200" marB="76200"/>
                </a:tc>
                <a:tc>
                  <a:txBody>
                    <a:bodyPr/>
                    <a:lstStyle/>
                    <a:p>
                      <a:pPr algn="ctr" fontAlgn="t"/>
                      <a:r>
                        <a:rPr lang="en-US" sz="1200" b="1">
                          <a:latin typeface="+mn-lt"/>
                        </a:rPr>
                        <a:t>PROXIMAL ATTACHMENT</a:t>
                      </a:r>
                      <a:endParaRPr lang="en-US" sz="1200">
                        <a:latin typeface="+mn-lt"/>
                      </a:endParaRPr>
                    </a:p>
                  </a:txBody>
                  <a:tcPr marL="76200" marR="76200" marT="76200" marB="76200"/>
                </a:tc>
                <a:tc>
                  <a:txBody>
                    <a:bodyPr/>
                    <a:lstStyle/>
                    <a:p>
                      <a:pPr algn="ctr" fontAlgn="t"/>
                      <a:r>
                        <a:rPr lang="en-US" sz="1200" b="1">
                          <a:latin typeface="+mn-lt"/>
                        </a:rPr>
                        <a:t>DISTAL ATTACHMENT</a:t>
                      </a:r>
                      <a:endParaRPr lang="en-US" sz="1200">
                        <a:latin typeface="+mn-lt"/>
                      </a:endParaRPr>
                    </a:p>
                  </a:txBody>
                  <a:tcPr marL="76200" marR="76200" marT="76200" marB="76200"/>
                </a:tc>
                <a:tc>
                  <a:txBody>
                    <a:bodyPr/>
                    <a:lstStyle/>
                    <a:p>
                      <a:pPr algn="ctr" fontAlgn="t"/>
                      <a:r>
                        <a:rPr lang="en-US" sz="1200" b="1" dirty="0">
                          <a:latin typeface="+mn-lt"/>
                        </a:rPr>
                        <a:t>INNERVATION</a:t>
                      </a:r>
                      <a:endParaRPr lang="en-US" sz="1200" dirty="0">
                        <a:latin typeface="+mn-lt"/>
                      </a:endParaRPr>
                    </a:p>
                  </a:txBody>
                  <a:tcPr marL="76200" marR="76200" marT="76200" marB="76200"/>
                </a:tc>
                <a:extLst>
                  <a:ext uri="{0D108BD9-81ED-4DB2-BD59-A6C34878D82A}">
                    <a16:rowId xmlns:a16="http://schemas.microsoft.com/office/drawing/2014/main" val="10000"/>
                  </a:ext>
                </a:extLst>
              </a:tr>
              <a:tr h="946998">
                <a:tc>
                  <a:txBody>
                    <a:bodyPr/>
                    <a:lstStyle/>
                    <a:p>
                      <a:pPr algn="l" fontAlgn="t"/>
                      <a:r>
                        <a:rPr lang="en-US" sz="1200" b="0" dirty="0" err="1">
                          <a:solidFill>
                            <a:srgbClr val="020621"/>
                          </a:solidFill>
                          <a:latin typeface="+mn-lt"/>
                        </a:rPr>
                        <a:t>Tibialis</a:t>
                      </a:r>
                      <a:r>
                        <a:rPr lang="en-US" sz="1200" b="0" dirty="0">
                          <a:solidFill>
                            <a:srgbClr val="020621"/>
                          </a:solidFill>
                          <a:latin typeface="+mn-lt"/>
                        </a:rPr>
                        <a:t> Anterior</a:t>
                      </a:r>
                    </a:p>
                  </a:txBody>
                  <a:tcPr marL="76200" marR="76200" marT="76200" marB="76200"/>
                </a:tc>
                <a:tc>
                  <a:txBody>
                    <a:bodyPr/>
                    <a:lstStyle/>
                    <a:p>
                      <a:pPr algn="l" fontAlgn="t"/>
                      <a:r>
                        <a:rPr lang="en-US" sz="1200" b="0" dirty="0" err="1">
                          <a:solidFill>
                            <a:srgbClr val="020621"/>
                          </a:solidFill>
                          <a:latin typeface="+mn-lt"/>
                        </a:rPr>
                        <a:t>Dorsiflexion</a:t>
                      </a:r>
                      <a:br>
                        <a:rPr lang="en-US" sz="1200" b="0" dirty="0">
                          <a:solidFill>
                            <a:srgbClr val="020621"/>
                          </a:solidFill>
                          <a:latin typeface="+mn-lt"/>
                        </a:rPr>
                      </a:br>
                      <a:r>
                        <a:rPr lang="en-US" sz="1200" b="0" dirty="0">
                          <a:solidFill>
                            <a:srgbClr val="020621"/>
                          </a:solidFill>
                          <a:latin typeface="+mn-lt"/>
                        </a:rPr>
                        <a:t>Inversion</a:t>
                      </a:r>
                      <a:br>
                        <a:rPr lang="en-US" sz="1200" b="0" dirty="0">
                          <a:solidFill>
                            <a:srgbClr val="020621"/>
                          </a:solidFill>
                          <a:latin typeface="+mn-lt"/>
                        </a:rPr>
                      </a:br>
                      <a:r>
                        <a:rPr lang="en-US" sz="1200" b="0" dirty="0">
                          <a:solidFill>
                            <a:srgbClr val="020621"/>
                          </a:solidFill>
                          <a:latin typeface="+mn-lt"/>
                        </a:rPr>
                        <a:t>Supports Medial Longitudinal Arch</a:t>
                      </a:r>
                    </a:p>
                  </a:txBody>
                  <a:tcPr marL="76200" marR="76200" marT="76200" marB="76200"/>
                </a:tc>
                <a:tc>
                  <a:txBody>
                    <a:bodyPr/>
                    <a:lstStyle/>
                    <a:p>
                      <a:pPr algn="l" fontAlgn="t"/>
                      <a:r>
                        <a:rPr lang="en-US" sz="1200" b="0" dirty="0">
                          <a:solidFill>
                            <a:srgbClr val="020621"/>
                          </a:solidFill>
                          <a:latin typeface="+mn-lt"/>
                        </a:rPr>
                        <a:t>Lateral </a:t>
                      </a:r>
                      <a:r>
                        <a:rPr lang="en-US" sz="1200" b="0" dirty="0" err="1">
                          <a:solidFill>
                            <a:srgbClr val="020621"/>
                          </a:solidFill>
                          <a:latin typeface="+mn-lt"/>
                        </a:rPr>
                        <a:t>Condyle</a:t>
                      </a:r>
                      <a:r>
                        <a:rPr lang="en-US" sz="1200" b="0" dirty="0">
                          <a:solidFill>
                            <a:srgbClr val="020621"/>
                          </a:solidFill>
                          <a:latin typeface="+mn-lt"/>
                        </a:rPr>
                        <a:t> Tibia</a:t>
                      </a:r>
                      <a:br>
                        <a:rPr lang="en-US" sz="1200" b="0" dirty="0">
                          <a:solidFill>
                            <a:srgbClr val="020621"/>
                          </a:solidFill>
                          <a:latin typeface="+mn-lt"/>
                        </a:rPr>
                      </a:br>
                      <a:r>
                        <a:rPr lang="en-US" sz="1200" b="0" dirty="0">
                          <a:solidFill>
                            <a:srgbClr val="020621"/>
                          </a:solidFill>
                          <a:latin typeface="+mn-lt"/>
                        </a:rPr>
                        <a:t>Superior ½ Lateral Surface Tibia</a:t>
                      </a:r>
                      <a:br>
                        <a:rPr lang="en-US" sz="1200" b="0" dirty="0">
                          <a:solidFill>
                            <a:srgbClr val="020621"/>
                          </a:solidFill>
                          <a:latin typeface="+mn-lt"/>
                        </a:rPr>
                      </a:br>
                      <a:r>
                        <a:rPr lang="en-US" sz="1200" b="0" dirty="0" err="1">
                          <a:solidFill>
                            <a:srgbClr val="020621"/>
                          </a:solidFill>
                          <a:latin typeface="+mn-lt"/>
                        </a:rPr>
                        <a:t>Interosseous</a:t>
                      </a:r>
                      <a:r>
                        <a:rPr lang="en-US" sz="1200" b="0" dirty="0">
                          <a:solidFill>
                            <a:srgbClr val="020621"/>
                          </a:solidFill>
                          <a:latin typeface="+mn-lt"/>
                        </a:rPr>
                        <a:t> Membrane</a:t>
                      </a:r>
                    </a:p>
                  </a:txBody>
                  <a:tcPr marL="76200" marR="76200" marT="76200" marB="76200"/>
                </a:tc>
                <a:tc>
                  <a:txBody>
                    <a:bodyPr/>
                    <a:lstStyle/>
                    <a:p>
                      <a:pPr algn="l" fontAlgn="t"/>
                      <a:r>
                        <a:rPr lang="en-US" sz="1200" b="0" dirty="0">
                          <a:solidFill>
                            <a:srgbClr val="020621"/>
                          </a:solidFill>
                          <a:latin typeface="+mn-lt"/>
                        </a:rPr>
                        <a:t>Medial &amp; Inferior Surfaces</a:t>
                      </a:r>
                      <a:br>
                        <a:rPr lang="en-US" sz="1200" b="0" dirty="0">
                          <a:solidFill>
                            <a:srgbClr val="020621"/>
                          </a:solidFill>
                          <a:latin typeface="+mn-lt"/>
                        </a:rPr>
                      </a:br>
                      <a:r>
                        <a:rPr lang="en-US" sz="1200" b="0" dirty="0">
                          <a:solidFill>
                            <a:srgbClr val="020621"/>
                          </a:solidFill>
                          <a:latin typeface="+mn-lt"/>
                        </a:rPr>
                        <a:t>Medial </a:t>
                      </a:r>
                      <a:r>
                        <a:rPr lang="en-US" sz="1200" b="0" dirty="0" err="1">
                          <a:solidFill>
                            <a:srgbClr val="020621"/>
                          </a:solidFill>
                          <a:latin typeface="+mn-lt"/>
                        </a:rPr>
                        <a:t>Cuniform</a:t>
                      </a:r>
                      <a:br>
                        <a:rPr lang="en-US" sz="1200" b="0" dirty="0">
                          <a:solidFill>
                            <a:srgbClr val="020621"/>
                          </a:solidFill>
                          <a:latin typeface="+mn-lt"/>
                        </a:rPr>
                      </a:br>
                      <a:r>
                        <a:rPr lang="en-US" sz="1200" b="0" dirty="0">
                          <a:solidFill>
                            <a:srgbClr val="020621"/>
                          </a:solidFill>
                          <a:latin typeface="+mn-lt"/>
                        </a:rPr>
                        <a:t>Base of 1st Metatarsal</a:t>
                      </a:r>
                    </a:p>
                  </a:txBody>
                  <a:tcPr marL="76200" marR="76200" marT="76200" marB="76200"/>
                </a:tc>
                <a:tc>
                  <a:txBody>
                    <a:bodyPr/>
                    <a:lstStyle/>
                    <a:p>
                      <a:pPr algn="l" fontAlgn="t"/>
                      <a:r>
                        <a:rPr lang="en-US" sz="1200" b="0" dirty="0">
                          <a:solidFill>
                            <a:srgbClr val="020621"/>
                          </a:solidFill>
                          <a:latin typeface="+mn-lt"/>
                        </a:rPr>
                        <a:t>Deep </a:t>
                      </a:r>
                      <a:r>
                        <a:rPr lang="en-US" sz="1200" b="0" dirty="0" err="1">
                          <a:solidFill>
                            <a:srgbClr val="020621"/>
                          </a:solidFill>
                          <a:latin typeface="+mn-lt"/>
                        </a:rPr>
                        <a:t>Peroneal</a:t>
                      </a:r>
                      <a:r>
                        <a:rPr lang="en-US" sz="1200" b="0" dirty="0">
                          <a:solidFill>
                            <a:srgbClr val="020621"/>
                          </a:solidFill>
                          <a:latin typeface="+mn-lt"/>
                        </a:rPr>
                        <a:t> Nerve</a:t>
                      </a:r>
                      <a:br>
                        <a:rPr lang="en-US" sz="1200" b="0" dirty="0">
                          <a:solidFill>
                            <a:srgbClr val="020621"/>
                          </a:solidFill>
                          <a:latin typeface="+mn-lt"/>
                        </a:rPr>
                      </a:br>
                      <a:r>
                        <a:rPr lang="en-US" sz="1200" b="0" dirty="0">
                          <a:solidFill>
                            <a:srgbClr val="020621"/>
                          </a:solidFill>
                          <a:latin typeface="+mn-lt"/>
                        </a:rPr>
                        <a:t>(Deep Fibular Nerve)</a:t>
                      </a:r>
                      <a:br>
                        <a:rPr lang="en-US" sz="1200" b="0" dirty="0">
                          <a:solidFill>
                            <a:srgbClr val="020621"/>
                          </a:solidFill>
                          <a:latin typeface="+mn-lt"/>
                        </a:rPr>
                      </a:br>
                      <a:r>
                        <a:rPr lang="en-US" sz="1200" b="0" dirty="0">
                          <a:solidFill>
                            <a:srgbClr val="020621"/>
                          </a:solidFill>
                          <a:latin typeface="+mn-lt"/>
                        </a:rPr>
                        <a:t>L4-L5</a:t>
                      </a:r>
                    </a:p>
                  </a:txBody>
                  <a:tcPr marL="76200" marR="76200" marT="76200" marB="76200"/>
                </a:tc>
                <a:extLst>
                  <a:ext uri="{0D108BD9-81ED-4DB2-BD59-A6C34878D82A}">
                    <a16:rowId xmlns:a16="http://schemas.microsoft.com/office/drawing/2014/main" val="10001"/>
                  </a:ext>
                </a:extLst>
              </a:tr>
              <a:tr h="751067">
                <a:tc>
                  <a:txBody>
                    <a:bodyPr/>
                    <a:lstStyle/>
                    <a:p>
                      <a:pPr algn="l" fontAlgn="t"/>
                      <a:r>
                        <a:rPr lang="en-US" sz="1200" b="0">
                          <a:solidFill>
                            <a:srgbClr val="020621"/>
                          </a:solidFill>
                          <a:latin typeface="+mn-lt"/>
                        </a:rPr>
                        <a:t>Extensor Digitorum</a:t>
                      </a:r>
                    </a:p>
                    <a:p>
                      <a:pPr algn="l" fontAlgn="t"/>
                      <a:r>
                        <a:rPr lang="en-US" sz="1200" b="0">
                          <a:solidFill>
                            <a:srgbClr val="020621"/>
                          </a:solidFill>
                          <a:latin typeface="+mn-lt"/>
                        </a:rPr>
                        <a:t>Longus</a:t>
                      </a:r>
                    </a:p>
                  </a:txBody>
                  <a:tcPr marL="76200" marR="76200" marT="76200" marB="76200"/>
                </a:tc>
                <a:tc>
                  <a:txBody>
                    <a:bodyPr/>
                    <a:lstStyle/>
                    <a:p>
                      <a:pPr algn="l" fontAlgn="t"/>
                      <a:r>
                        <a:rPr lang="en-US" sz="1200" b="0" dirty="0" err="1">
                          <a:solidFill>
                            <a:srgbClr val="020621"/>
                          </a:solidFill>
                          <a:latin typeface="+mn-lt"/>
                        </a:rPr>
                        <a:t>Dorsiflexion</a:t>
                      </a:r>
                      <a:br>
                        <a:rPr lang="en-US" sz="1200" b="0" dirty="0">
                          <a:solidFill>
                            <a:srgbClr val="020621"/>
                          </a:solidFill>
                          <a:latin typeface="+mn-lt"/>
                        </a:rPr>
                      </a:br>
                      <a:r>
                        <a:rPr lang="en-US" sz="1200" b="0" dirty="0">
                          <a:solidFill>
                            <a:srgbClr val="020621"/>
                          </a:solidFill>
                          <a:latin typeface="+mn-lt"/>
                        </a:rPr>
                        <a:t>Extends Lateral Four Digits</a:t>
                      </a:r>
                    </a:p>
                  </a:txBody>
                  <a:tcPr marL="76200" marR="76200" marT="76200" marB="76200"/>
                </a:tc>
                <a:tc>
                  <a:txBody>
                    <a:bodyPr/>
                    <a:lstStyle/>
                    <a:p>
                      <a:pPr algn="l" fontAlgn="t"/>
                      <a:r>
                        <a:rPr lang="en-US" sz="1200" b="0" dirty="0">
                          <a:solidFill>
                            <a:srgbClr val="020621"/>
                          </a:solidFill>
                          <a:latin typeface="+mn-lt"/>
                        </a:rPr>
                        <a:t>Lateral </a:t>
                      </a:r>
                      <a:r>
                        <a:rPr lang="en-US" sz="1200" b="0" dirty="0" err="1">
                          <a:solidFill>
                            <a:srgbClr val="020621"/>
                          </a:solidFill>
                          <a:latin typeface="+mn-lt"/>
                        </a:rPr>
                        <a:t>Condyle</a:t>
                      </a:r>
                      <a:r>
                        <a:rPr lang="en-US" sz="1200" b="0" dirty="0">
                          <a:solidFill>
                            <a:srgbClr val="020621"/>
                          </a:solidFill>
                          <a:latin typeface="+mn-lt"/>
                        </a:rPr>
                        <a:t> Tibia</a:t>
                      </a:r>
                      <a:br>
                        <a:rPr lang="en-US" sz="1200" b="0" dirty="0">
                          <a:solidFill>
                            <a:srgbClr val="020621"/>
                          </a:solidFill>
                          <a:latin typeface="+mn-lt"/>
                        </a:rPr>
                      </a:br>
                      <a:r>
                        <a:rPr lang="en-US" sz="1200" b="0" dirty="0">
                          <a:solidFill>
                            <a:srgbClr val="020621"/>
                          </a:solidFill>
                          <a:latin typeface="+mn-lt"/>
                        </a:rPr>
                        <a:t>Superior ¾ Anterior Surface</a:t>
                      </a:r>
                    </a:p>
                    <a:p>
                      <a:pPr algn="l" fontAlgn="t"/>
                      <a:r>
                        <a:rPr lang="en-US" sz="1200" b="0" dirty="0" err="1">
                          <a:solidFill>
                            <a:srgbClr val="020621"/>
                          </a:solidFill>
                          <a:latin typeface="+mn-lt"/>
                        </a:rPr>
                        <a:t>Interosseous</a:t>
                      </a:r>
                      <a:r>
                        <a:rPr lang="en-US" sz="1200" b="0" dirty="0">
                          <a:solidFill>
                            <a:srgbClr val="020621"/>
                          </a:solidFill>
                          <a:latin typeface="+mn-lt"/>
                        </a:rPr>
                        <a:t> Membrane</a:t>
                      </a:r>
                    </a:p>
                  </a:txBody>
                  <a:tcPr marL="76200" marR="76200" marT="76200" marB="76200"/>
                </a:tc>
                <a:tc>
                  <a:txBody>
                    <a:bodyPr/>
                    <a:lstStyle/>
                    <a:p>
                      <a:pPr algn="l" fontAlgn="t"/>
                      <a:r>
                        <a:rPr lang="en-US" sz="1200" b="0">
                          <a:solidFill>
                            <a:srgbClr val="020621"/>
                          </a:solidFill>
                          <a:latin typeface="+mn-lt"/>
                        </a:rPr>
                        <a:t>Middle &amp; Distal Phalanges of Lateral Four Digits</a:t>
                      </a:r>
                    </a:p>
                  </a:txBody>
                  <a:tcPr marL="76200" marR="76200" marT="76200" marB="76200"/>
                </a:tc>
                <a:tc rowSpan="3">
                  <a:txBody>
                    <a:bodyPr/>
                    <a:lstStyle/>
                    <a:p>
                      <a:pPr algn="l" fontAlgn="t"/>
                      <a:r>
                        <a:rPr lang="en-US" sz="1200" b="0" dirty="0">
                          <a:solidFill>
                            <a:srgbClr val="020621"/>
                          </a:solidFill>
                          <a:latin typeface="+mn-lt"/>
                        </a:rPr>
                        <a:t>Deep </a:t>
                      </a:r>
                      <a:r>
                        <a:rPr lang="en-US" sz="1200" b="0" dirty="0" err="1">
                          <a:solidFill>
                            <a:srgbClr val="020621"/>
                          </a:solidFill>
                          <a:latin typeface="+mn-lt"/>
                        </a:rPr>
                        <a:t>Peroneal</a:t>
                      </a:r>
                      <a:r>
                        <a:rPr lang="en-US" sz="1200" b="0" dirty="0">
                          <a:solidFill>
                            <a:srgbClr val="020621"/>
                          </a:solidFill>
                          <a:latin typeface="+mn-lt"/>
                        </a:rPr>
                        <a:t> Nerve</a:t>
                      </a:r>
                      <a:br>
                        <a:rPr lang="en-US" sz="1200" b="0" dirty="0">
                          <a:solidFill>
                            <a:srgbClr val="020621"/>
                          </a:solidFill>
                          <a:latin typeface="+mn-lt"/>
                        </a:rPr>
                      </a:br>
                      <a:endParaRPr lang="en-US" sz="1200" b="0" dirty="0">
                        <a:solidFill>
                          <a:srgbClr val="020621"/>
                        </a:solidFill>
                        <a:latin typeface="+mn-lt"/>
                      </a:endParaRPr>
                    </a:p>
                    <a:p>
                      <a:pPr algn="l" fontAlgn="t"/>
                      <a:r>
                        <a:rPr lang="en-US" sz="1200" b="0" dirty="0">
                          <a:solidFill>
                            <a:srgbClr val="020621"/>
                          </a:solidFill>
                          <a:latin typeface="+mn-lt"/>
                        </a:rPr>
                        <a:t>(Deep Fibular Nerve)</a:t>
                      </a:r>
                      <a:br>
                        <a:rPr lang="en-US" sz="1200" b="0" dirty="0">
                          <a:solidFill>
                            <a:srgbClr val="020621"/>
                          </a:solidFill>
                          <a:latin typeface="+mn-lt"/>
                        </a:rPr>
                      </a:br>
                      <a:endParaRPr lang="en-US" sz="1200" b="0" dirty="0">
                        <a:solidFill>
                          <a:srgbClr val="020621"/>
                        </a:solidFill>
                        <a:latin typeface="+mn-lt"/>
                      </a:endParaRPr>
                    </a:p>
                    <a:p>
                      <a:pPr algn="l" fontAlgn="t"/>
                      <a:r>
                        <a:rPr lang="en-US" sz="1200" b="0" dirty="0">
                          <a:solidFill>
                            <a:srgbClr val="020621"/>
                          </a:solidFill>
                          <a:latin typeface="+mn-lt"/>
                        </a:rPr>
                        <a:t>L5-S1</a:t>
                      </a:r>
                      <a:br>
                        <a:rPr lang="en-US" sz="1200" b="0" dirty="0">
                          <a:solidFill>
                            <a:srgbClr val="020621"/>
                          </a:solidFill>
                          <a:latin typeface="+mn-lt"/>
                        </a:rPr>
                      </a:br>
                      <a:endParaRPr lang="en-US" sz="1200" b="0" dirty="0">
                        <a:solidFill>
                          <a:srgbClr val="020621"/>
                        </a:solidFill>
                        <a:latin typeface="+mn-lt"/>
                      </a:endParaRPr>
                    </a:p>
                  </a:txBody>
                  <a:tcPr marL="76200" marR="76200" marT="76200" marB="76200"/>
                </a:tc>
                <a:extLst>
                  <a:ext uri="{0D108BD9-81ED-4DB2-BD59-A6C34878D82A}">
                    <a16:rowId xmlns:a16="http://schemas.microsoft.com/office/drawing/2014/main" val="10002"/>
                  </a:ext>
                </a:extLst>
              </a:tr>
              <a:tr h="751067">
                <a:tc>
                  <a:txBody>
                    <a:bodyPr/>
                    <a:lstStyle/>
                    <a:p>
                      <a:pPr algn="l" fontAlgn="t"/>
                      <a:r>
                        <a:rPr lang="en-US" sz="1200" b="0" dirty="0">
                          <a:solidFill>
                            <a:srgbClr val="020621"/>
                          </a:solidFill>
                          <a:latin typeface="+mn-lt"/>
                        </a:rPr>
                        <a:t>Extensor </a:t>
                      </a:r>
                      <a:r>
                        <a:rPr lang="en-US" sz="1200" b="0" dirty="0" err="1">
                          <a:solidFill>
                            <a:srgbClr val="020621"/>
                          </a:solidFill>
                          <a:latin typeface="+mn-lt"/>
                        </a:rPr>
                        <a:t>Hallucis</a:t>
                      </a:r>
                      <a:endParaRPr lang="en-US" sz="1200" b="0" dirty="0">
                        <a:solidFill>
                          <a:srgbClr val="020621"/>
                        </a:solidFill>
                        <a:latin typeface="+mn-lt"/>
                      </a:endParaRPr>
                    </a:p>
                    <a:p>
                      <a:pPr algn="l" fontAlgn="t"/>
                      <a:r>
                        <a:rPr lang="en-US" sz="1200" b="0" dirty="0" err="1">
                          <a:solidFill>
                            <a:srgbClr val="020621"/>
                          </a:solidFill>
                          <a:latin typeface="+mn-lt"/>
                        </a:rPr>
                        <a:t>Longus</a:t>
                      </a:r>
                      <a:endParaRPr lang="en-US" sz="1200" b="0" dirty="0">
                        <a:solidFill>
                          <a:srgbClr val="020621"/>
                        </a:solidFill>
                        <a:latin typeface="+mn-lt"/>
                      </a:endParaRPr>
                    </a:p>
                  </a:txBody>
                  <a:tcPr marL="76200" marR="76200" marT="76200" marB="76200"/>
                </a:tc>
                <a:tc>
                  <a:txBody>
                    <a:bodyPr/>
                    <a:lstStyle/>
                    <a:p>
                      <a:pPr algn="l" fontAlgn="t"/>
                      <a:r>
                        <a:rPr lang="en-US" sz="1200" b="0" dirty="0" err="1">
                          <a:solidFill>
                            <a:srgbClr val="020621"/>
                          </a:solidFill>
                          <a:latin typeface="+mn-lt"/>
                        </a:rPr>
                        <a:t>Dorsiflexion</a:t>
                      </a:r>
                      <a:br>
                        <a:rPr lang="en-US" sz="1200" b="0" dirty="0">
                          <a:solidFill>
                            <a:srgbClr val="020621"/>
                          </a:solidFill>
                          <a:latin typeface="+mn-lt"/>
                        </a:rPr>
                      </a:br>
                      <a:r>
                        <a:rPr lang="en-US" sz="1200" b="0" dirty="0">
                          <a:solidFill>
                            <a:srgbClr val="020621"/>
                          </a:solidFill>
                          <a:latin typeface="+mn-lt"/>
                        </a:rPr>
                        <a:t>Extends Big Toe</a:t>
                      </a:r>
                    </a:p>
                  </a:txBody>
                  <a:tcPr marL="76200" marR="76200" marT="76200" marB="76200"/>
                </a:tc>
                <a:tc>
                  <a:txBody>
                    <a:bodyPr/>
                    <a:lstStyle/>
                    <a:p>
                      <a:pPr algn="l" fontAlgn="t"/>
                      <a:r>
                        <a:rPr lang="en-US" sz="1200" b="0" dirty="0">
                          <a:solidFill>
                            <a:srgbClr val="020621"/>
                          </a:solidFill>
                          <a:latin typeface="+mn-lt"/>
                        </a:rPr>
                        <a:t>Middle Part Anterior Surface Fibula</a:t>
                      </a:r>
                      <a:br>
                        <a:rPr lang="en-US" sz="1200" b="0" dirty="0">
                          <a:solidFill>
                            <a:srgbClr val="020621"/>
                          </a:solidFill>
                          <a:latin typeface="+mn-lt"/>
                        </a:rPr>
                      </a:br>
                      <a:r>
                        <a:rPr lang="en-US" sz="1200" b="0" dirty="0" err="1">
                          <a:solidFill>
                            <a:srgbClr val="020621"/>
                          </a:solidFill>
                          <a:latin typeface="+mn-lt"/>
                        </a:rPr>
                        <a:t>Interosseous</a:t>
                      </a:r>
                      <a:r>
                        <a:rPr lang="en-US" sz="1200" b="0" dirty="0">
                          <a:solidFill>
                            <a:srgbClr val="020621"/>
                          </a:solidFill>
                          <a:latin typeface="+mn-lt"/>
                        </a:rPr>
                        <a:t> Membrane</a:t>
                      </a:r>
                    </a:p>
                  </a:txBody>
                  <a:tcPr marL="76200" marR="76200" marT="76200" marB="76200"/>
                </a:tc>
                <a:tc>
                  <a:txBody>
                    <a:bodyPr/>
                    <a:lstStyle/>
                    <a:p>
                      <a:pPr algn="l" fontAlgn="t"/>
                      <a:r>
                        <a:rPr lang="en-US" sz="1200" b="0" dirty="0">
                          <a:solidFill>
                            <a:srgbClr val="020621"/>
                          </a:solidFill>
                          <a:latin typeface="+mn-lt"/>
                        </a:rPr>
                        <a:t>Dorsal Aspect of Base Distal</a:t>
                      </a:r>
                    </a:p>
                    <a:p>
                      <a:pPr algn="l" fontAlgn="t"/>
                      <a:r>
                        <a:rPr lang="en-US" sz="1200" b="0" dirty="0">
                          <a:solidFill>
                            <a:srgbClr val="020621"/>
                          </a:solidFill>
                          <a:latin typeface="+mn-lt"/>
                        </a:rPr>
                        <a:t>Phalanx of Big Toe</a:t>
                      </a:r>
                    </a:p>
                  </a:txBody>
                  <a:tcPr marL="76200" marR="76200" marT="76200" marB="76200"/>
                </a:tc>
                <a:tc vMerge="1">
                  <a:txBody>
                    <a:bodyPr/>
                    <a:lstStyle/>
                    <a:p>
                      <a:endParaRPr lang="en-US"/>
                    </a:p>
                  </a:txBody>
                  <a:tcPr/>
                </a:tc>
                <a:extLst>
                  <a:ext uri="{0D108BD9-81ED-4DB2-BD59-A6C34878D82A}">
                    <a16:rowId xmlns:a16="http://schemas.microsoft.com/office/drawing/2014/main" val="10003"/>
                  </a:ext>
                </a:extLst>
              </a:tr>
              <a:tr h="751067">
                <a:tc>
                  <a:txBody>
                    <a:bodyPr/>
                    <a:lstStyle/>
                    <a:p>
                      <a:pPr algn="l" fontAlgn="t"/>
                      <a:r>
                        <a:rPr lang="en-US" sz="1200" b="0">
                          <a:solidFill>
                            <a:srgbClr val="020621"/>
                          </a:solidFill>
                          <a:latin typeface="+mn-lt"/>
                        </a:rPr>
                        <a:t>Peroneus Tertius</a:t>
                      </a:r>
                    </a:p>
                  </a:txBody>
                  <a:tcPr marL="76200" marR="76200" marT="76200" marB="76200"/>
                </a:tc>
                <a:tc>
                  <a:txBody>
                    <a:bodyPr/>
                    <a:lstStyle/>
                    <a:p>
                      <a:pPr algn="l" fontAlgn="t"/>
                      <a:r>
                        <a:rPr lang="en-US" sz="1200" b="0" dirty="0" err="1">
                          <a:solidFill>
                            <a:srgbClr val="020621"/>
                          </a:solidFill>
                          <a:latin typeface="+mn-lt"/>
                        </a:rPr>
                        <a:t>Dorsiflexion</a:t>
                      </a:r>
                      <a:br>
                        <a:rPr lang="en-US" sz="1200" b="0" dirty="0">
                          <a:solidFill>
                            <a:srgbClr val="020621"/>
                          </a:solidFill>
                          <a:latin typeface="+mn-lt"/>
                        </a:rPr>
                      </a:br>
                      <a:r>
                        <a:rPr lang="en-US" sz="1200" b="0" dirty="0">
                          <a:solidFill>
                            <a:srgbClr val="020621"/>
                          </a:solidFill>
                          <a:latin typeface="+mn-lt"/>
                        </a:rPr>
                        <a:t>Aids </a:t>
                      </a:r>
                      <a:r>
                        <a:rPr lang="en-US" sz="1200" b="0" dirty="0" err="1">
                          <a:solidFill>
                            <a:srgbClr val="020621"/>
                          </a:solidFill>
                          <a:latin typeface="+mn-lt"/>
                        </a:rPr>
                        <a:t>Eversion</a:t>
                      </a:r>
                      <a:endParaRPr lang="en-US" sz="1200" b="0" dirty="0">
                        <a:solidFill>
                          <a:srgbClr val="020621"/>
                        </a:solidFill>
                        <a:latin typeface="+mn-lt"/>
                      </a:endParaRPr>
                    </a:p>
                  </a:txBody>
                  <a:tcPr marL="76200" marR="76200" marT="76200" marB="76200"/>
                </a:tc>
                <a:tc>
                  <a:txBody>
                    <a:bodyPr/>
                    <a:lstStyle/>
                    <a:p>
                      <a:pPr algn="l" fontAlgn="t"/>
                      <a:r>
                        <a:rPr lang="en-US" sz="1200" b="0" dirty="0">
                          <a:solidFill>
                            <a:srgbClr val="020621"/>
                          </a:solidFill>
                          <a:latin typeface="+mn-lt"/>
                        </a:rPr>
                        <a:t>Inferior 1/3 Anterior Surface Fibula</a:t>
                      </a:r>
                      <a:br>
                        <a:rPr lang="en-US" sz="1200" b="0" dirty="0">
                          <a:solidFill>
                            <a:srgbClr val="020621"/>
                          </a:solidFill>
                          <a:latin typeface="+mn-lt"/>
                        </a:rPr>
                      </a:br>
                      <a:r>
                        <a:rPr lang="en-US" sz="1200" b="0" dirty="0" err="1">
                          <a:solidFill>
                            <a:srgbClr val="020621"/>
                          </a:solidFill>
                          <a:latin typeface="+mn-lt"/>
                        </a:rPr>
                        <a:t>Interosseous</a:t>
                      </a:r>
                      <a:r>
                        <a:rPr lang="en-US" sz="1200" b="0" dirty="0">
                          <a:solidFill>
                            <a:srgbClr val="020621"/>
                          </a:solidFill>
                          <a:latin typeface="+mn-lt"/>
                        </a:rPr>
                        <a:t> Membrane</a:t>
                      </a:r>
                    </a:p>
                  </a:txBody>
                  <a:tcPr marL="76200" marR="76200" marT="76200" marB="76200"/>
                </a:tc>
                <a:tc>
                  <a:txBody>
                    <a:bodyPr/>
                    <a:lstStyle/>
                    <a:p>
                      <a:pPr algn="l" fontAlgn="t"/>
                      <a:r>
                        <a:rPr lang="en-US" sz="1200" dirty="0">
                          <a:latin typeface="+mn-lt"/>
                        </a:rPr>
                        <a:t>Dorsum Base 5th Metatarsal</a:t>
                      </a:r>
                    </a:p>
                  </a:txBody>
                  <a:tcPr marL="76200" marR="76200" marT="76200" marB="76200"/>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6495E972-E74B-FFAE-BE84-574961974B7C}"/>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0A77DAC-996E-F15A-D7AC-68AAAFFCB3B4}"/>
              </a:ext>
            </a:extLst>
          </p:cNvPr>
          <p:cNvSpPr>
            <a:spLocks noGrp="1"/>
          </p:cNvSpPr>
          <p:nvPr>
            <p:ph type="sldNum" sz="quarter" idx="12"/>
          </p:nvPr>
        </p:nvSpPr>
        <p:spPr/>
        <p:txBody>
          <a:bodyPr/>
          <a:lstStyle/>
          <a:p>
            <a:fld id="{387EF024-699D-46E7-AF05-C960EF23BCCA}" type="slidenum">
              <a:rPr lang="en-US" smtClean="0"/>
              <a:pPr/>
              <a:t>35</a:t>
            </a:fld>
            <a:endParaRPr lang="en-US"/>
          </a:p>
        </p:txBody>
      </p:sp>
    </p:spTree>
    <p:extLst>
      <p:ext uri="{BB962C8B-B14F-4D97-AF65-F5344CB8AC3E}">
        <p14:creationId xmlns:p14="http://schemas.microsoft.com/office/powerpoint/2010/main" val="2156758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2280-F186-20D3-7076-BC0344AE350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30A3FA-7F88-587A-E56C-6914FE8D10B6}"/>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ARTERIAL SUPPLY</a:t>
            </a:r>
          </a:p>
          <a:p>
            <a:pPr marL="0" indent="0" eaLnBrk="1" hangingPunct="1">
              <a:buNone/>
            </a:pPr>
            <a:r>
              <a:rPr lang="en-US" dirty="0"/>
              <a:t>It is by the malleolar branches of anterior tibial, posterior tibial, and peroneal arteries.</a:t>
            </a:r>
          </a:p>
          <a:p>
            <a:pPr marL="0" indent="0" eaLnBrk="1" hangingPunct="1">
              <a:buNone/>
            </a:pPr>
            <a:r>
              <a:rPr lang="en-US" b="1" dirty="0"/>
              <a:t>NERVE SUPPLY</a:t>
            </a:r>
          </a:p>
          <a:p>
            <a:pPr marL="0" indent="0" eaLnBrk="1" hangingPunct="1">
              <a:buNone/>
            </a:pPr>
            <a:r>
              <a:rPr lang="en-US" dirty="0"/>
              <a:t>It is by the branches of deep peroneal and tibial nerves. (The segmental innervations is by L4, L5; S1, S2 spinal sections).</a:t>
            </a:r>
          </a:p>
        </p:txBody>
      </p:sp>
      <p:sp>
        <p:nvSpPr>
          <p:cNvPr id="8" name="Title 1">
            <a:extLst>
              <a:ext uri="{FF2B5EF4-FFF2-40B4-BE49-F238E27FC236}">
                <a16:creationId xmlns:a16="http://schemas.microsoft.com/office/drawing/2014/main" id="{44741808-98BE-EBFB-DD5E-14F892CE829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ARTERIAL &amp; NERVE SUPPLY</a:t>
            </a:r>
          </a:p>
        </p:txBody>
      </p:sp>
      <p:sp>
        <p:nvSpPr>
          <p:cNvPr id="2" name="Footer Placeholder 1">
            <a:extLst>
              <a:ext uri="{FF2B5EF4-FFF2-40B4-BE49-F238E27FC236}">
                <a16:creationId xmlns:a16="http://schemas.microsoft.com/office/drawing/2014/main" id="{35CD754D-5FCE-C282-B6E6-68268DA67E8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FC530F9-9034-937E-4345-FD9648D913E4}"/>
              </a:ext>
            </a:extLst>
          </p:cNvPr>
          <p:cNvSpPr>
            <a:spLocks noGrp="1"/>
          </p:cNvSpPr>
          <p:nvPr>
            <p:ph type="sldNum" sz="quarter" idx="12"/>
          </p:nvPr>
        </p:nvSpPr>
        <p:spPr/>
        <p:txBody>
          <a:bodyPr/>
          <a:lstStyle/>
          <a:p>
            <a:fld id="{387EF024-699D-46E7-AF05-C960EF23BCCA}" type="slidenum">
              <a:rPr lang="en-US" smtClean="0"/>
              <a:pPr/>
              <a:t>36</a:t>
            </a:fld>
            <a:endParaRPr lang="en-US"/>
          </a:p>
        </p:txBody>
      </p:sp>
    </p:spTree>
    <p:extLst>
      <p:ext uri="{BB962C8B-B14F-4D97-AF65-F5344CB8AC3E}">
        <p14:creationId xmlns:p14="http://schemas.microsoft.com/office/powerpoint/2010/main" val="3843085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67CE-8A8B-B7FE-C17D-9155D223330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B258D51-E3DB-2154-C851-B181EB7585C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Movements </a:t>
            </a:r>
          </a:p>
        </p:txBody>
      </p:sp>
      <p:graphicFrame>
        <p:nvGraphicFramePr>
          <p:cNvPr id="4" name="Content Placeholder 3">
            <a:extLst>
              <a:ext uri="{FF2B5EF4-FFF2-40B4-BE49-F238E27FC236}">
                <a16:creationId xmlns:a16="http://schemas.microsoft.com/office/drawing/2014/main" id="{0EEAE47B-7AB3-68D8-906D-0BF8B59D4DAE}"/>
              </a:ext>
            </a:extLst>
          </p:cNvPr>
          <p:cNvGraphicFramePr>
            <a:graphicFrameLocks noGrp="1"/>
          </p:cNvGraphicFramePr>
          <p:nvPr>
            <p:ph idx="1"/>
            <p:extLst>
              <p:ext uri="{D42A27DB-BD31-4B8C-83A1-F6EECF244321}">
                <p14:modId xmlns:p14="http://schemas.microsoft.com/office/powerpoint/2010/main" val="922024673"/>
              </p:ext>
            </p:extLst>
          </p:nvPr>
        </p:nvGraphicFramePr>
        <p:xfrm>
          <a:off x="768096" y="1905000"/>
          <a:ext cx="7690104" cy="1955800"/>
        </p:xfrm>
        <a:graphic>
          <a:graphicData uri="http://schemas.openxmlformats.org/drawingml/2006/table">
            <a:tbl>
              <a:tblPr firstRow="1" bandRow="1">
                <a:tableStyleId>{5C22544A-7EE6-4342-B048-85BDC9FD1C3A}</a:tableStyleId>
              </a:tblPr>
              <a:tblGrid>
                <a:gridCol w="2563368">
                  <a:extLst>
                    <a:ext uri="{9D8B030D-6E8A-4147-A177-3AD203B41FA5}">
                      <a16:colId xmlns:a16="http://schemas.microsoft.com/office/drawing/2014/main" val="20000"/>
                    </a:ext>
                  </a:extLst>
                </a:gridCol>
                <a:gridCol w="2563368">
                  <a:extLst>
                    <a:ext uri="{9D8B030D-6E8A-4147-A177-3AD203B41FA5}">
                      <a16:colId xmlns:a16="http://schemas.microsoft.com/office/drawing/2014/main" val="20001"/>
                    </a:ext>
                  </a:extLst>
                </a:gridCol>
                <a:gridCol w="2563368">
                  <a:extLst>
                    <a:ext uri="{9D8B030D-6E8A-4147-A177-3AD203B41FA5}">
                      <a16:colId xmlns:a16="http://schemas.microsoft.com/office/drawing/2014/main" val="20002"/>
                    </a:ext>
                  </a:extLst>
                </a:gridCol>
              </a:tblGrid>
              <a:tr h="370840">
                <a:tc>
                  <a:txBody>
                    <a:bodyPr/>
                    <a:lstStyle/>
                    <a:p>
                      <a:r>
                        <a:rPr lang="en-US" sz="1200" dirty="0">
                          <a:latin typeface="+mn-lt"/>
                        </a:rPr>
                        <a:t>Movements</a:t>
                      </a:r>
                    </a:p>
                  </a:txBody>
                  <a:tcPr marL="95250" marR="95250" marT="76200" marB="76200" anchor="ctr"/>
                </a:tc>
                <a:tc>
                  <a:txBody>
                    <a:bodyPr/>
                    <a:lstStyle/>
                    <a:p>
                      <a:r>
                        <a:rPr lang="en-US" sz="1200">
                          <a:latin typeface="+mn-lt"/>
                        </a:rPr>
                        <a:t>Principal muscles</a:t>
                      </a:r>
                    </a:p>
                  </a:txBody>
                  <a:tcPr marL="95250" marR="95250" marT="76200" marB="76200" anchor="ctr"/>
                </a:tc>
                <a:tc>
                  <a:txBody>
                    <a:bodyPr/>
                    <a:lstStyle/>
                    <a:p>
                      <a:r>
                        <a:rPr lang="en-US" sz="1200">
                          <a:latin typeface="+mn-lt"/>
                        </a:rPr>
                        <a:t>Accessory muscles</a:t>
                      </a:r>
                    </a:p>
                  </a:txBody>
                  <a:tcPr marL="95250" marR="95250" marT="76200" marB="76200" anchor="ctr"/>
                </a:tc>
                <a:extLst>
                  <a:ext uri="{0D108BD9-81ED-4DB2-BD59-A6C34878D82A}">
                    <a16:rowId xmlns:a16="http://schemas.microsoft.com/office/drawing/2014/main" val="10000"/>
                  </a:ext>
                </a:extLst>
              </a:tr>
              <a:tr h="370840">
                <a:tc>
                  <a:txBody>
                    <a:bodyPr/>
                    <a:lstStyle/>
                    <a:p>
                      <a:r>
                        <a:rPr lang="en-US" sz="1200" dirty="0" err="1">
                          <a:latin typeface="+mn-lt"/>
                        </a:rPr>
                        <a:t>Dorsiflexion</a:t>
                      </a:r>
                      <a:endParaRPr lang="en-US" sz="1200" dirty="0">
                        <a:latin typeface="+mn-lt"/>
                      </a:endParaRPr>
                    </a:p>
                  </a:txBody>
                  <a:tcPr marL="95250" marR="95250" marT="76200" marB="76200" anchor="ctr"/>
                </a:tc>
                <a:tc>
                  <a:txBody>
                    <a:bodyPr/>
                    <a:lstStyle/>
                    <a:p>
                      <a:r>
                        <a:rPr lang="en-US" sz="1200">
                          <a:latin typeface="+mn-lt"/>
                        </a:rPr>
                        <a:t>Tibialis anterior</a:t>
                      </a:r>
                    </a:p>
                  </a:txBody>
                  <a:tcPr marL="95250" marR="95250" marT="76200" marB="76200" anchor="ctr"/>
                </a:tc>
                <a:tc>
                  <a:txBody>
                    <a:bodyPr/>
                    <a:lstStyle/>
                    <a:p>
                      <a:r>
                        <a:rPr lang="pt-BR" sz="1200">
                          <a:latin typeface="+mn-lt"/>
                        </a:rPr>
                        <a:t>1.Extensor digitorum longus.</a:t>
                      </a:r>
                      <a:br>
                        <a:rPr lang="pt-BR" sz="1200">
                          <a:latin typeface="+mn-lt"/>
                        </a:rPr>
                      </a:br>
                      <a:r>
                        <a:rPr lang="pt-BR" sz="1200">
                          <a:latin typeface="+mn-lt"/>
                        </a:rPr>
                        <a:t>2.Extensor hallucis longus.</a:t>
                      </a:r>
                      <a:br>
                        <a:rPr lang="pt-BR" sz="1200">
                          <a:latin typeface="+mn-lt"/>
                        </a:rPr>
                      </a:br>
                      <a:r>
                        <a:rPr lang="pt-BR" sz="1200">
                          <a:latin typeface="+mn-lt"/>
                        </a:rPr>
                        <a:t>3.Peroneus tertius.</a:t>
                      </a:r>
                    </a:p>
                  </a:txBody>
                  <a:tcPr marL="95250" marR="95250" marT="76200" marB="76200" anchor="ctr"/>
                </a:tc>
                <a:extLst>
                  <a:ext uri="{0D108BD9-81ED-4DB2-BD59-A6C34878D82A}">
                    <a16:rowId xmlns:a16="http://schemas.microsoft.com/office/drawing/2014/main" val="10001"/>
                  </a:ext>
                </a:extLst>
              </a:tr>
              <a:tr h="370840">
                <a:tc>
                  <a:txBody>
                    <a:bodyPr/>
                    <a:lstStyle/>
                    <a:p>
                      <a:r>
                        <a:rPr lang="en-US" sz="1200" dirty="0">
                          <a:latin typeface="+mn-lt"/>
                        </a:rPr>
                        <a:t>Plantar flexion</a:t>
                      </a:r>
                    </a:p>
                  </a:txBody>
                  <a:tcPr marL="95250" marR="95250" marT="76200" marB="76200" anchor="ctr"/>
                </a:tc>
                <a:tc>
                  <a:txBody>
                    <a:bodyPr/>
                    <a:lstStyle/>
                    <a:p>
                      <a:r>
                        <a:rPr lang="en-US" sz="1200">
                          <a:latin typeface="+mn-lt"/>
                        </a:rPr>
                        <a:t>1.Gastrocnemius.</a:t>
                      </a:r>
                      <a:br>
                        <a:rPr lang="en-US" sz="1200">
                          <a:latin typeface="+mn-lt"/>
                        </a:rPr>
                      </a:br>
                      <a:r>
                        <a:rPr lang="en-US" sz="1200">
                          <a:latin typeface="+mn-lt"/>
                        </a:rPr>
                        <a:t>2.Soleus.</a:t>
                      </a:r>
                    </a:p>
                  </a:txBody>
                  <a:tcPr marL="95250" marR="95250" marT="76200" marB="76200" anchor="ctr"/>
                </a:tc>
                <a:tc>
                  <a:txBody>
                    <a:bodyPr/>
                    <a:lstStyle/>
                    <a:p>
                      <a:r>
                        <a:rPr lang="en-US" sz="1200" dirty="0">
                          <a:latin typeface="+mn-lt"/>
                        </a:rPr>
                        <a:t>1.Plantaris.</a:t>
                      </a:r>
                      <a:br>
                        <a:rPr lang="en-US" sz="1200" dirty="0">
                          <a:latin typeface="+mn-lt"/>
                        </a:rPr>
                      </a:br>
                      <a:r>
                        <a:rPr lang="en-US" sz="1200" dirty="0">
                          <a:latin typeface="+mn-lt"/>
                        </a:rPr>
                        <a:t>2.Tibialis posterior.</a:t>
                      </a:r>
                      <a:br>
                        <a:rPr lang="en-US" sz="1200" dirty="0">
                          <a:latin typeface="+mn-lt"/>
                        </a:rPr>
                      </a:br>
                      <a:r>
                        <a:rPr lang="en-US" sz="1200" dirty="0">
                          <a:latin typeface="+mn-lt"/>
                        </a:rPr>
                        <a:t>3.Flexor </a:t>
                      </a:r>
                      <a:r>
                        <a:rPr lang="en-US" sz="1200" dirty="0" err="1">
                          <a:latin typeface="+mn-lt"/>
                        </a:rPr>
                        <a:t>hallucis</a:t>
                      </a:r>
                      <a:r>
                        <a:rPr lang="en-US" sz="1200" dirty="0">
                          <a:latin typeface="+mn-lt"/>
                        </a:rPr>
                        <a:t> </a:t>
                      </a:r>
                      <a:r>
                        <a:rPr lang="en-US" sz="1200" dirty="0" err="1">
                          <a:latin typeface="+mn-lt"/>
                        </a:rPr>
                        <a:t>longus</a:t>
                      </a:r>
                      <a:r>
                        <a:rPr lang="en-US" sz="1200" dirty="0">
                          <a:latin typeface="+mn-lt"/>
                        </a:rPr>
                        <a:t>.</a:t>
                      </a:r>
                      <a:br>
                        <a:rPr lang="en-US" sz="1200" dirty="0">
                          <a:latin typeface="+mn-lt"/>
                        </a:rPr>
                      </a:br>
                      <a:r>
                        <a:rPr lang="en-US" sz="1200" dirty="0">
                          <a:latin typeface="+mn-lt"/>
                        </a:rPr>
                        <a:t>4.Flexor </a:t>
                      </a:r>
                      <a:r>
                        <a:rPr lang="en-US" sz="1200" dirty="0" err="1">
                          <a:latin typeface="+mn-lt"/>
                        </a:rPr>
                        <a:t>digitorum</a:t>
                      </a:r>
                      <a:r>
                        <a:rPr lang="en-US" sz="1200" dirty="0">
                          <a:latin typeface="+mn-lt"/>
                        </a:rPr>
                        <a:t> </a:t>
                      </a:r>
                      <a:r>
                        <a:rPr lang="en-US" sz="1200" dirty="0" err="1">
                          <a:latin typeface="+mn-lt"/>
                        </a:rPr>
                        <a:t>longus</a:t>
                      </a:r>
                      <a:r>
                        <a:rPr lang="en-US" sz="1200" dirty="0">
                          <a:latin typeface="+mn-lt"/>
                        </a:rPr>
                        <a:t>.</a:t>
                      </a:r>
                    </a:p>
                  </a:txBody>
                  <a:tcPr marL="95250" marR="95250" marT="76200" marB="76200" anchor="ctr"/>
                </a:tc>
                <a:extLst>
                  <a:ext uri="{0D108BD9-81ED-4DB2-BD59-A6C34878D82A}">
                    <a16:rowId xmlns:a16="http://schemas.microsoft.com/office/drawing/2014/main" val="10002"/>
                  </a:ext>
                </a:extLst>
              </a:tr>
            </a:tbl>
          </a:graphicData>
        </a:graphic>
      </p:graphicFrame>
      <p:sp>
        <p:nvSpPr>
          <p:cNvPr id="6" name="Content Placeholder 4">
            <a:extLst>
              <a:ext uri="{FF2B5EF4-FFF2-40B4-BE49-F238E27FC236}">
                <a16:creationId xmlns:a16="http://schemas.microsoft.com/office/drawing/2014/main" id="{40E6D533-FBC7-4A3B-308E-EBF7322D41DB}"/>
              </a:ext>
            </a:extLst>
          </p:cNvPr>
          <p:cNvSpPr txBox="1">
            <a:spLocks/>
          </p:cNvSpPr>
          <p:nvPr/>
        </p:nvSpPr>
        <p:spPr>
          <a:xfrm>
            <a:off x="768096" y="4191000"/>
            <a:ext cx="7690104" cy="2118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ankle joint is stable in dorsiflexion and shaky in plantar flexion.</a:t>
            </a:r>
          </a:p>
          <a:p>
            <a:pPr marL="0" indent="0" eaLnBrk="1" hangingPunct="1">
              <a:buNone/>
            </a:pPr>
            <a:r>
              <a:rPr lang="en-US" dirty="0"/>
              <a:t>The dorsiflexion is restrained by the L4, L5 spinal segments and plantar flexion by the S1, S2 spinal sections.</a:t>
            </a:r>
          </a:p>
        </p:txBody>
      </p:sp>
      <p:sp>
        <p:nvSpPr>
          <p:cNvPr id="2" name="Footer Placeholder 1">
            <a:extLst>
              <a:ext uri="{FF2B5EF4-FFF2-40B4-BE49-F238E27FC236}">
                <a16:creationId xmlns:a16="http://schemas.microsoft.com/office/drawing/2014/main" id="{88616401-C985-B8C2-8409-F61AF0538643}"/>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7D26D87-3CCA-2800-2D64-82D6C1DA2783}"/>
              </a:ext>
            </a:extLst>
          </p:cNvPr>
          <p:cNvSpPr>
            <a:spLocks noGrp="1"/>
          </p:cNvSpPr>
          <p:nvPr>
            <p:ph type="sldNum" sz="quarter" idx="12"/>
          </p:nvPr>
        </p:nvSpPr>
        <p:spPr/>
        <p:txBody>
          <a:bodyPr/>
          <a:lstStyle/>
          <a:p>
            <a:fld id="{387EF024-699D-46E7-AF05-C960EF23BCCA}" type="slidenum">
              <a:rPr lang="en-US" smtClean="0"/>
              <a:pPr/>
              <a:t>37</a:t>
            </a:fld>
            <a:endParaRPr lang="en-US"/>
          </a:p>
        </p:txBody>
      </p:sp>
    </p:spTree>
    <p:extLst>
      <p:ext uri="{BB962C8B-B14F-4D97-AF65-F5344CB8AC3E}">
        <p14:creationId xmlns:p14="http://schemas.microsoft.com/office/powerpoint/2010/main" val="40308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8E0D-3D26-DE42-5A68-F4273CC1A8A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DB8B1C-A927-AE32-65D9-783173BC51B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excessive stretches and/or tearing of ligaments of the ankle joint is named the ankle sprain. The ankle sprains are normally caused by the falls from height or spins of ankle.</a:t>
            </a:r>
          </a:p>
          <a:p>
            <a:pPr marL="0" indent="0" eaLnBrk="1" hangingPunct="1">
              <a:buNone/>
            </a:pPr>
            <a:r>
              <a:rPr lang="en-US" dirty="0"/>
              <a:t>When the plantar-flexed foot is excessively inverted, the anterior and posterior talofibular and calcaneofibular ligaments are stretched and torn. The anterior talofibular ligament is most commonly torn.</a:t>
            </a:r>
          </a:p>
          <a:p>
            <a:pPr marL="0" indent="0" eaLnBrk="1" hangingPunct="1">
              <a:buNone/>
            </a:pPr>
            <a:r>
              <a:rPr lang="en-US" dirty="0"/>
              <a:t>When the plantar-flexed foot is excessively everted, the deltoid ligament isn’t torn; instead there’s an avulsion fracture of medial malleolus.</a:t>
            </a:r>
          </a:p>
          <a:p>
            <a:pPr marL="0" indent="0" eaLnBrk="1" hangingPunct="1">
              <a:buNone/>
            </a:pPr>
            <a:r>
              <a:rPr lang="en-US" dirty="0"/>
              <a:t>The inversion sprains are much more common than eversion sprains.</a:t>
            </a:r>
          </a:p>
        </p:txBody>
      </p:sp>
      <p:sp>
        <p:nvSpPr>
          <p:cNvPr id="8" name="Title 1">
            <a:extLst>
              <a:ext uri="{FF2B5EF4-FFF2-40B4-BE49-F238E27FC236}">
                <a16:creationId xmlns:a16="http://schemas.microsoft.com/office/drawing/2014/main" id="{6D1294C1-E2AF-707E-D25C-5CC48F15B67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ANKLE SPRAINS</a:t>
            </a:r>
          </a:p>
        </p:txBody>
      </p:sp>
      <p:sp>
        <p:nvSpPr>
          <p:cNvPr id="2" name="Footer Placeholder 1">
            <a:extLst>
              <a:ext uri="{FF2B5EF4-FFF2-40B4-BE49-F238E27FC236}">
                <a16:creationId xmlns:a16="http://schemas.microsoft.com/office/drawing/2014/main" id="{1C75870B-FA4A-4CB3-D55D-29D3E047B1B1}"/>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8F6CBA2-0555-D0AE-0294-99AD89B698FB}"/>
              </a:ext>
            </a:extLst>
          </p:cNvPr>
          <p:cNvSpPr>
            <a:spLocks noGrp="1"/>
          </p:cNvSpPr>
          <p:nvPr>
            <p:ph type="sldNum" sz="quarter" idx="12"/>
          </p:nvPr>
        </p:nvSpPr>
        <p:spPr/>
        <p:txBody>
          <a:bodyPr/>
          <a:lstStyle/>
          <a:p>
            <a:fld id="{387EF024-699D-46E7-AF05-C960EF23BCCA}" type="slidenum">
              <a:rPr lang="en-US" smtClean="0"/>
              <a:pPr/>
              <a:t>38</a:t>
            </a:fld>
            <a:endParaRPr lang="en-US"/>
          </a:p>
        </p:txBody>
      </p:sp>
    </p:spTree>
    <p:extLst>
      <p:ext uri="{BB962C8B-B14F-4D97-AF65-F5344CB8AC3E}">
        <p14:creationId xmlns:p14="http://schemas.microsoft.com/office/powerpoint/2010/main" val="2212182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C4B5-63F1-ADE8-B9B6-B5ACC0F93AF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35FCE7-58B6-F828-1407-DAFC87A7C28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dislocations of ankle joint are uncommon because it is a quite stable joint because of tibiofibular mortise. </a:t>
            </a:r>
          </a:p>
          <a:p>
            <a:pPr marL="0" indent="0" eaLnBrk="1" hangingPunct="1">
              <a:buNone/>
            </a:pPr>
            <a:r>
              <a:rPr lang="en-US" dirty="0"/>
              <a:t>Nevertheless, whenever dislocation takes place it is constantly escorted by the fracture of one of the malleoli.</a:t>
            </a:r>
          </a:p>
        </p:txBody>
      </p:sp>
      <p:sp>
        <p:nvSpPr>
          <p:cNvPr id="8" name="Title 1">
            <a:extLst>
              <a:ext uri="{FF2B5EF4-FFF2-40B4-BE49-F238E27FC236}">
                <a16:creationId xmlns:a16="http://schemas.microsoft.com/office/drawing/2014/main" id="{C386CBED-B03B-1556-1864-2F2A22DC081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DISLOCATION OF THE ANKLE</a:t>
            </a:r>
          </a:p>
        </p:txBody>
      </p:sp>
      <p:sp>
        <p:nvSpPr>
          <p:cNvPr id="2" name="Footer Placeholder 1">
            <a:extLst>
              <a:ext uri="{FF2B5EF4-FFF2-40B4-BE49-F238E27FC236}">
                <a16:creationId xmlns:a16="http://schemas.microsoft.com/office/drawing/2014/main" id="{544443E3-B418-59E7-FFAA-57E990C6A75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26778CF-4E4C-7AE0-6EAC-C158BA8D3574}"/>
              </a:ext>
            </a:extLst>
          </p:cNvPr>
          <p:cNvSpPr>
            <a:spLocks noGrp="1"/>
          </p:cNvSpPr>
          <p:nvPr>
            <p:ph type="sldNum" sz="quarter" idx="12"/>
          </p:nvPr>
        </p:nvSpPr>
        <p:spPr/>
        <p:txBody>
          <a:bodyPr/>
          <a:lstStyle/>
          <a:p>
            <a:fld id="{387EF024-699D-46E7-AF05-C960EF23BCCA}" type="slidenum">
              <a:rPr lang="en-US" smtClean="0"/>
              <a:pPr/>
              <a:t>39</a:t>
            </a:fld>
            <a:endParaRPr lang="en-US"/>
          </a:p>
        </p:txBody>
      </p:sp>
    </p:spTree>
    <p:extLst>
      <p:ext uri="{BB962C8B-B14F-4D97-AF65-F5344CB8AC3E}">
        <p14:creationId xmlns:p14="http://schemas.microsoft.com/office/powerpoint/2010/main" val="16223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3AC1CB8-56F1-71EC-FD44-E3535F8E946B}"/>
              </a:ext>
            </a:extLst>
          </p:cNvPr>
          <p:cNvGraphicFramePr>
            <a:graphicFrameLocks noChangeAspect="1"/>
          </p:cNvGraphicFramePr>
          <p:nvPr>
            <p:extLst>
              <p:ext uri="{D42A27DB-BD31-4B8C-83A1-F6EECF244321}">
                <p14:modId xmlns:p14="http://schemas.microsoft.com/office/powerpoint/2010/main" val="406579455"/>
              </p:ext>
            </p:extLst>
          </p:nvPr>
        </p:nvGraphicFramePr>
        <p:xfrm>
          <a:off x="1577975" y="819294"/>
          <a:ext cx="5988050" cy="5219411"/>
        </p:xfrm>
        <a:graphic>
          <a:graphicData uri="http://schemas.openxmlformats.org/presentationml/2006/ole">
            <mc:AlternateContent xmlns:mc="http://schemas.openxmlformats.org/markup-compatibility/2006">
              <mc:Choice xmlns:v="urn:schemas-microsoft-com:vml" Requires="v">
                <p:oleObj r:id="rId2" imgW="11058477" imgH="9639840" progId="">
                  <p:embed/>
                </p:oleObj>
              </mc:Choice>
              <mc:Fallback>
                <p:oleObj r:id="rId2" imgW="11058477" imgH="9639840" progId="">
                  <p:embed/>
                  <p:pic>
                    <p:nvPicPr>
                      <p:cNvPr id="0" name=""/>
                      <p:cNvPicPr/>
                      <p:nvPr/>
                    </p:nvPicPr>
                    <p:blipFill>
                      <a:blip r:embed="rId3"/>
                      <a:stretch>
                        <a:fillRect/>
                      </a:stretch>
                    </p:blipFill>
                    <p:spPr>
                      <a:xfrm>
                        <a:off x="1577975" y="819294"/>
                        <a:ext cx="5988050" cy="521941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B66EF05-B260-B0EC-4F79-07F5CB2277C6}"/>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4B7051F5-539B-F3FB-049D-ED5697F9830D}"/>
              </a:ext>
            </a:extLst>
          </p:cNvPr>
          <p:cNvSpPr>
            <a:spLocks noGrp="1"/>
          </p:cNvSpPr>
          <p:nvPr>
            <p:ph type="sldNum" sz="quarter" idx="12"/>
          </p:nvPr>
        </p:nvSpPr>
        <p:spPr/>
        <p:txBody>
          <a:bodyPr/>
          <a:lstStyle/>
          <a:p>
            <a:fld id="{387EF024-699D-46E7-AF05-C960EF23BCCA}"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2EE7-27F6-DC6A-0E67-77E34AB3BE2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E5CD99-0A35-9CFC-FC1F-48395B77A04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takes place when the foot is caught in the rabbit hole and everted forcibly. </a:t>
            </a:r>
          </a:p>
          <a:p>
            <a:pPr lvl="1">
              <a:buFont typeface="Arial" panose="020B0604020202020204" pitchFamily="34" charset="0"/>
              <a:buChar char="•"/>
            </a:pPr>
            <a:r>
              <a:rPr lang="en-US" dirty="0"/>
              <a:t>Oblique fracture of the lateral malleolus because of internal rotation of the tibia.</a:t>
            </a:r>
          </a:p>
          <a:p>
            <a:pPr lvl="1">
              <a:buFont typeface="Arial" panose="020B0604020202020204" pitchFamily="34" charset="0"/>
              <a:buChar char="•"/>
            </a:pPr>
            <a:r>
              <a:rPr lang="en-US" dirty="0"/>
              <a:t>Transverse fracture of the medial malleolus as a result of pull by powerful deltoid ligament.</a:t>
            </a:r>
          </a:p>
          <a:p>
            <a:pPr lvl="1">
              <a:buFont typeface="Arial" panose="020B0604020202020204" pitchFamily="34" charset="0"/>
              <a:buChar char="•"/>
            </a:pPr>
            <a:r>
              <a:rPr lang="en-US" dirty="0"/>
              <a:t>Fracture of the posterior margin of the lower end of tibia (third malleolus) because it’s carried forward. </a:t>
            </a:r>
          </a:p>
          <a:p>
            <a:pPr marL="0" indent="0" eaLnBrk="1" hangingPunct="1">
              <a:buNone/>
            </a:pPr>
            <a:r>
              <a:rPr lang="en-US" dirty="0"/>
              <a:t>These phases are also referred to as first, 2nd, and third degree of Pott’s fracture, respectively. The third degree of Potts fracture is also termed </a:t>
            </a:r>
            <a:r>
              <a:rPr lang="en-US" dirty="0" err="1"/>
              <a:t>trimalleolar</a:t>
            </a:r>
            <a:r>
              <a:rPr lang="en-US" dirty="0"/>
              <a:t> fracture.</a:t>
            </a:r>
          </a:p>
        </p:txBody>
      </p:sp>
      <p:sp>
        <p:nvSpPr>
          <p:cNvPr id="8" name="Title 1">
            <a:extLst>
              <a:ext uri="{FF2B5EF4-FFF2-40B4-BE49-F238E27FC236}">
                <a16:creationId xmlns:a16="http://schemas.microsoft.com/office/drawing/2014/main" id="{FF341120-BB88-0B5C-D165-085A891341C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POTT’S FRACTURE </a:t>
            </a:r>
            <a:br>
              <a:rPr lang="en-US" b="1" dirty="0"/>
            </a:br>
            <a:r>
              <a:rPr lang="en-US" sz="1300" b="1" dirty="0"/>
              <a:t>(FRACTURE DISLOCATION OF THE ANKLE)</a:t>
            </a:r>
          </a:p>
        </p:txBody>
      </p:sp>
      <p:sp>
        <p:nvSpPr>
          <p:cNvPr id="2" name="Footer Placeholder 1">
            <a:extLst>
              <a:ext uri="{FF2B5EF4-FFF2-40B4-BE49-F238E27FC236}">
                <a16:creationId xmlns:a16="http://schemas.microsoft.com/office/drawing/2014/main" id="{C24B2296-88D8-C53A-CA71-F8ECEBCEF2D1}"/>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5100F373-0F6B-3E7E-4844-AF4A54F40BCF}"/>
              </a:ext>
            </a:extLst>
          </p:cNvPr>
          <p:cNvSpPr>
            <a:spLocks noGrp="1"/>
          </p:cNvSpPr>
          <p:nvPr>
            <p:ph type="sldNum" sz="quarter" idx="12"/>
          </p:nvPr>
        </p:nvSpPr>
        <p:spPr/>
        <p:txBody>
          <a:bodyPr/>
          <a:lstStyle/>
          <a:p>
            <a:fld id="{387EF024-699D-46E7-AF05-C960EF23BCCA}" type="slidenum">
              <a:rPr lang="en-US" smtClean="0"/>
              <a:pPr/>
              <a:t>40</a:t>
            </a:fld>
            <a:endParaRPr lang="en-US"/>
          </a:p>
        </p:txBody>
      </p:sp>
    </p:spTree>
    <p:extLst>
      <p:ext uri="{BB962C8B-B14F-4D97-AF65-F5344CB8AC3E}">
        <p14:creationId xmlns:p14="http://schemas.microsoft.com/office/powerpoint/2010/main" val="1585501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71BA-4305-0551-79D2-CFB6F99F06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01349F-2111-CA85-DFAD-37FF41330A68}"/>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optimum position of the ankle is one where ankle joint is in slight plantar flexion. </a:t>
            </a:r>
          </a:p>
          <a:p>
            <a:pPr marL="0" indent="0" eaLnBrk="1" hangingPunct="1">
              <a:buNone/>
            </a:pPr>
            <a:r>
              <a:rPr lang="en-US" dirty="0"/>
              <a:t>understanding of position is important for using plaster cast in the ankle region.</a:t>
            </a:r>
          </a:p>
        </p:txBody>
      </p:sp>
      <p:sp>
        <p:nvSpPr>
          <p:cNvPr id="8" name="Title 1">
            <a:extLst>
              <a:ext uri="{FF2B5EF4-FFF2-40B4-BE49-F238E27FC236}">
                <a16:creationId xmlns:a16="http://schemas.microsoft.com/office/drawing/2014/main" id="{5A3D9C50-8E66-F7BD-9273-F423EFED329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OPTIMUM POSITION</a:t>
            </a:r>
          </a:p>
          <a:p>
            <a:r>
              <a:rPr lang="en-US" b="1" dirty="0"/>
              <a:t>OF THE ANKLE</a:t>
            </a:r>
            <a:endParaRPr lang="en-US" sz="1300" b="1" dirty="0"/>
          </a:p>
        </p:txBody>
      </p:sp>
      <p:sp>
        <p:nvSpPr>
          <p:cNvPr id="2" name="Footer Placeholder 1">
            <a:extLst>
              <a:ext uri="{FF2B5EF4-FFF2-40B4-BE49-F238E27FC236}">
                <a16:creationId xmlns:a16="http://schemas.microsoft.com/office/drawing/2014/main" id="{BB7F407A-5DD1-4646-0C91-89C4C8E63E8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0C7F680-B5BC-67AC-CF1D-A67FA6FB974F}"/>
              </a:ext>
            </a:extLst>
          </p:cNvPr>
          <p:cNvSpPr>
            <a:spLocks noGrp="1"/>
          </p:cNvSpPr>
          <p:nvPr>
            <p:ph type="sldNum" sz="quarter" idx="12"/>
          </p:nvPr>
        </p:nvSpPr>
        <p:spPr/>
        <p:txBody>
          <a:bodyPr/>
          <a:lstStyle/>
          <a:p>
            <a:fld id="{387EF024-699D-46E7-AF05-C960EF23BCCA}" type="slidenum">
              <a:rPr lang="en-US" smtClean="0"/>
              <a:pPr/>
              <a:t>41</a:t>
            </a:fld>
            <a:endParaRPr lang="en-US"/>
          </a:p>
        </p:txBody>
      </p:sp>
    </p:spTree>
    <p:extLst>
      <p:ext uri="{BB962C8B-B14F-4D97-AF65-F5344CB8AC3E}">
        <p14:creationId xmlns:p14="http://schemas.microsoft.com/office/powerpoint/2010/main" val="2001149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039311" y="838200"/>
            <a:ext cx="5065377" cy="51816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8B441C83-D407-7B1D-22FE-3F0F7D64B67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D590281-B7F6-C05D-9270-766BE265B352}"/>
              </a:ext>
            </a:extLst>
          </p:cNvPr>
          <p:cNvSpPr>
            <a:spLocks noGrp="1"/>
          </p:cNvSpPr>
          <p:nvPr>
            <p:ph type="sldNum" sz="quarter" idx="12"/>
          </p:nvPr>
        </p:nvSpPr>
        <p:spPr/>
        <p:txBody>
          <a:bodyPr/>
          <a:lstStyle/>
          <a:p>
            <a:fld id="{387EF024-699D-46E7-AF05-C960EF23BCC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107296" y="1181100"/>
            <a:ext cx="6929408" cy="44958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F937B557-2EDC-C08B-9A85-F677EAC4FF0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30A257BB-D1DC-E2F9-B263-AED3449B34E8}"/>
              </a:ext>
            </a:extLst>
          </p:cNvPr>
          <p:cNvSpPr>
            <a:spLocks noGrp="1"/>
          </p:cNvSpPr>
          <p:nvPr>
            <p:ph type="sldNum" sz="quarter" idx="12"/>
          </p:nvPr>
        </p:nvSpPr>
        <p:spPr/>
        <p:txBody>
          <a:bodyPr/>
          <a:lstStyle/>
          <a:p>
            <a:fld id="{387EF024-699D-46E7-AF05-C960EF23BCC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DD545797-AB08-724B-60FF-509341150497}"/>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1D277BEB-2986-45FA-CD7D-C7591B357000}"/>
              </a:ext>
            </a:extLst>
          </p:cNvPr>
          <p:cNvSpPr>
            <a:spLocks noGrp="1"/>
          </p:cNvSpPr>
          <p:nvPr>
            <p:ph type="sldNum" sz="quarter" idx="12"/>
          </p:nvPr>
        </p:nvSpPr>
        <p:spPr/>
        <p:txBody>
          <a:bodyPr/>
          <a:lstStyle/>
          <a:p>
            <a:fld id="{387EF024-699D-46E7-AF05-C960EF23BCCA}"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92278" y="799495"/>
            <a:ext cx="4359443" cy="525901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AFBD798C-90FE-471F-A073-8D93400A1791}"/>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FBC36F46-EF85-CC0A-DC4E-AF4A84F87913}"/>
              </a:ext>
            </a:extLst>
          </p:cNvPr>
          <p:cNvSpPr>
            <a:spLocks noGrp="1"/>
          </p:cNvSpPr>
          <p:nvPr>
            <p:ph type="sldNum" sz="quarter" idx="12"/>
          </p:nvPr>
        </p:nvSpPr>
        <p:spPr/>
        <p:txBody>
          <a:bodyPr/>
          <a:lstStyle/>
          <a:p>
            <a:fld id="{387EF024-699D-46E7-AF05-C960EF23BCC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ankle joint</a:t>
            </a:r>
          </a:p>
        </p:txBody>
      </p:sp>
      <p:sp>
        <p:nvSpPr>
          <p:cNvPr id="3" name="Content Placeholder 2"/>
          <p:cNvSpPr>
            <a:spLocks noGrp="1"/>
          </p:cNvSpPr>
          <p:nvPr>
            <p:ph idx="1"/>
          </p:nvPr>
        </p:nvSpPr>
        <p:spPr/>
        <p:txBody>
          <a:bodyPr/>
          <a:lstStyle/>
          <a:p>
            <a:r>
              <a:rPr lang="en-US" dirty="0"/>
              <a:t>The ankle joint is a hinged synovial joint.</a:t>
            </a:r>
          </a:p>
          <a:p>
            <a:r>
              <a:rPr lang="en-US" dirty="0"/>
              <a:t>It connects: </a:t>
            </a:r>
          </a:p>
          <a:p>
            <a:endParaRPr lang="en-US" dirty="0"/>
          </a:p>
          <a:p>
            <a:pPr marL="0" indent="0">
              <a:buNone/>
            </a:pPr>
            <a:endParaRPr lang="en-US" dirty="0"/>
          </a:p>
          <a:p>
            <a:pPr>
              <a:buNone/>
            </a:pPr>
            <a:r>
              <a:rPr lang="en-US" dirty="0"/>
              <a:t> with</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965964574"/>
              </p:ext>
            </p:extLst>
          </p:nvPr>
        </p:nvGraphicFramePr>
        <p:xfrm>
          <a:off x="914400" y="3390900"/>
          <a:ext cx="6629400" cy="60960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20000"/>
                    </a:ext>
                  </a:extLst>
                </a:gridCol>
              </a:tblGrid>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The distal ends of the tibia and fibula</a:t>
                      </a:r>
                    </a:p>
                  </a:txBody>
                  <a:tcPr anchor="ct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43716130"/>
              </p:ext>
            </p:extLst>
          </p:nvPr>
        </p:nvGraphicFramePr>
        <p:xfrm>
          <a:off x="914400" y="4648201"/>
          <a:ext cx="5334000" cy="609600"/>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20000"/>
                    </a:ext>
                  </a:extLst>
                </a:gridCol>
              </a:tblGrid>
              <a:tr h="609600">
                <a:tc>
                  <a:txBody>
                    <a:bodyPr/>
                    <a:lstStyle/>
                    <a:p>
                      <a:pPr algn="l"/>
                      <a:r>
                        <a:rPr lang="en-US" sz="3200" dirty="0"/>
                        <a:t>The proximal end of the talus.</a:t>
                      </a:r>
                    </a:p>
                  </a:txBody>
                  <a:tcPr/>
                </a:tc>
                <a:extLst>
                  <a:ext uri="{0D108BD9-81ED-4DB2-BD59-A6C34878D82A}">
                    <a16:rowId xmlns:a16="http://schemas.microsoft.com/office/drawing/2014/main" val="10000"/>
                  </a:ext>
                </a:extLst>
              </a:tr>
            </a:tbl>
          </a:graphicData>
        </a:graphic>
      </p:graphicFrame>
      <p:sp>
        <p:nvSpPr>
          <p:cNvPr id="6" name="Footer Placeholder 5">
            <a:extLst>
              <a:ext uri="{FF2B5EF4-FFF2-40B4-BE49-F238E27FC236}">
                <a16:creationId xmlns:a16="http://schemas.microsoft.com/office/drawing/2014/main" id="{AC4E87D8-DD17-5F1B-0FF0-000231C6424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32F05A8-FCB9-5004-0F00-A45B99E3F443}"/>
              </a:ext>
            </a:extLst>
          </p:cNvPr>
          <p:cNvSpPr>
            <a:spLocks noGrp="1"/>
          </p:cNvSpPr>
          <p:nvPr>
            <p:ph type="sldNum" sz="quarter" idx="12"/>
          </p:nvPr>
        </p:nvSpPr>
        <p:spPr/>
        <p:txBody>
          <a:bodyPr/>
          <a:lstStyle/>
          <a:p>
            <a:fld id="{387EF024-699D-46E7-AF05-C960EF23BCC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Trochlea of Talus.</a:t>
            </a:r>
          </a:p>
          <a:p>
            <a:pPr lvl="1">
              <a:buFont typeface="Arial" panose="020B0604020202020204" pitchFamily="34" charset="0"/>
              <a:buChar char="•"/>
            </a:pPr>
            <a:r>
              <a:rPr lang="en-US" sz="2000" dirty="0"/>
              <a:t>Malleolar (lateral &amp; medial) Mortis formed by Tibia &amp; Fibula.</a:t>
            </a:r>
          </a:p>
          <a:p>
            <a:pPr lvl="1">
              <a:buFont typeface="Arial" panose="020B0604020202020204" pitchFamily="34" charset="0"/>
              <a:buChar char="•"/>
            </a:pPr>
            <a:r>
              <a:rPr lang="en-US" sz="2000" dirty="0"/>
              <a:t>Lateral &amp; Medial Malleolus.</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Articulating Surfaces</a:t>
            </a:r>
          </a:p>
        </p:txBody>
      </p:sp>
      <p:sp>
        <p:nvSpPr>
          <p:cNvPr id="2" name="Footer Placeholder 1">
            <a:extLst>
              <a:ext uri="{FF2B5EF4-FFF2-40B4-BE49-F238E27FC236}">
                <a16:creationId xmlns:a16="http://schemas.microsoft.com/office/drawing/2014/main" id="{DE03D752-CC1D-97F2-DAF2-6FA0D9449460}"/>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7808BC9-0CCE-DF58-38DB-8C223D09BE3E}"/>
              </a:ext>
            </a:extLst>
          </p:cNvPr>
          <p:cNvSpPr>
            <a:spLocks noGrp="1"/>
          </p:cNvSpPr>
          <p:nvPr>
            <p:ph type="sldNum" sz="quarter" idx="12"/>
          </p:nvPr>
        </p:nvSpPr>
        <p:spPr/>
        <p:txBody>
          <a:bodyPr/>
          <a:lstStyle/>
          <a:p>
            <a:fld id="{387EF024-699D-46E7-AF05-C960EF23BCC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5A04-BBB7-8ADF-ED78-5C44389A79B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DAB1B3-6D82-3D39-B0FF-72B10DDB5CD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Wingdings" panose="05000000000000000000" pitchFamily="2" charset="2"/>
              <a:buChar char="q"/>
            </a:pPr>
            <a:r>
              <a:rPr lang="en-US" dirty="0"/>
              <a:t>Proximal articular outermost layer of the ankle joint is made by the articular facets of the:</a:t>
            </a:r>
          </a:p>
          <a:p>
            <a:pPr eaLnBrk="1" hangingPunct="1">
              <a:buFont typeface="Arial" panose="020B0604020202020204" pitchFamily="34" charset="0"/>
              <a:buChar char="•"/>
            </a:pPr>
            <a:r>
              <a:rPr lang="en-US" sz="1600" i="1" dirty="0"/>
              <a:t>Lower end of tibia consisting of its medial malleolus.</a:t>
            </a:r>
          </a:p>
          <a:p>
            <a:pPr eaLnBrk="1" hangingPunct="1">
              <a:buFont typeface="Arial" panose="020B0604020202020204" pitchFamily="34" charset="0"/>
              <a:buChar char="•"/>
            </a:pPr>
            <a:r>
              <a:rPr lang="en-US" sz="1600" i="1" dirty="0"/>
              <a:t>Lateral malleolus.</a:t>
            </a:r>
          </a:p>
          <a:p>
            <a:pPr eaLnBrk="1" hangingPunct="1">
              <a:buFont typeface="Arial" panose="020B0604020202020204" pitchFamily="34" charset="0"/>
              <a:buChar char="•"/>
            </a:pPr>
            <a:r>
              <a:rPr lang="en-US" sz="1600" i="1" dirty="0"/>
              <a:t>Inferior transverse tibiofibular ligament.</a:t>
            </a:r>
          </a:p>
          <a:p>
            <a:pPr marL="0" indent="0" eaLnBrk="1" hangingPunct="1">
              <a:buNone/>
            </a:pPr>
            <a:r>
              <a:rPr lang="en-US" sz="1600" dirty="0"/>
              <a:t>These 3 together create a deep tibiofibular socket (also termed “tibiofibular mortise”).</a:t>
            </a:r>
          </a:p>
          <a:p>
            <a:pPr eaLnBrk="1" hangingPunct="1">
              <a:buFont typeface="Wingdings" panose="05000000000000000000" pitchFamily="2" charset="2"/>
              <a:buChar char="q"/>
            </a:pPr>
            <a:r>
              <a:rPr lang="en-US" dirty="0"/>
              <a:t>Distal articular outermost layer of the ankle joint is composed by: </a:t>
            </a:r>
          </a:p>
          <a:p>
            <a:pPr eaLnBrk="1" hangingPunct="1">
              <a:buFont typeface="Arial" panose="020B0604020202020204" pitchFamily="34" charset="0"/>
              <a:buChar char="•"/>
            </a:pPr>
            <a:r>
              <a:rPr lang="en-US" sz="1600" dirty="0"/>
              <a:t>The articular facets on the upper, medial, and lateral aspects of the body of the talus.</a:t>
            </a:r>
          </a:p>
        </p:txBody>
      </p:sp>
      <p:sp>
        <p:nvSpPr>
          <p:cNvPr id="8" name="Title 1">
            <a:extLst>
              <a:ext uri="{FF2B5EF4-FFF2-40B4-BE49-F238E27FC236}">
                <a16:creationId xmlns:a16="http://schemas.microsoft.com/office/drawing/2014/main" id="{87CC5EAB-112E-D176-63FA-2E43A2D6C4B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ankle joint</a:t>
            </a:r>
          </a:p>
        </p:txBody>
      </p:sp>
      <p:sp>
        <p:nvSpPr>
          <p:cNvPr id="2" name="Footer Placeholder 1">
            <a:extLst>
              <a:ext uri="{FF2B5EF4-FFF2-40B4-BE49-F238E27FC236}">
                <a16:creationId xmlns:a16="http://schemas.microsoft.com/office/drawing/2014/main" id="{CCB0586E-7562-E699-BC43-9437BAB127F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81BD47E-0322-C20A-EE68-C36210ACAE4A}"/>
              </a:ext>
            </a:extLst>
          </p:cNvPr>
          <p:cNvSpPr>
            <a:spLocks noGrp="1"/>
          </p:cNvSpPr>
          <p:nvPr>
            <p:ph type="sldNum" sz="quarter" idx="12"/>
          </p:nvPr>
        </p:nvSpPr>
        <p:spPr/>
        <p:txBody>
          <a:bodyPr/>
          <a:lstStyle/>
          <a:p>
            <a:fld id="{387EF024-699D-46E7-AF05-C960EF23BCCA}" type="slidenum">
              <a:rPr lang="en-US" smtClean="0"/>
              <a:pPr/>
              <a:t>8</a:t>
            </a:fld>
            <a:endParaRPr lang="en-US"/>
          </a:p>
        </p:txBody>
      </p:sp>
    </p:spTree>
    <p:extLst>
      <p:ext uri="{BB962C8B-B14F-4D97-AF65-F5344CB8AC3E}">
        <p14:creationId xmlns:p14="http://schemas.microsoft.com/office/powerpoint/2010/main" val="229960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051B-0F72-6F87-92A0-FA215D45255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EB270F-FB27-B909-C6A2-8972A2B18569}"/>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body of the talus fits snugly into the mortise formed by the bones of the leg. </a:t>
            </a:r>
          </a:p>
          <a:p>
            <a:pPr marL="0" indent="0" eaLnBrk="1" hangingPunct="1">
              <a:buNone/>
            </a:pPr>
            <a:r>
              <a:rPr lang="en-US" dirty="0"/>
              <a:t>The body of talus presents 3 articular surfaces:</a:t>
            </a:r>
          </a:p>
          <a:p>
            <a:pPr eaLnBrk="1" hangingPunct="1">
              <a:buFont typeface="Wingdings" panose="05000000000000000000" pitchFamily="2" charset="2"/>
              <a:buChar char="q"/>
            </a:pPr>
            <a:r>
              <a:rPr lang="en-US" dirty="0"/>
              <a:t>Superior pulley-shaped articular surface (trochlear surface).</a:t>
            </a:r>
          </a:p>
          <a:p>
            <a:pPr marL="0" indent="0" eaLnBrk="1" hangingPunct="1">
              <a:buNone/>
            </a:pPr>
            <a:r>
              <a:rPr lang="en-US" sz="1600" i="1" dirty="0"/>
              <a:t>Articulate the inferior aspect of the lower end of tibia.</a:t>
            </a:r>
          </a:p>
          <a:p>
            <a:pPr eaLnBrk="1" hangingPunct="1">
              <a:buFont typeface="Wingdings" panose="05000000000000000000" pitchFamily="2" charset="2"/>
              <a:buChar char="q"/>
            </a:pPr>
            <a:r>
              <a:rPr lang="en-US" dirty="0"/>
              <a:t>Medial comma-shaped articular surface.</a:t>
            </a:r>
          </a:p>
          <a:p>
            <a:pPr marL="0" indent="0" eaLnBrk="1" hangingPunct="1">
              <a:buNone/>
            </a:pPr>
            <a:r>
              <a:rPr lang="en-US" sz="1600" i="1" dirty="0"/>
              <a:t>Articulates the lateral aspect of medial malleolus.</a:t>
            </a:r>
          </a:p>
          <a:p>
            <a:pPr eaLnBrk="1" hangingPunct="1">
              <a:buFont typeface="Wingdings" panose="05000000000000000000" pitchFamily="2" charset="2"/>
              <a:buChar char="q"/>
            </a:pPr>
            <a:r>
              <a:rPr lang="en-US" dirty="0"/>
              <a:t>Lateral triangular articular surface.</a:t>
            </a:r>
          </a:p>
          <a:p>
            <a:pPr marL="0" indent="0" eaLnBrk="1" hangingPunct="1">
              <a:buNone/>
            </a:pPr>
            <a:r>
              <a:rPr lang="en-US" sz="1600" i="1" dirty="0"/>
              <a:t>Articulates the medial aspect of lateral malleolus.</a:t>
            </a:r>
          </a:p>
          <a:p>
            <a:pPr marL="0" indent="0" eaLnBrk="1" hangingPunct="1">
              <a:buNone/>
            </a:pPr>
            <a:r>
              <a:rPr lang="en-US" dirty="0"/>
              <a:t>The wedge shaped body of the talus fits into the socket above.</a:t>
            </a:r>
          </a:p>
        </p:txBody>
      </p:sp>
      <p:sp>
        <p:nvSpPr>
          <p:cNvPr id="8" name="Title 1">
            <a:extLst>
              <a:ext uri="{FF2B5EF4-FFF2-40B4-BE49-F238E27FC236}">
                <a16:creationId xmlns:a16="http://schemas.microsoft.com/office/drawing/2014/main" id="{ED20A9EB-47F1-8AB0-34DA-EC3500175E8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Articulating Surfaces</a:t>
            </a:r>
          </a:p>
        </p:txBody>
      </p:sp>
      <p:sp>
        <p:nvSpPr>
          <p:cNvPr id="2" name="Footer Placeholder 1">
            <a:extLst>
              <a:ext uri="{FF2B5EF4-FFF2-40B4-BE49-F238E27FC236}">
                <a16:creationId xmlns:a16="http://schemas.microsoft.com/office/drawing/2014/main" id="{94AB7B07-63DF-044F-2458-2668775DF9A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91BEB0E-56CE-E25A-C653-8FE4A68DBF68}"/>
              </a:ext>
            </a:extLst>
          </p:cNvPr>
          <p:cNvSpPr>
            <a:spLocks noGrp="1"/>
          </p:cNvSpPr>
          <p:nvPr>
            <p:ph type="sldNum" sz="quarter" idx="12"/>
          </p:nvPr>
        </p:nvSpPr>
        <p:spPr/>
        <p:txBody>
          <a:bodyPr/>
          <a:lstStyle/>
          <a:p>
            <a:fld id="{387EF024-699D-46E7-AF05-C960EF23BCCA}" type="slidenum">
              <a:rPr lang="en-US" smtClean="0"/>
              <a:pPr/>
              <a:t>9</a:t>
            </a:fld>
            <a:endParaRPr lang="en-US"/>
          </a:p>
        </p:txBody>
      </p:sp>
    </p:spTree>
    <p:extLst>
      <p:ext uri="{BB962C8B-B14F-4D97-AF65-F5344CB8AC3E}">
        <p14:creationId xmlns:p14="http://schemas.microsoft.com/office/powerpoint/2010/main" val="11280452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1835</TotalTime>
  <Words>2605</Words>
  <Application>Microsoft Office PowerPoint</Application>
  <PresentationFormat>On-screen Show (4:3)</PresentationFormat>
  <Paragraphs>415</Paragraphs>
  <Slides>44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52" baseType="lpstr">
      <vt:lpstr>f37-ginger-light</vt:lpstr>
      <vt:lpstr>Arial</vt:lpstr>
      <vt:lpstr>Calibri</vt:lpstr>
      <vt:lpstr>Tw Cen MT</vt:lpstr>
      <vt:lpstr>Tw Cen MT Condensed</vt:lpstr>
      <vt:lpstr>Wingdings</vt:lpstr>
      <vt:lpstr>Wingdings 3</vt:lpstr>
      <vt:lpstr>Integral</vt:lpstr>
      <vt:lpstr>The Ankle Joint (also known as the Talocrural Joint)</vt:lpstr>
      <vt:lpstr>PowerPoint Presentation</vt:lpstr>
      <vt:lpstr>PowerPoint Presentation</vt:lpstr>
      <vt:lpstr>PowerPoint Presentation</vt:lpstr>
      <vt:lpstr>PowerPoint Presentation</vt:lpstr>
      <vt:lpstr>The ankle joint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Ankle Joint</dc:title>
  <dc:creator>Zone</dc:creator>
  <cp:lastModifiedBy>Rajesh Patel</cp:lastModifiedBy>
  <cp:revision>92</cp:revision>
  <dcterms:created xsi:type="dcterms:W3CDTF">2018-05-07T09:07:17Z</dcterms:created>
  <dcterms:modified xsi:type="dcterms:W3CDTF">2024-11-14T07:23:21Z</dcterms:modified>
</cp:coreProperties>
</file>