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98" r:id="rId4"/>
    <p:sldId id="299" r:id="rId5"/>
    <p:sldId id="265" r:id="rId6"/>
    <p:sldId id="300" r:id="rId7"/>
    <p:sldId id="266" r:id="rId8"/>
    <p:sldId id="304" r:id="rId9"/>
    <p:sldId id="267" r:id="rId10"/>
    <p:sldId id="301" r:id="rId11"/>
    <p:sldId id="269" r:id="rId12"/>
    <p:sldId id="302" r:id="rId13"/>
    <p:sldId id="303" r:id="rId14"/>
    <p:sldId id="34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D050CE1-99A9-4EB9-9A70-436CA986ADD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5ACA8-1407-4201-AA37-6F2DB670D22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00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5ACA8-1407-4201-AA37-6F2DB670D229}" type="slidenum">
              <a:rPr lang="en-US" smtClean="0"/>
              <a:pPr/>
              <a:t>‹#›</a:t>
            </a:fld>
            <a:endParaRPr lang="en-US"/>
          </a:p>
        </p:txBody>
      </p:sp>
    </p:spTree>
    <p:extLst>
      <p:ext uri="{BB962C8B-B14F-4D97-AF65-F5344CB8AC3E}">
        <p14:creationId xmlns:p14="http://schemas.microsoft.com/office/powerpoint/2010/main" val="137456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5ACA8-1407-4201-AA37-6F2DB670D229}"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44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5ACA8-1407-4201-AA37-6F2DB670D229}" type="slidenum">
              <a:rPr lang="en-US" smtClean="0"/>
              <a:pPr/>
              <a:t>‹#›</a:t>
            </a:fld>
            <a:endParaRPr lang="en-US"/>
          </a:p>
        </p:txBody>
      </p:sp>
    </p:spTree>
    <p:extLst>
      <p:ext uri="{BB962C8B-B14F-4D97-AF65-F5344CB8AC3E}">
        <p14:creationId xmlns:p14="http://schemas.microsoft.com/office/powerpoint/2010/main" val="116681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5ACA8-1407-4201-AA37-6F2DB670D22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51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5ACA8-1407-4201-AA37-6F2DB670D229}" type="slidenum">
              <a:rPr lang="en-US" smtClean="0"/>
              <a:pPr/>
              <a:t>‹#›</a:t>
            </a:fld>
            <a:endParaRPr lang="en-US"/>
          </a:p>
        </p:txBody>
      </p:sp>
    </p:spTree>
    <p:extLst>
      <p:ext uri="{BB962C8B-B14F-4D97-AF65-F5344CB8AC3E}">
        <p14:creationId xmlns:p14="http://schemas.microsoft.com/office/powerpoint/2010/main" val="184367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5ACA8-1407-4201-AA37-6F2DB670D229}" type="slidenum">
              <a:rPr lang="en-US" smtClean="0"/>
              <a:pPr/>
              <a:t>‹#›</a:t>
            </a:fld>
            <a:endParaRPr lang="en-US"/>
          </a:p>
        </p:txBody>
      </p:sp>
    </p:spTree>
    <p:extLst>
      <p:ext uri="{BB962C8B-B14F-4D97-AF65-F5344CB8AC3E}">
        <p14:creationId xmlns:p14="http://schemas.microsoft.com/office/powerpoint/2010/main" val="66106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5ACA8-1407-4201-AA37-6F2DB670D229}" type="slidenum">
              <a:rPr lang="en-US" smtClean="0"/>
              <a:pPr/>
              <a:t>‹#›</a:t>
            </a:fld>
            <a:endParaRPr lang="en-US"/>
          </a:p>
        </p:txBody>
      </p:sp>
    </p:spTree>
    <p:extLst>
      <p:ext uri="{BB962C8B-B14F-4D97-AF65-F5344CB8AC3E}">
        <p14:creationId xmlns:p14="http://schemas.microsoft.com/office/powerpoint/2010/main" val="152378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5ACA8-1407-4201-AA37-6F2DB670D229}" type="slidenum">
              <a:rPr lang="en-US" smtClean="0"/>
              <a:pPr/>
              <a:t>‹#›</a:t>
            </a:fld>
            <a:endParaRPr lang="en-US"/>
          </a:p>
        </p:txBody>
      </p:sp>
    </p:spTree>
    <p:extLst>
      <p:ext uri="{BB962C8B-B14F-4D97-AF65-F5344CB8AC3E}">
        <p14:creationId xmlns:p14="http://schemas.microsoft.com/office/powerpoint/2010/main" val="12899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5ACA8-1407-4201-AA37-6F2DB670D229}" type="slidenum">
              <a:rPr lang="en-US" smtClean="0"/>
              <a:pPr/>
              <a:t>‹#›</a:t>
            </a:fld>
            <a:endParaRPr lang="en-US"/>
          </a:p>
        </p:txBody>
      </p:sp>
    </p:spTree>
    <p:extLst>
      <p:ext uri="{BB962C8B-B14F-4D97-AF65-F5344CB8AC3E}">
        <p14:creationId xmlns:p14="http://schemas.microsoft.com/office/powerpoint/2010/main" val="73669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050CE1-99A9-4EB9-9A70-436CA986ADD7}"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5ACA8-1407-4201-AA37-6F2DB670D229}"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37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D050CE1-99A9-4EB9-9A70-436CA986ADD7}" type="datetimeFigureOut">
              <a:rPr lang="en-US" smtClean="0"/>
              <a:pPr/>
              <a:t>11/17/2024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6F5ACA8-1407-4201-AA37-6F2DB670D229}"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563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F46D0C-8EDE-0302-9D5C-B417BE678F1F}"/>
              </a:ext>
            </a:extLst>
          </p:cNvPr>
          <p:cNvSpPr txBox="1">
            <a:spLocks/>
          </p:cNvSpPr>
          <p:nvPr/>
        </p:nvSpPr>
        <p:spPr>
          <a:xfrm>
            <a:off x="495300" y="5112537"/>
            <a:ext cx="56769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endParaRPr lang="en-US" dirty="0"/>
          </a:p>
        </p:txBody>
      </p:sp>
      <p:sp>
        <p:nvSpPr>
          <p:cNvPr id="7" name="Subtitle 2">
            <a:extLst>
              <a:ext uri="{FF2B5EF4-FFF2-40B4-BE49-F238E27FC236}">
                <a16:creationId xmlns:a16="http://schemas.microsoft.com/office/drawing/2014/main" id="{F21BCB18-38C8-DE32-8AA8-87E341010A74}"/>
              </a:ext>
            </a:extLst>
          </p:cNvPr>
          <p:cNvSpPr txBox="1">
            <a:spLocks/>
          </p:cNvSpPr>
          <p:nvPr/>
        </p:nvSpPr>
        <p:spPr>
          <a:xfrm>
            <a:off x="8612124" y="4038600"/>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endParaRPr lang="en-US" dirty="0"/>
          </a:p>
        </p:txBody>
      </p:sp>
      <p:sp>
        <p:nvSpPr>
          <p:cNvPr id="2" name="Title 1">
            <a:extLst>
              <a:ext uri="{FF2B5EF4-FFF2-40B4-BE49-F238E27FC236}">
                <a16:creationId xmlns:a16="http://schemas.microsoft.com/office/drawing/2014/main" id="{9C604634-DF42-EC7B-512C-74C678A60D29}"/>
              </a:ext>
            </a:extLst>
          </p:cNvPr>
          <p:cNvSpPr>
            <a:spLocks noGrp="1"/>
          </p:cNvSpPr>
          <p:nvPr>
            <p:ph type="ctrTitle"/>
          </p:nvPr>
        </p:nvSpPr>
        <p:spPr/>
        <p:txBody>
          <a:bodyPr/>
          <a:lstStyle/>
          <a:p>
            <a:r>
              <a:rPr lang="en-US" cap="all" dirty="0"/>
              <a:t>The brachiocephalic veins</a:t>
            </a:r>
            <a:endParaRPr lang="en-IN" dirty="0"/>
          </a:p>
        </p:txBody>
      </p:sp>
      <p:sp>
        <p:nvSpPr>
          <p:cNvPr id="3" name="Subtitle 2">
            <a:extLst>
              <a:ext uri="{FF2B5EF4-FFF2-40B4-BE49-F238E27FC236}">
                <a16:creationId xmlns:a16="http://schemas.microsoft.com/office/drawing/2014/main" id="{2E62AF6A-5107-DFB9-8D35-F32325215E2B}"/>
              </a:ext>
            </a:extLst>
          </p:cNvPr>
          <p:cNvSpPr>
            <a:spLocks noGrp="1"/>
          </p:cNvSpPr>
          <p:nvPr>
            <p:ph type="subTitle" idx="1"/>
          </p:nvPr>
        </p:nvSpPr>
        <p:spPr/>
        <p:txBody>
          <a:bodyPr/>
          <a:lstStyle/>
          <a:p>
            <a:r>
              <a:rPr lang="en-US" dirty="0"/>
              <a:t>BY MBBSPPT.COM</a:t>
            </a:r>
          </a:p>
        </p:txBody>
      </p:sp>
      <p:pic>
        <p:nvPicPr>
          <p:cNvPr id="5" name="Picture 4">
            <a:extLst>
              <a:ext uri="{FF2B5EF4-FFF2-40B4-BE49-F238E27FC236}">
                <a16:creationId xmlns:a16="http://schemas.microsoft.com/office/drawing/2014/main" id="{D36548BF-0E85-A7A4-2234-5B7FE3B69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97663"/>
            <a:ext cx="3919538" cy="40068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right brachiocephalic vein commences behind the right sternoclavicular joint and runs vertically downwards. </a:t>
            </a:r>
          </a:p>
          <a:p>
            <a:pPr marL="0" indent="0" eaLnBrk="1" hangingPunct="1">
              <a:buNone/>
            </a:pPr>
            <a:r>
              <a:rPr lang="en-US" dirty="0"/>
              <a:t>It receives the right lymphatic duct and right jugular and subclavian lymph trunks, which normally enter independently of each other.</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Right brachiocephalic vein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877138" y="1002506"/>
            <a:ext cx="5389724" cy="485298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left brachiocephalic vein passes almost horizontally across the superior mediastinum to join the right vein at the lower border of the first right costal cartilage. </a:t>
            </a:r>
          </a:p>
          <a:p>
            <a:pPr marL="0" indent="0" eaLnBrk="1" hangingPunct="1">
              <a:buNone/>
            </a:pPr>
            <a:r>
              <a:rPr lang="en-US" dirty="0"/>
              <a:t>The beginning of the vein receives the thoracic duct, which often divides into two or three branches that join the vein separately. </a:t>
            </a:r>
          </a:p>
          <a:p>
            <a:pPr marL="0" indent="0" eaLnBrk="1" hangingPunct="1">
              <a:buNone/>
            </a:pPr>
            <a:r>
              <a:rPr lang="en-US" dirty="0"/>
              <a:t>In addition to the vertebral and internal thoracic veins the left brachiocephalic vein receives most of the blood from the inferior thyroid plexus of veins. </a:t>
            </a:r>
          </a:p>
          <a:p>
            <a:pPr marL="0" indent="0" eaLnBrk="1" hangingPunct="1">
              <a:buNone/>
            </a:pPr>
            <a:r>
              <a:rPr lang="en-US" dirty="0"/>
              <a:t>The left superior intercostal vein joins it near the midline of the body and a large thymic vein commonly enters nearby.</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left brachiocephalic vein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Abnormalities in the neck, such as compression of the trachea (windpipe) by the brachiocephalic vein on either or both sides of the neck, have been associated with apnea in infants. </a:t>
            </a:r>
          </a:p>
          <a:p>
            <a:pPr marL="0" indent="0" eaLnBrk="1" hangingPunct="1">
              <a:buNone/>
            </a:pPr>
            <a:r>
              <a:rPr lang="en-US" dirty="0"/>
              <a:t>Apnea is a condition where breathing abnormally stops and starts during sleep. </a:t>
            </a:r>
          </a:p>
          <a:p>
            <a:pPr marL="0" indent="0" eaLnBrk="1" hangingPunct="1">
              <a:buNone/>
            </a:pPr>
            <a:r>
              <a:rPr lang="en-US" dirty="0"/>
              <a:t>Magnetic resonance imaging is used to diagnose this condition.</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Clinical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70709" y="1371600"/>
            <a:ext cx="6802582" cy="4114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right brachiocephalic vein:</a:t>
            </a:r>
          </a:p>
          <a:p>
            <a:pPr marL="0" indent="0" eaLnBrk="1" hangingPunct="1">
              <a:buNone/>
            </a:pPr>
            <a:r>
              <a:rPr lang="en-US" dirty="0"/>
              <a:t>				…about 1 inch long.</a:t>
            </a:r>
          </a:p>
          <a:p>
            <a:pPr marL="0" indent="0" eaLnBrk="1" hangingPunct="1">
              <a:buNone/>
            </a:pPr>
            <a:r>
              <a:rPr lang="en-US" dirty="0"/>
              <a:t>The Superior Vena Cava:</a:t>
            </a:r>
          </a:p>
          <a:p>
            <a:pPr marL="0" indent="0" eaLnBrk="1" hangingPunct="1">
              <a:buNone/>
            </a:pPr>
            <a:r>
              <a:rPr lang="en-US" dirty="0"/>
              <a:t>				…about 2 inch long.</a:t>
            </a:r>
          </a:p>
          <a:p>
            <a:pPr marL="0" indent="0" eaLnBrk="1" hangingPunct="1">
              <a:buNone/>
            </a:pPr>
            <a:r>
              <a:rPr lang="en-US" dirty="0"/>
              <a:t>The left brachiocephalic vein:</a:t>
            </a:r>
          </a:p>
          <a:p>
            <a:pPr marL="0" indent="0" eaLnBrk="1" hangingPunct="1">
              <a:buNone/>
            </a:pPr>
            <a:r>
              <a:rPr lang="en-US" dirty="0"/>
              <a:t>				…about 3 inch long.</a:t>
            </a:r>
          </a:p>
          <a:p>
            <a:pPr marL="0" indent="0" eaLnBrk="1" hangingPunct="1">
              <a:buNone/>
            </a:pPr>
            <a:br>
              <a:rPr lang="en-US" dirty="0"/>
            </a:br>
            <a:endParaRPr lang="en-US" dirty="0"/>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Important lengths to remember</a:t>
            </a:r>
            <a:br>
              <a:rPr lang="en-US" b="1" dirty="0"/>
            </a:br>
            <a:r>
              <a:rPr lang="en-US" b="1" dirty="0"/>
              <a:t>(1,2,3 inches)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brachiocephalic veins are formed behind the sternoclavicular joints by confluence of the internal jugular and subclavian veins.</a:t>
            </a:r>
          </a:p>
          <a:p>
            <a:pPr marL="0" indent="0" eaLnBrk="1" hangingPunct="1">
              <a:buNone/>
            </a:pPr>
            <a:r>
              <a:rPr lang="en-US" dirty="0"/>
              <a:t>These veins descend from the neck into the superior mediastinum just posterior to the thymus gland or its remnants.</a:t>
            </a:r>
          </a:p>
          <a:p>
            <a:pPr marL="0" indent="0" eaLnBrk="1" hangingPunct="1">
              <a:buNone/>
            </a:pPr>
            <a:r>
              <a:rPr lang="en-US" dirty="0"/>
              <a:t>Medial to scalenus anterior, in front of the first part of the subclavian artery, the vein has been joined by the internal jugular vein and is thence called the brachiocephalic. </a:t>
            </a:r>
          </a:p>
          <a:p>
            <a:pPr marL="0" indent="0" eaLnBrk="1" hangingPunct="1">
              <a:buNone/>
            </a:pPr>
            <a:r>
              <a:rPr lang="en-US" dirty="0"/>
              <a:t>This part of each brachiocephalic vein receives tributaries corresponding to the branches of the first part of the subclavian artery (vertebral, inferior thyroid, internal thoracic and, on the left side only, superior intercostal).</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brachiocephalic veins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72132" y="876299"/>
            <a:ext cx="5799736" cy="510540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There are 2 brachiocephalic veins: </a:t>
            </a:r>
          </a:p>
          <a:p>
            <a:pPr marL="457200" indent="-457200" eaLnBrk="1" hangingPunct="1">
              <a:buFont typeface="+mj-lt"/>
              <a:buAutoNum type="arabicPeriod"/>
            </a:pPr>
            <a:r>
              <a:rPr lang="en-US" sz="1600" dirty="0"/>
              <a:t>Right Brachiocephalic Vein.</a:t>
            </a:r>
          </a:p>
          <a:p>
            <a:pPr marL="457200" indent="-457200" eaLnBrk="1" hangingPunct="1">
              <a:buFont typeface="+mj-lt"/>
              <a:buAutoNum type="arabicPeriod"/>
            </a:pPr>
            <a:r>
              <a:rPr lang="en-US" sz="1600" dirty="0"/>
              <a:t>Left Brachiocephalic Vein. </a:t>
            </a:r>
          </a:p>
          <a:p>
            <a:pPr marL="0" indent="0" eaLnBrk="1" hangingPunct="1">
              <a:buNone/>
            </a:pPr>
            <a:r>
              <a:rPr lang="en-US" dirty="0"/>
              <a:t>The brachiocephalic veins are formed at the confluence of the subclavian and internal jugular veins behind the sternoclavicular joints.</a:t>
            </a:r>
          </a:p>
          <a:p>
            <a:pPr marL="0" indent="0" eaLnBrk="1" hangingPunct="1">
              <a:buNone/>
            </a:pPr>
            <a:r>
              <a:rPr lang="en-US" dirty="0"/>
              <a:t>They unite to create superior </a:t>
            </a:r>
            <a:r>
              <a:rPr lang="en-US" dirty="0" err="1"/>
              <a:t>veva</a:t>
            </a:r>
            <a:r>
              <a:rPr lang="en-US" dirty="0"/>
              <a:t> cava.</a:t>
            </a:r>
          </a:p>
          <a:p>
            <a:pPr marL="0" indent="0" eaLnBrk="1" hangingPunct="1">
              <a:buNone/>
            </a:pPr>
            <a:r>
              <a:rPr lang="en-US" dirty="0"/>
              <a:t>Both, the brachiocephalic veins and superior </a:t>
            </a:r>
            <a:r>
              <a:rPr lang="en-US" dirty="0" err="1"/>
              <a:t>veva</a:t>
            </a:r>
            <a:r>
              <a:rPr lang="en-US" dirty="0"/>
              <a:t> cava are devoid of valves.</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BRACHIOCEPHALIC VEINS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478" y="1371600"/>
            <a:ext cx="4571043" cy="411479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64D9-B025-6759-8BA2-588065CD747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1D972FD-01D4-4210-6CE4-28DDD1FF08F0}"/>
              </a:ext>
            </a:extLst>
          </p:cNvPr>
          <p:cNvSpPr txBox="1">
            <a:spLocks/>
          </p:cNvSpPr>
          <p:nvPr/>
        </p:nvSpPr>
        <p:spPr>
          <a:xfrm>
            <a:off x="768096" y="585216"/>
            <a:ext cx="79949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3600" b="1" dirty="0"/>
              <a:t>DIFFERENCES BETWEEN LEFT AND RIGHT BRACHIOCEPHALIC VEINS</a:t>
            </a:r>
          </a:p>
        </p:txBody>
      </p:sp>
      <p:graphicFrame>
        <p:nvGraphicFramePr>
          <p:cNvPr id="2" name="Content Placeholder 3">
            <a:extLst>
              <a:ext uri="{FF2B5EF4-FFF2-40B4-BE49-F238E27FC236}">
                <a16:creationId xmlns:a16="http://schemas.microsoft.com/office/drawing/2014/main" id="{61244816-F05E-A0BD-464E-044EBEF848DD}"/>
              </a:ext>
            </a:extLst>
          </p:cNvPr>
          <p:cNvGraphicFramePr>
            <a:graphicFrameLocks noGrp="1"/>
          </p:cNvGraphicFramePr>
          <p:nvPr>
            <p:ph idx="1"/>
            <p:extLst>
              <p:ext uri="{D42A27DB-BD31-4B8C-83A1-F6EECF244321}">
                <p14:modId xmlns:p14="http://schemas.microsoft.com/office/powerpoint/2010/main" val="607346441"/>
              </p:ext>
            </p:extLst>
          </p:nvPr>
        </p:nvGraphicFramePr>
        <p:xfrm>
          <a:off x="920686" y="2084832"/>
          <a:ext cx="7302627" cy="4114800"/>
        </p:xfrm>
        <a:graphic>
          <a:graphicData uri="http://schemas.openxmlformats.org/drawingml/2006/table">
            <a:tbl>
              <a:tblPr firstRow="1" bandRow="1">
                <a:tableStyleId>{5C22544A-7EE6-4342-B048-85BDC9FD1C3A}</a:tableStyleId>
              </a:tblPr>
              <a:tblGrid>
                <a:gridCol w="1217105">
                  <a:extLst>
                    <a:ext uri="{9D8B030D-6E8A-4147-A177-3AD203B41FA5}">
                      <a16:colId xmlns:a16="http://schemas.microsoft.com/office/drawing/2014/main" val="20000"/>
                    </a:ext>
                  </a:extLst>
                </a:gridCol>
                <a:gridCol w="2921051">
                  <a:extLst>
                    <a:ext uri="{9D8B030D-6E8A-4147-A177-3AD203B41FA5}">
                      <a16:colId xmlns:a16="http://schemas.microsoft.com/office/drawing/2014/main" val="20001"/>
                    </a:ext>
                  </a:extLst>
                </a:gridCol>
                <a:gridCol w="3164471">
                  <a:extLst>
                    <a:ext uri="{9D8B030D-6E8A-4147-A177-3AD203B41FA5}">
                      <a16:colId xmlns:a16="http://schemas.microsoft.com/office/drawing/2014/main" val="20002"/>
                    </a:ext>
                  </a:extLst>
                </a:gridCol>
              </a:tblGrid>
              <a:tr h="485146">
                <a:tc>
                  <a:txBody>
                    <a:bodyPr/>
                    <a:lstStyle/>
                    <a:p>
                      <a:endParaRPr lang="en-US" sz="1200" b="0" dirty="0"/>
                    </a:p>
                  </a:txBody>
                  <a:tcPr marL="45720" marR="45720"/>
                </a:tc>
                <a:tc>
                  <a:txBody>
                    <a:bodyPr/>
                    <a:lstStyle/>
                    <a:p>
                      <a:pPr algn="ctr"/>
                      <a:r>
                        <a:rPr lang="en-US" sz="1200" b="1" dirty="0"/>
                        <a:t>Right </a:t>
                      </a:r>
                      <a:r>
                        <a:rPr lang="en-US" sz="1200" b="1" dirty="0" err="1"/>
                        <a:t>brachiocephalic</a:t>
                      </a:r>
                      <a:r>
                        <a:rPr lang="en-US" sz="1200" b="1" dirty="0"/>
                        <a:t> vein</a:t>
                      </a:r>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Left </a:t>
                      </a:r>
                      <a:r>
                        <a:rPr lang="en-US" sz="1200" b="1" dirty="0" err="1"/>
                        <a:t>brachiocephalic</a:t>
                      </a:r>
                      <a:r>
                        <a:rPr lang="en-US" sz="1200" b="1" dirty="0"/>
                        <a:t> vein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dirty="0"/>
                    </a:p>
                  </a:txBody>
                  <a:tcPr marL="45720" marR="45720"/>
                </a:tc>
                <a:extLst>
                  <a:ext uri="{0D108BD9-81ED-4DB2-BD59-A6C34878D82A}">
                    <a16:rowId xmlns:a16="http://schemas.microsoft.com/office/drawing/2014/main" val="10000"/>
                  </a:ext>
                </a:extLst>
              </a:tr>
              <a:tr h="254124">
                <a:tc>
                  <a:txBody>
                    <a:bodyPr/>
                    <a:lstStyle/>
                    <a:p>
                      <a:r>
                        <a:rPr lang="en-US" sz="1200" b="0" dirty="0"/>
                        <a:t>Length</a:t>
                      </a:r>
                    </a:p>
                  </a:txBody>
                  <a:tcPr marL="95250" marR="95250" marT="76200" marB="76200" anchor="ctr"/>
                </a:tc>
                <a:tc>
                  <a:txBody>
                    <a:bodyPr/>
                    <a:lstStyle/>
                    <a:p>
                      <a:r>
                        <a:rPr lang="en-US" sz="1200" b="0" dirty="0"/>
                        <a:t>• Short (2.5 cm)</a:t>
                      </a:r>
                    </a:p>
                  </a:txBody>
                  <a:tcPr marL="95250" marR="95250" marT="76200" marB="76200" anchor="ctr"/>
                </a:tc>
                <a:tc>
                  <a:txBody>
                    <a:bodyPr/>
                    <a:lstStyle/>
                    <a:p>
                      <a:r>
                        <a:rPr lang="en-US" sz="1200" b="0" dirty="0"/>
                        <a:t>• Long (6 cm)</a:t>
                      </a:r>
                    </a:p>
                  </a:txBody>
                  <a:tcPr marL="95250" marR="95250" marT="76200" marB="76200" anchor="ctr"/>
                </a:tc>
                <a:extLst>
                  <a:ext uri="{0D108BD9-81ED-4DB2-BD59-A6C34878D82A}">
                    <a16:rowId xmlns:a16="http://schemas.microsoft.com/office/drawing/2014/main" val="10001"/>
                  </a:ext>
                </a:extLst>
              </a:tr>
              <a:tr h="392737">
                <a:tc>
                  <a:txBody>
                    <a:bodyPr/>
                    <a:lstStyle/>
                    <a:p>
                      <a:r>
                        <a:rPr lang="en-US" sz="1200" b="0" dirty="0"/>
                        <a:t>Formation </a:t>
                      </a:r>
                    </a:p>
                  </a:txBody>
                  <a:tcPr marL="95250" marR="95250" marT="76200" marB="76200" anchor="ctr"/>
                </a:tc>
                <a:tc>
                  <a:txBody>
                    <a:bodyPr/>
                    <a:lstStyle/>
                    <a:p>
                      <a:pPr>
                        <a:buFont typeface="Arial" pitchFamily="34" charset="0"/>
                        <a:buChar char="•"/>
                      </a:pPr>
                      <a:r>
                        <a:rPr lang="en-US" sz="1200" b="0" dirty="0"/>
                        <a:t> Posterior</a:t>
                      </a:r>
                      <a:r>
                        <a:rPr lang="en-US" sz="1200" b="0" baseline="0" dirty="0"/>
                        <a:t> </a:t>
                      </a:r>
                      <a:r>
                        <a:rPr lang="en-US" sz="1200" b="0" dirty="0"/>
                        <a:t>to the medial end of the right clavicle </a:t>
                      </a:r>
                    </a:p>
                  </a:txBody>
                  <a:tcPr marL="95250" marR="95250" marT="76200" marB="76200" anchor="ctr"/>
                </a:tc>
                <a:tc>
                  <a:txBody>
                    <a:bodyPr/>
                    <a:lstStyle/>
                    <a:p>
                      <a:pPr>
                        <a:buFont typeface="Arial" pitchFamily="34" charset="0"/>
                        <a:buChar char="•"/>
                      </a:pPr>
                      <a:r>
                        <a:rPr lang="en-US" sz="1200" b="0" dirty="0"/>
                        <a:t> Posterior to the medial end of the left clavicle</a:t>
                      </a:r>
                    </a:p>
                  </a:txBody>
                  <a:tcPr marL="95250" marR="95250" marT="76200" marB="76200" anchor="ctr"/>
                </a:tc>
                <a:extLst>
                  <a:ext uri="{0D108BD9-81ED-4DB2-BD59-A6C34878D82A}">
                    <a16:rowId xmlns:a16="http://schemas.microsoft.com/office/drawing/2014/main" val="10002"/>
                  </a:ext>
                </a:extLst>
              </a:tr>
              <a:tr h="655178">
                <a:tc>
                  <a:txBody>
                    <a:bodyPr/>
                    <a:lstStyle/>
                    <a:p>
                      <a:r>
                        <a:rPr lang="en-US" sz="1200" b="0" dirty="0"/>
                        <a:t>Course</a:t>
                      </a:r>
                    </a:p>
                  </a:txBody>
                  <a:tcPr marL="95250" marR="95250" marT="76200" marB="76200" anchor="ctr"/>
                </a:tc>
                <a:tc>
                  <a:txBody>
                    <a:bodyPr/>
                    <a:lstStyle/>
                    <a:p>
                      <a:r>
                        <a:rPr lang="en-US" sz="1200" b="0" dirty="0"/>
                        <a:t>• Vertical (runs vertically downwards from right </a:t>
                      </a:r>
                      <a:r>
                        <a:rPr lang="en-US" sz="1200" b="0" dirty="0" err="1"/>
                        <a:t>sternoclavicular</a:t>
                      </a:r>
                      <a:r>
                        <a:rPr lang="en-US" sz="1200" b="0" dirty="0"/>
                        <a:t> joint to the lower margin of the right 1st costal cartilage)</a:t>
                      </a:r>
                    </a:p>
                  </a:txBody>
                  <a:tcPr marL="95250" marR="95250" marT="76200" marB="76200" anchor="ctr"/>
                </a:tc>
                <a:tc>
                  <a:txBody>
                    <a:bodyPr/>
                    <a:lstStyle/>
                    <a:p>
                      <a:r>
                        <a:rPr lang="en-US" sz="1200" b="0" dirty="0"/>
                        <a:t>• Oblique (runs obliquely across the superior </a:t>
                      </a:r>
                      <a:r>
                        <a:rPr lang="en-US" sz="1200" b="0" dirty="0" err="1"/>
                        <a:t>mediastinum</a:t>
                      </a:r>
                      <a:r>
                        <a:rPr lang="en-US" sz="1200" b="0" dirty="0"/>
                        <a:t> from left </a:t>
                      </a:r>
                      <a:r>
                        <a:rPr lang="en-US" sz="1200" b="0" dirty="0" err="1"/>
                        <a:t>sternoclavicular</a:t>
                      </a:r>
                      <a:r>
                        <a:rPr lang="en-US" sz="1200" b="0" dirty="0"/>
                        <a:t> joint to the lower margin of the right 1st costal cartilage)</a:t>
                      </a:r>
                    </a:p>
                  </a:txBody>
                  <a:tcPr marL="95250" marR="95250" marT="76200" marB="76200" anchor="ctr"/>
                </a:tc>
                <a:extLst>
                  <a:ext uri="{0D108BD9-81ED-4DB2-BD59-A6C34878D82A}">
                    <a16:rowId xmlns:a16="http://schemas.microsoft.com/office/drawing/2014/main" val="10003"/>
                  </a:ext>
                </a:extLst>
              </a:tr>
              <a:tr h="511359">
                <a:tc>
                  <a:txBody>
                    <a:bodyPr/>
                    <a:lstStyle/>
                    <a:p>
                      <a:r>
                        <a:rPr lang="en-US" sz="1200" b="0" dirty="0"/>
                        <a:t>Relations </a:t>
                      </a:r>
                    </a:p>
                  </a:txBody>
                  <a:tcPr marL="95250" marR="95250" marT="76200" marB="76200" anchor="ctr"/>
                </a:tc>
                <a:tc>
                  <a:txBody>
                    <a:bodyPr/>
                    <a:lstStyle/>
                    <a:p>
                      <a:pPr>
                        <a:buFont typeface="Arial" pitchFamily="34" charset="0"/>
                        <a:buChar char="•"/>
                      </a:pPr>
                      <a:r>
                        <a:rPr lang="en-US" sz="1200" b="0" dirty="0"/>
                        <a:t> Lies anterior to the brachiocephalic artery</a:t>
                      </a:r>
                    </a:p>
                  </a:txBody>
                  <a:tcPr marL="95250" marR="95250" marT="76200" marB="76200" anchor="ctr"/>
                </a:tc>
                <a:tc>
                  <a:txBody>
                    <a:bodyPr/>
                    <a:lstStyle/>
                    <a:p>
                      <a:pPr>
                        <a:buFont typeface="Arial" pitchFamily="34" charset="0"/>
                        <a:buChar char="•"/>
                      </a:pPr>
                      <a:r>
                        <a:rPr lang="en-US" sz="1200" b="0" dirty="0"/>
                        <a:t> Lies anterior to the left </a:t>
                      </a:r>
                      <a:r>
                        <a:rPr lang="en-US" sz="1200" b="0" dirty="0" err="1"/>
                        <a:t>subclavian</a:t>
                      </a:r>
                      <a:r>
                        <a:rPr lang="en-US" sz="1200" b="0" dirty="0"/>
                        <a:t>, common carotid arteries, and superior to the aortic arch. </a:t>
                      </a:r>
                    </a:p>
                  </a:txBody>
                  <a:tcPr marL="95250" marR="95250" marT="76200" marB="76200" anchor="ctr"/>
                </a:tc>
                <a:extLst>
                  <a:ext uri="{0D108BD9-81ED-4DB2-BD59-A6C34878D82A}">
                    <a16:rowId xmlns:a16="http://schemas.microsoft.com/office/drawing/2014/main" val="10004"/>
                  </a:ext>
                </a:extLst>
              </a:tr>
              <a:tr h="808576">
                <a:tc rowSpan="2">
                  <a:txBody>
                    <a:bodyPr/>
                    <a:lstStyle/>
                    <a:p>
                      <a:r>
                        <a:rPr lang="en-US" sz="1200" b="0" dirty="0"/>
                        <a:t>Tributaries</a:t>
                      </a:r>
                    </a:p>
                  </a:txBody>
                  <a:tcPr marL="95250" marR="95250" marT="76200" marB="76200" anchor="ctr"/>
                </a:tc>
                <a:tc>
                  <a:txBody>
                    <a:bodyPr/>
                    <a:lstStyle/>
                    <a:p>
                      <a:r>
                        <a:rPr lang="en-US" sz="1200" b="0" dirty="0"/>
                        <a:t>• Right vertebral vein</a:t>
                      </a:r>
                    </a:p>
                    <a:p>
                      <a:r>
                        <a:rPr lang="en-US" sz="1200" b="0" dirty="0"/>
                        <a:t>• Right internal thoracic vein</a:t>
                      </a:r>
                    </a:p>
                    <a:p>
                      <a:r>
                        <a:rPr lang="en-US" sz="1200" b="0" dirty="0"/>
                        <a:t>• Right inferior thyroid vein</a:t>
                      </a:r>
                    </a:p>
                    <a:p>
                      <a:r>
                        <a:rPr lang="en-US" sz="1200" b="0" dirty="0"/>
                        <a:t>• First right posterior </a:t>
                      </a:r>
                      <a:r>
                        <a:rPr lang="en-US" sz="1200" b="0" dirty="0" err="1"/>
                        <a:t>intercostal</a:t>
                      </a:r>
                      <a:r>
                        <a:rPr lang="en-US" sz="1200" b="0" dirty="0"/>
                        <a:t> vein</a:t>
                      </a:r>
                    </a:p>
                  </a:txBody>
                  <a:tcPr marL="95250" marR="95250" marT="76200" marB="76200" anchor="ctr"/>
                </a:tc>
                <a:tc>
                  <a:txBody>
                    <a:bodyPr/>
                    <a:lstStyle/>
                    <a:p>
                      <a:r>
                        <a:rPr lang="en-US" sz="1200" b="0" dirty="0"/>
                        <a:t>• Left vertebral vein</a:t>
                      </a:r>
                    </a:p>
                    <a:p>
                      <a:r>
                        <a:rPr lang="en-US" sz="1200" b="0" dirty="0"/>
                        <a:t>• Left internal thoracic vein</a:t>
                      </a:r>
                    </a:p>
                    <a:p>
                      <a:r>
                        <a:rPr lang="en-US" sz="1200" b="0" dirty="0"/>
                        <a:t>• Left inferior thyroid vein</a:t>
                      </a:r>
                    </a:p>
                    <a:p>
                      <a:r>
                        <a:rPr lang="en-US" sz="1200" b="0" dirty="0"/>
                        <a:t>•First left posterior </a:t>
                      </a:r>
                      <a:r>
                        <a:rPr lang="en-US" sz="1200" b="0" dirty="0" err="1"/>
                        <a:t>intercostal</a:t>
                      </a:r>
                      <a:r>
                        <a:rPr lang="en-US" sz="1200" b="0" dirty="0"/>
                        <a:t> vein</a:t>
                      </a:r>
                      <a:br>
                        <a:rPr lang="en-US" sz="1200" b="0" dirty="0"/>
                      </a:br>
                      <a:r>
                        <a:rPr lang="en-US" sz="1200" b="0" dirty="0"/>
                        <a:t>•Left superior </a:t>
                      </a:r>
                      <a:r>
                        <a:rPr lang="en-US" sz="1200" b="0" dirty="0" err="1"/>
                        <a:t>intercostal</a:t>
                      </a:r>
                      <a:r>
                        <a:rPr lang="en-US" sz="1200" b="0" dirty="0"/>
                        <a:t> vein</a:t>
                      </a:r>
                    </a:p>
                  </a:txBody>
                  <a:tcPr marL="95250" marR="95250" marT="76200" marB="76200" anchor="ctr"/>
                </a:tc>
                <a:extLst>
                  <a:ext uri="{0D108BD9-81ED-4DB2-BD59-A6C34878D82A}">
                    <a16:rowId xmlns:a16="http://schemas.microsoft.com/office/drawing/2014/main" val="10005"/>
                  </a:ext>
                </a:extLst>
              </a:tr>
              <a:tr h="254124">
                <a:tc vMerge="1">
                  <a:txBody>
                    <a:bodyPr/>
                    <a:lstStyle/>
                    <a:p>
                      <a:endParaRPr lang="en-US" dirty="0"/>
                    </a:p>
                  </a:txBody>
                  <a:tcPr marL="95250" marR="95250" marT="76200" marB="76200" anchor="ctr"/>
                </a:tc>
                <a:tc>
                  <a:txBody>
                    <a:bodyPr/>
                    <a:lstStyle/>
                    <a:p>
                      <a:r>
                        <a:rPr lang="en-US" sz="1200" b="0" dirty="0"/>
                        <a:t>* Receives right lymphatic duct</a:t>
                      </a:r>
                    </a:p>
                  </a:txBody>
                  <a:tcPr marL="95250" marR="95250" marT="76200" marB="76200" anchor="ctr"/>
                </a:tc>
                <a:tc>
                  <a:txBody>
                    <a:bodyPr/>
                    <a:lstStyle/>
                    <a:p>
                      <a:r>
                        <a:rPr lang="en-US" sz="1200" b="0" dirty="0"/>
                        <a:t>* Receives thoracic</a:t>
                      </a:r>
                      <a:r>
                        <a:rPr lang="en-US" sz="1200" b="0" baseline="0" dirty="0"/>
                        <a:t> duct</a:t>
                      </a:r>
                      <a:endParaRPr lang="en-US" sz="1200" b="0" dirty="0"/>
                    </a:p>
                  </a:txBody>
                  <a:tcPr marL="95250" marR="95250" marT="76200" marB="7620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0616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00482" y="876300"/>
            <a:ext cx="4943036" cy="510539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332</TotalTime>
  <Words>614</Words>
  <Application>Microsoft Office PowerPoint</Application>
  <PresentationFormat>On-screen Show (4:3)</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 Cen MT</vt:lpstr>
      <vt:lpstr>Tw Cen MT Condensed</vt:lpstr>
      <vt:lpstr>Wingdings 3</vt:lpstr>
      <vt:lpstr>Integral</vt:lpstr>
      <vt:lpstr>The brachiocephalic veins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brachiocephalic veins</dc:title>
  <dc:creator>Zone</dc:creator>
  <cp:lastModifiedBy>Rajesh Patel</cp:lastModifiedBy>
  <cp:revision>24</cp:revision>
  <dcterms:created xsi:type="dcterms:W3CDTF">2018-06-11T12:40:50Z</dcterms:created>
  <dcterms:modified xsi:type="dcterms:W3CDTF">2024-11-17T08:51:31Z</dcterms:modified>
</cp:coreProperties>
</file>