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3"/>
  </p:notesMasterIdLst>
  <p:sldIdLst>
    <p:sldId id="256" r:id="rId2"/>
    <p:sldId id="286" r:id="rId3"/>
    <p:sldId id="275" r:id="rId4"/>
    <p:sldId id="276" r:id="rId5"/>
    <p:sldId id="272" r:id="rId6"/>
    <p:sldId id="287" r:id="rId7"/>
    <p:sldId id="274" r:id="rId8"/>
    <p:sldId id="288" r:id="rId9"/>
    <p:sldId id="273" r:id="rId10"/>
    <p:sldId id="289" r:id="rId11"/>
    <p:sldId id="290" r:id="rId12"/>
    <p:sldId id="291" r:id="rId13"/>
    <p:sldId id="292" r:id="rId14"/>
    <p:sldId id="293" r:id="rId15"/>
    <p:sldId id="294" r:id="rId16"/>
    <p:sldId id="295" r:id="rId17"/>
    <p:sldId id="296" r:id="rId18"/>
    <p:sldId id="297" r:id="rId19"/>
    <p:sldId id="298" r:id="rId20"/>
    <p:sldId id="299" r:id="rId21"/>
    <p:sldId id="34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75" autoAdjust="0"/>
  </p:normalViewPr>
  <p:slideViewPr>
    <p:cSldViewPr>
      <p:cViewPr varScale="1">
        <p:scale>
          <a:sx n="104" d="100"/>
          <a:sy n="104" d="100"/>
        </p:scale>
        <p:origin x="182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A7293-9DB3-41B5-901D-9B0113552934}" type="datetimeFigureOut">
              <a:rPr lang="en-IN" smtClean="0"/>
              <a:t>14-11-2024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E37B3-C172-4B66-B731-66040CB4A8FD}" type="slidenum">
              <a:rPr lang="en-IN" smtClean="0"/>
              <a:t>‹#›</a:t>
            </a:fld>
            <a:endParaRPr lang="en-IN"/>
          </a:p>
        </p:txBody>
      </p:sp>
    </p:spTree>
    <p:extLst>
      <p:ext uri="{BB962C8B-B14F-4D97-AF65-F5344CB8AC3E}">
        <p14:creationId xmlns:p14="http://schemas.microsoft.com/office/powerpoint/2010/main" val="3353828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766BEA86-F904-4DCA-BFDD-C5E137ABC37C}"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970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D0A5E6DB-D60B-4312-ADAE-CCC775297ED5}" type="slidenum">
              <a:rPr lang="en-US" altLang="en-US" smtClean="0"/>
              <a:pPr/>
              <a:t>‹#›</a:t>
            </a:fld>
            <a:endParaRPr lang="en-US" altLang="en-US"/>
          </a:p>
        </p:txBody>
      </p:sp>
    </p:spTree>
    <p:extLst>
      <p:ext uri="{BB962C8B-B14F-4D97-AF65-F5344CB8AC3E}">
        <p14:creationId xmlns:p14="http://schemas.microsoft.com/office/powerpoint/2010/main" val="274556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C0B9D9F2-3134-4D5D-9D34-E3CC6B96E82C}"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15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9742D08D-2072-4FF7-9502-EF0B8116F2C9}" type="slidenum">
              <a:rPr lang="en-US" altLang="en-US" smtClean="0"/>
              <a:pPr/>
              <a:t>‹#›</a:t>
            </a:fld>
            <a:endParaRPr lang="en-US" altLang="en-US"/>
          </a:p>
        </p:txBody>
      </p:sp>
    </p:spTree>
    <p:extLst>
      <p:ext uri="{BB962C8B-B14F-4D97-AF65-F5344CB8AC3E}">
        <p14:creationId xmlns:p14="http://schemas.microsoft.com/office/powerpoint/2010/main" val="45663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EFB24659-B668-4ECD-B4BF-1F3FA49A582F}"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39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fld id="{38EBDE5B-978C-4387-8E06-763136BE3E49}" type="slidenum">
              <a:rPr lang="en-US" altLang="en-US" smtClean="0"/>
              <a:pPr/>
              <a:t>‹#›</a:t>
            </a:fld>
            <a:endParaRPr lang="en-US" altLang="en-US"/>
          </a:p>
        </p:txBody>
      </p:sp>
    </p:spTree>
    <p:extLst>
      <p:ext uri="{BB962C8B-B14F-4D97-AF65-F5344CB8AC3E}">
        <p14:creationId xmlns:p14="http://schemas.microsoft.com/office/powerpoint/2010/main" val="173097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MBBSPPT.COM</a:t>
            </a:r>
          </a:p>
        </p:txBody>
      </p:sp>
      <p:sp>
        <p:nvSpPr>
          <p:cNvPr id="9" name="Slide Number Placeholder 8"/>
          <p:cNvSpPr>
            <a:spLocks noGrp="1"/>
          </p:cNvSpPr>
          <p:nvPr>
            <p:ph type="sldNum" sz="quarter" idx="12"/>
          </p:nvPr>
        </p:nvSpPr>
        <p:spPr/>
        <p:txBody>
          <a:bodyPr/>
          <a:lstStyle/>
          <a:p>
            <a:fld id="{BEBA141A-D5C8-4CB8-8F18-2282CD488336}" type="slidenum">
              <a:rPr lang="en-US" altLang="en-US" smtClean="0"/>
              <a:pPr/>
              <a:t>‹#›</a:t>
            </a:fld>
            <a:endParaRPr lang="en-US" altLang="en-US"/>
          </a:p>
        </p:txBody>
      </p:sp>
    </p:spTree>
    <p:extLst>
      <p:ext uri="{BB962C8B-B14F-4D97-AF65-F5344CB8AC3E}">
        <p14:creationId xmlns:p14="http://schemas.microsoft.com/office/powerpoint/2010/main" val="68345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MBBSPPT.COM</a:t>
            </a:r>
          </a:p>
        </p:txBody>
      </p:sp>
      <p:sp>
        <p:nvSpPr>
          <p:cNvPr id="5" name="Slide Number Placeholder 4"/>
          <p:cNvSpPr>
            <a:spLocks noGrp="1"/>
          </p:cNvSpPr>
          <p:nvPr>
            <p:ph type="sldNum" sz="quarter" idx="12"/>
          </p:nvPr>
        </p:nvSpPr>
        <p:spPr/>
        <p:txBody>
          <a:bodyPr/>
          <a:lstStyle/>
          <a:p>
            <a:fld id="{74E166BB-F214-4A6D-B9EC-5026F7B1795F}" type="slidenum">
              <a:rPr lang="en-US" altLang="en-US" smtClean="0"/>
              <a:pPr/>
              <a:t>‹#›</a:t>
            </a:fld>
            <a:endParaRPr lang="en-US" altLang="en-US"/>
          </a:p>
        </p:txBody>
      </p:sp>
    </p:spTree>
    <p:extLst>
      <p:ext uri="{BB962C8B-B14F-4D97-AF65-F5344CB8AC3E}">
        <p14:creationId xmlns:p14="http://schemas.microsoft.com/office/powerpoint/2010/main" val="111838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MBBSPPT.COM</a:t>
            </a:r>
          </a:p>
        </p:txBody>
      </p:sp>
      <p:sp>
        <p:nvSpPr>
          <p:cNvPr id="4" name="Slide Number Placeholder 3"/>
          <p:cNvSpPr>
            <a:spLocks noGrp="1"/>
          </p:cNvSpPr>
          <p:nvPr>
            <p:ph type="sldNum" sz="quarter" idx="12"/>
          </p:nvPr>
        </p:nvSpPr>
        <p:spPr/>
        <p:txBody>
          <a:bodyPr/>
          <a:lstStyle/>
          <a:p>
            <a:fld id="{58228994-CDC9-4DE3-81FC-14CA67A448C8}" type="slidenum">
              <a:rPr lang="en-US" altLang="en-US" smtClean="0"/>
              <a:pPr/>
              <a:t>‹#›</a:t>
            </a:fld>
            <a:endParaRPr lang="en-US" altLang="en-US"/>
          </a:p>
        </p:txBody>
      </p:sp>
    </p:spTree>
    <p:extLst>
      <p:ext uri="{BB962C8B-B14F-4D97-AF65-F5344CB8AC3E}">
        <p14:creationId xmlns:p14="http://schemas.microsoft.com/office/powerpoint/2010/main" val="149798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fld id="{436E1B46-EA04-4762-A2FE-B315A7DA6BC9}" type="slidenum">
              <a:rPr lang="en-US" altLang="en-US" smtClean="0"/>
              <a:pPr/>
              <a:t>‹#›</a:t>
            </a:fld>
            <a:endParaRPr lang="en-US" altLang="en-US"/>
          </a:p>
        </p:txBody>
      </p:sp>
    </p:spTree>
    <p:extLst>
      <p:ext uri="{BB962C8B-B14F-4D97-AF65-F5344CB8AC3E}">
        <p14:creationId xmlns:p14="http://schemas.microsoft.com/office/powerpoint/2010/main" val="113463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fld id="{F3EEDCE3-1FDD-46CF-BB93-DA5EA8F0797F}" type="slidenum">
              <a:rPr lang="en-US" altLang="en-US" smtClean="0"/>
              <a:pPr/>
              <a:t>‹#›</a:t>
            </a:fld>
            <a:endParaRPr lang="en-US" alt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10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a:defRPr/>
            </a:pPr>
            <a:r>
              <a:rPr lang="en-US"/>
              <a:t>MBBSPPT.COM</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C0FBB46-8334-48D4-9275-FF659A0BEC14}"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3378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EEA9D-3716-16B0-E040-A9608B33EC00}"/>
              </a:ext>
            </a:extLst>
          </p:cNvPr>
          <p:cNvSpPr>
            <a:spLocks noGrp="1"/>
          </p:cNvSpPr>
          <p:nvPr>
            <p:ph type="ctrTitle"/>
          </p:nvPr>
        </p:nvSpPr>
        <p:spPr>
          <a:xfrm>
            <a:off x="342900" y="4960137"/>
            <a:ext cx="5829300" cy="1463040"/>
          </a:xfrm>
        </p:spPr>
        <p:txBody>
          <a:bodyPr/>
          <a:lstStyle/>
          <a:p>
            <a:r>
              <a:rPr lang="en-US" dirty="0"/>
              <a:t>The caecum</a:t>
            </a:r>
            <a:endParaRPr lang="en-IN" dirty="0"/>
          </a:p>
        </p:txBody>
      </p:sp>
      <p:sp>
        <p:nvSpPr>
          <p:cNvPr id="5" name="Subtitle 4">
            <a:extLst>
              <a:ext uri="{FF2B5EF4-FFF2-40B4-BE49-F238E27FC236}">
                <a16:creationId xmlns:a16="http://schemas.microsoft.com/office/drawing/2014/main" id="{A0C6DC9F-C1CB-EE8D-62E4-0E42C5D8A937}"/>
              </a:ext>
            </a:extLst>
          </p:cNvPr>
          <p:cNvSpPr>
            <a:spLocks noGrp="1"/>
          </p:cNvSpPr>
          <p:nvPr>
            <p:ph type="subTitle" idx="1"/>
          </p:nvPr>
        </p:nvSpPr>
        <p:spPr>
          <a:xfrm>
            <a:off x="6457950" y="4960137"/>
            <a:ext cx="2400300" cy="1463040"/>
          </a:xfrm>
        </p:spPr>
        <p:txBody>
          <a:bodyPr/>
          <a:lstStyle/>
          <a:p>
            <a:r>
              <a:rPr lang="en-US" dirty="0"/>
              <a:t>BY MBBSPPT.COM</a:t>
            </a:r>
          </a:p>
        </p:txBody>
      </p:sp>
      <p:pic>
        <p:nvPicPr>
          <p:cNvPr id="9" name="Picture 8">
            <a:extLst>
              <a:ext uri="{FF2B5EF4-FFF2-40B4-BE49-F238E27FC236}">
                <a16:creationId xmlns:a16="http://schemas.microsoft.com/office/drawing/2014/main" id="{FA744726-9E8D-A82B-878B-D9D8DE9D9BCC}"/>
              </a:ext>
            </a:extLst>
          </p:cNvPr>
          <p:cNvPicPr>
            <a:picLocks noChangeAspect="1"/>
          </p:cNvPicPr>
          <p:nvPr/>
        </p:nvPicPr>
        <p:blipFill>
          <a:blip r:embed="rId2">
            <a:extLst>
              <a:ext uri="{28A0092B-C50C-407E-A947-70E740481C1C}">
                <a14:useLocalDpi xmlns:a14="http://schemas.microsoft.com/office/drawing/2010/main" val="0"/>
              </a:ext>
            </a:extLst>
          </a:blip>
          <a:srcRect l="13452" t="14213" r="11422" b="4569"/>
          <a:stretch/>
        </p:blipFill>
        <p:spPr>
          <a:xfrm>
            <a:off x="2924174" y="685800"/>
            <a:ext cx="3295651" cy="35628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65C36-AF72-AC16-0AB7-E63C44C73AD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C491B4-7720-56A6-55B9-1014F44719D1}"/>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b="1" dirty="0"/>
              <a:t>In front:</a:t>
            </a:r>
          </a:p>
          <a:p>
            <a:pPr lvl="1">
              <a:buFont typeface="Arial" panose="020B0604020202020204" pitchFamily="34" charset="0"/>
              <a:buChar char="•"/>
            </a:pPr>
            <a:r>
              <a:rPr lang="en-US" dirty="0"/>
              <a:t>Greater </a:t>
            </a:r>
            <a:r>
              <a:rPr lang="en-US" dirty="0" err="1"/>
              <a:t>omentum</a:t>
            </a:r>
            <a:endParaRPr lang="en-US" dirty="0"/>
          </a:p>
          <a:p>
            <a:pPr lvl="1">
              <a:buFont typeface="Arial" panose="020B0604020202020204" pitchFamily="34" charset="0"/>
              <a:buChar char="•"/>
            </a:pPr>
            <a:r>
              <a:rPr lang="en-US" dirty="0"/>
              <a:t>Coils of small intestine</a:t>
            </a:r>
          </a:p>
          <a:p>
            <a:pPr lvl="1">
              <a:buFont typeface="Arial" panose="020B0604020202020204" pitchFamily="34" charset="0"/>
              <a:buChar char="•"/>
            </a:pPr>
            <a:r>
              <a:rPr lang="en-US" dirty="0"/>
              <a:t>Anterior abdominal wall</a:t>
            </a:r>
          </a:p>
          <a:p>
            <a:pPr marL="0" indent="0" eaLnBrk="1" hangingPunct="1">
              <a:buNone/>
            </a:pPr>
            <a:r>
              <a:rPr lang="en-US" b="1" dirty="0"/>
              <a:t>Behind:</a:t>
            </a:r>
          </a:p>
          <a:p>
            <a:pPr lvl="1">
              <a:buFont typeface="Arial" panose="020B0604020202020204" pitchFamily="34" charset="0"/>
              <a:buChar char="•"/>
            </a:pPr>
            <a:r>
              <a:rPr lang="en-US" dirty="0"/>
              <a:t>Two Muscles: Iliacus &amp; Psoas</a:t>
            </a:r>
          </a:p>
          <a:p>
            <a:pPr lvl="1">
              <a:buFont typeface="Arial" panose="020B0604020202020204" pitchFamily="34" charset="0"/>
              <a:buChar char="•"/>
            </a:pPr>
            <a:r>
              <a:rPr lang="en-US" dirty="0"/>
              <a:t>Three Nerves: Femoral, Lateral Cutaneous Nerve Of Thigh &amp; Genitofemoral </a:t>
            </a:r>
          </a:p>
          <a:p>
            <a:pPr lvl="1">
              <a:buFont typeface="Arial" panose="020B0604020202020204" pitchFamily="34" charset="0"/>
              <a:buChar char="•"/>
            </a:pPr>
            <a:r>
              <a:rPr lang="en-US" dirty="0"/>
              <a:t>Two Vessels: Gonadal &amp; External Iliac Artery</a:t>
            </a:r>
          </a:p>
          <a:p>
            <a:pPr marL="0" indent="0" eaLnBrk="1" hangingPunct="1">
              <a:buNone/>
            </a:pPr>
            <a:r>
              <a:rPr lang="en-US" b="1" dirty="0"/>
              <a:t>Medially: </a:t>
            </a:r>
          </a:p>
          <a:p>
            <a:pPr marL="0" indent="0" eaLnBrk="1" hangingPunct="1">
              <a:buNone/>
            </a:pPr>
            <a:r>
              <a:rPr lang="en-US" sz="1600" dirty="0"/>
              <a:t>The appendix arises from the cecum on its medial side.</a:t>
            </a:r>
          </a:p>
          <a:p>
            <a:pPr marL="0" indent="0" eaLnBrk="1" hangingPunct="1">
              <a:buNone/>
            </a:pPr>
            <a:endParaRPr lang="en-US" sz="1100" dirty="0"/>
          </a:p>
        </p:txBody>
      </p:sp>
      <p:sp>
        <p:nvSpPr>
          <p:cNvPr id="8" name="Title 1">
            <a:extLst>
              <a:ext uri="{FF2B5EF4-FFF2-40B4-BE49-F238E27FC236}">
                <a16:creationId xmlns:a16="http://schemas.microsoft.com/office/drawing/2014/main" id="{C8A29FBA-FE42-E96E-D238-6F3DD1A99A8F}"/>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Relations</a:t>
            </a:r>
          </a:p>
        </p:txBody>
      </p:sp>
      <p:sp>
        <p:nvSpPr>
          <p:cNvPr id="2" name="Footer Placeholder 1">
            <a:extLst>
              <a:ext uri="{FF2B5EF4-FFF2-40B4-BE49-F238E27FC236}">
                <a16:creationId xmlns:a16="http://schemas.microsoft.com/office/drawing/2014/main" id="{D48D5254-9C6E-33FA-2CC0-E9E93E5BDAEB}"/>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C7F631CC-27DD-0578-A96B-A274484E47AC}"/>
              </a:ext>
            </a:extLst>
          </p:cNvPr>
          <p:cNvSpPr>
            <a:spLocks noGrp="1"/>
          </p:cNvSpPr>
          <p:nvPr>
            <p:ph type="sldNum" sz="quarter" idx="12"/>
          </p:nvPr>
        </p:nvSpPr>
        <p:spPr/>
        <p:txBody>
          <a:bodyPr/>
          <a:lstStyle/>
          <a:p>
            <a:fld id="{9742D08D-2072-4FF7-9502-EF0B8116F2C9}" type="slidenum">
              <a:rPr lang="en-US" altLang="en-US" smtClean="0"/>
              <a:pPr/>
              <a:t>10</a:t>
            </a:fld>
            <a:endParaRPr lang="en-US" altLang="en-US"/>
          </a:p>
        </p:txBody>
      </p:sp>
    </p:spTree>
    <p:extLst>
      <p:ext uri="{BB962C8B-B14F-4D97-AF65-F5344CB8AC3E}">
        <p14:creationId xmlns:p14="http://schemas.microsoft.com/office/powerpoint/2010/main" val="173648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C750C-569B-E648-5308-4CF85293A71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B0CB9C-06DC-8E01-4097-05E0C23B3CCE}"/>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terminal ileum enters the cecum obliquely and partly invaginates into it.</a:t>
            </a:r>
          </a:p>
          <a:p>
            <a:pPr marL="0" indent="0" eaLnBrk="1" hangingPunct="1">
              <a:buNone/>
            </a:pPr>
            <a:r>
              <a:rPr lang="en-US" dirty="0"/>
              <a:t>Traditionally, based on cadaveric studies, this manner of entrance produces ileocolic lips(folds) (superior and inferior) at the ileal orifice, which form the ileal papilla. </a:t>
            </a:r>
          </a:p>
          <a:p>
            <a:pPr marL="0" indent="0" eaLnBrk="1" hangingPunct="1">
              <a:buNone/>
            </a:pPr>
            <a:r>
              <a:rPr lang="en-US" dirty="0"/>
              <a:t>The folds meet laterally to form ridges, called the frenula of the valve. </a:t>
            </a:r>
          </a:p>
          <a:p>
            <a:pPr marL="0" indent="0" eaLnBrk="1" hangingPunct="1">
              <a:buNone/>
            </a:pPr>
            <a:r>
              <a:rPr lang="en-US" dirty="0"/>
              <a:t>When the cecum is distended or when it contracts, the frenula tighten, closing the valve to prevent reflux from the cecum into the ileum. </a:t>
            </a:r>
          </a:p>
          <a:p>
            <a:pPr eaLnBrk="1" hangingPunct="1">
              <a:buFont typeface="Arial" panose="020B0604020202020204" pitchFamily="34" charset="0"/>
              <a:buChar char="•"/>
            </a:pPr>
            <a:r>
              <a:rPr lang="en-US" i="1" dirty="0"/>
              <a:t>The valve is unlikely to have any sphincteric action that controls passage of the intestinal contents from the ileum into the cecum.</a:t>
            </a:r>
          </a:p>
        </p:txBody>
      </p:sp>
      <p:sp>
        <p:nvSpPr>
          <p:cNvPr id="8" name="Title 1">
            <a:extLst>
              <a:ext uri="{FF2B5EF4-FFF2-40B4-BE49-F238E27FC236}">
                <a16:creationId xmlns:a16="http://schemas.microsoft.com/office/drawing/2014/main" id="{32F4F33A-F76D-9819-7EC6-7AEB22BF0985}"/>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ILEOCAECAL VALVE </a:t>
            </a:r>
          </a:p>
        </p:txBody>
      </p:sp>
      <p:sp>
        <p:nvSpPr>
          <p:cNvPr id="2" name="Footer Placeholder 1">
            <a:extLst>
              <a:ext uri="{FF2B5EF4-FFF2-40B4-BE49-F238E27FC236}">
                <a16:creationId xmlns:a16="http://schemas.microsoft.com/office/drawing/2014/main" id="{22E8722C-2A2B-477B-B334-C36154B244EC}"/>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4ED2299A-8ADF-5EB2-F967-32BED831E3E1}"/>
              </a:ext>
            </a:extLst>
          </p:cNvPr>
          <p:cNvSpPr>
            <a:spLocks noGrp="1"/>
          </p:cNvSpPr>
          <p:nvPr>
            <p:ph type="sldNum" sz="quarter" idx="12"/>
          </p:nvPr>
        </p:nvSpPr>
        <p:spPr/>
        <p:txBody>
          <a:bodyPr/>
          <a:lstStyle/>
          <a:p>
            <a:fld id="{9742D08D-2072-4FF7-9502-EF0B8116F2C9}" type="slidenum">
              <a:rPr lang="en-US" altLang="en-US" smtClean="0"/>
              <a:pPr/>
              <a:t>11</a:t>
            </a:fld>
            <a:endParaRPr lang="en-US" altLang="en-US"/>
          </a:p>
        </p:txBody>
      </p:sp>
    </p:spTree>
    <p:extLst>
      <p:ext uri="{BB962C8B-B14F-4D97-AF65-F5344CB8AC3E}">
        <p14:creationId xmlns:p14="http://schemas.microsoft.com/office/powerpoint/2010/main" val="10077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DAA90-4A28-B0F4-99C5-579EEE47C98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84273D-69D4-EBB6-8BFC-CB08DE9B96F5}"/>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presence of peritoneal folds in the vicinity of the cecum creates: </a:t>
            </a:r>
          </a:p>
          <a:p>
            <a:pPr eaLnBrk="1" hangingPunct="1">
              <a:buFont typeface="Arial" panose="020B0604020202020204" pitchFamily="34" charset="0"/>
              <a:buChar char="•"/>
            </a:pPr>
            <a:r>
              <a:rPr lang="en-US" dirty="0"/>
              <a:t>The superior ileocecal recess, </a:t>
            </a:r>
          </a:p>
          <a:p>
            <a:pPr eaLnBrk="1" hangingPunct="1">
              <a:buFont typeface="Arial" panose="020B0604020202020204" pitchFamily="34" charset="0"/>
              <a:buChar char="•"/>
            </a:pPr>
            <a:r>
              <a:rPr lang="en-US" dirty="0"/>
              <a:t>The inferior ileocecal recess, </a:t>
            </a:r>
          </a:p>
          <a:p>
            <a:pPr eaLnBrk="1" hangingPunct="1">
              <a:buFont typeface="Arial" panose="020B0604020202020204" pitchFamily="34" charset="0"/>
              <a:buChar char="•"/>
            </a:pPr>
            <a:r>
              <a:rPr lang="en-US" dirty="0"/>
              <a:t>The retrocecal recesses.</a:t>
            </a:r>
          </a:p>
        </p:txBody>
      </p:sp>
      <p:sp>
        <p:nvSpPr>
          <p:cNvPr id="8" name="Title 1">
            <a:extLst>
              <a:ext uri="{FF2B5EF4-FFF2-40B4-BE49-F238E27FC236}">
                <a16:creationId xmlns:a16="http://schemas.microsoft.com/office/drawing/2014/main" id="{E6F27E89-3021-393A-9EA9-56B7C33E50F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err="1"/>
              <a:t>IleocAecal</a:t>
            </a:r>
            <a:r>
              <a:rPr lang="en-US" b="1" dirty="0"/>
              <a:t> recesses</a:t>
            </a:r>
          </a:p>
        </p:txBody>
      </p:sp>
      <p:sp>
        <p:nvSpPr>
          <p:cNvPr id="2" name="Footer Placeholder 1">
            <a:extLst>
              <a:ext uri="{FF2B5EF4-FFF2-40B4-BE49-F238E27FC236}">
                <a16:creationId xmlns:a16="http://schemas.microsoft.com/office/drawing/2014/main" id="{83E5B7B4-AB31-4F1A-ED88-5E2CC4E5A259}"/>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5A9BB80B-FCB0-F979-9CAE-AF65224045F8}"/>
              </a:ext>
            </a:extLst>
          </p:cNvPr>
          <p:cNvSpPr>
            <a:spLocks noGrp="1"/>
          </p:cNvSpPr>
          <p:nvPr>
            <p:ph type="sldNum" sz="quarter" idx="12"/>
          </p:nvPr>
        </p:nvSpPr>
        <p:spPr/>
        <p:txBody>
          <a:bodyPr/>
          <a:lstStyle/>
          <a:p>
            <a:fld id="{9742D08D-2072-4FF7-9502-EF0B8116F2C9}" type="slidenum">
              <a:rPr lang="en-US" altLang="en-US" smtClean="0"/>
              <a:pPr/>
              <a:t>12</a:t>
            </a:fld>
            <a:endParaRPr lang="en-US" altLang="en-US"/>
          </a:p>
        </p:txBody>
      </p:sp>
    </p:spTree>
    <p:extLst>
      <p:ext uri="{BB962C8B-B14F-4D97-AF65-F5344CB8AC3E}">
        <p14:creationId xmlns:p14="http://schemas.microsoft.com/office/powerpoint/2010/main" val="2414545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4670F-19DB-06E0-3646-F04F596CC2F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8BB6180-5DFD-784E-6BF1-40B093C4D151}"/>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caecum commences the process of fluid and electrolyte reabsorption, which occurs to a large extent in the ascending and transverse colon. </a:t>
            </a:r>
          </a:p>
          <a:p>
            <a:pPr marL="0" indent="0" eaLnBrk="1" hangingPunct="1">
              <a:buNone/>
            </a:pPr>
            <a:r>
              <a:rPr lang="en-US" dirty="0"/>
              <a:t>The distensible nature and 'sac-like' morphology of the caecum are adaptations for the storage of larger volumes of semi-liquid chyme entering from the small bowel via the </a:t>
            </a:r>
            <a:r>
              <a:rPr lang="en-US" dirty="0" err="1"/>
              <a:t>ileocaecal</a:t>
            </a:r>
            <a:r>
              <a:rPr lang="en-US" dirty="0"/>
              <a:t> valve.</a:t>
            </a:r>
          </a:p>
        </p:txBody>
      </p:sp>
      <p:sp>
        <p:nvSpPr>
          <p:cNvPr id="8" name="Title 1">
            <a:extLst>
              <a:ext uri="{FF2B5EF4-FFF2-40B4-BE49-F238E27FC236}">
                <a16:creationId xmlns:a16="http://schemas.microsoft.com/office/drawing/2014/main" id="{38DF16C8-A289-FBFE-8BCC-2F28ED765E6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altLang="en-US" b="1" dirty="0"/>
              <a:t>Functions </a:t>
            </a:r>
            <a:endParaRPr lang="en-US" b="1" dirty="0"/>
          </a:p>
        </p:txBody>
      </p:sp>
      <p:sp>
        <p:nvSpPr>
          <p:cNvPr id="2" name="Footer Placeholder 1">
            <a:extLst>
              <a:ext uri="{FF2B5EF4-FFF2-40B4-BE49-F238E27FC236}">
                <a16:creationId xmlns:a16="http://schemas.microsoft.com/office/drawing/2014/main" id="{8C620778-895F-4B89-9984-46BD9092FC29}"/>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69D03782-90FB-1B81-403A-2603815A798C}"/>
              </a:ext>
            </a:extLst>
          </p:cNvPr>
          <p:cNvSpPr>
            <a:spLocks noGrp="1"/>
          </p:cNvSpPr>
          <p:nvPr>
            <p:ph type="sldNum" sz="quarter" idx="12"/>
          </p:nvPr>
        </p:nvSpPr>
        <p:spPr/>
        <p:txBody>
          <a:bodyPr/>
          <a:lstStyle/>
          <a:p>
            <a:fld id="{9742D08D-2072-4FF7-9502-EF0B8116F2C9}" type="slidenum">
              <a:rPr lang="en-US" altLang="en-US" smtClean="0"/>
              <a:pPr/>
              <a:t>13</a:t>
            </a:fld>
            <a:endParaRPr lang="en-US" altLang="en-US"/>
          </a:p>
        </p:txBody>
      </p:sp>
    </p:spTree>
    <p:extLst>
      <p:ext uri="{BB962C8B-B14F-4D97-AF65-F5344CB8AC3E}">
        <p14:creationId xmlns:p14="http://schemas.microsoft.com/office/powerpoint/2010/main" val="241779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B34DB-2A83-388A-15E7-8B63C55D636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C75F7B-BC6C-0C23-C13D-D93078481563}"/>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600" dirty="0"/>
              <a:t>The caecum is supplied principally from the ileocolic artery, which is the last branch from the right side of the superior mesenteric artery</a:t>
            </a:r>
          </a:p>
          <a:p>
            <a:pPr marL="0" indent="0" eaLnBrk="1" hangingPunct="1">
              <a:buNone/>
            </a:pPr>
            <a:r>
              <a:rPr lang="en-US" sz="1600" dirty="0"/>
              <a:t>The ileocolic artery crosses anterior to the right ureter, testicular or ovarian vessels, and psoas major. </a:t>
            </a:r>
          </a:p>
          <a:p>
            <a:pPr marL="0" indent="0" eaLnBrk="1" hangingPunct="1">
              <a:buNone/>
            </a:pPr>
            <a:r>
              <a:rPr lang="en-US" sz="1600" dirty="0"/>
              <a:t>It descends to the right beneath the parietal peritoneum into the right iliac fossa, where it divides into two branches: </a:t>
            </a:r>
          </a:p>
          <a:p>
            <a:pPr marL="0" indent="0" eaLnBrk="1" hangingPunct="1">
              <a:buNone/>
            </a:pPr>
            <a:r>
              <a:rPr lang="en-US" sz="1600" dirty="0"/>
              <a:t>The superior branch anastomoses with the right colic artery, and the inferior branch anastomoses with the end of the superior mesenteric artery.</a:t>
            </a:r>
          </a:p>
          <a:p>
            <a:pPr marL="0" indent="0" eaLnBrk="1" hangingPunct="1">
              <a:buNone/>
            </a:pPr>
            <a:r>
              <a:rPr lang="en-US" sz="1600" dirty="0"/>
              <a:t>The inferior branch approaches the superior border of the ileocolic junction. It has the following named branches: </a:t>
            </a:r>
          </a:p>
          <a:p>
            <a:pPr eaLnBrk="1" hangingPunct="1">
              <a:lnSpc>
                <a:spcPct val="0"/>
              </a:lnSpc>
              <a:buFont typeface="Arial" panose="020B0604020202020204" pitchFamily="34" charset="0"/>
              <a:buChar char="•"/>
            </a:pPr>
            <a:r>
              <a:rPr lang="en-US" sz="1200" dirty="0"/>
              <a:t>Ascending (colic) artery.</a:t>
            </a:r>
          </a:p>
          <a:p>
            <a:pPr eaLnBrk="1" hangingPunct="1">
              <a:lnSpc>
                <a:spcPct val="0"/>
              </a:lnSpc>
              <a:buFont typeface="Arial" panose="020B0604020202020204" pitchFamily="34" charset="0"/>
              <a:buChar char="•"/>
            </a:pPr>
            <a:r>
              <a:rPr lang="en-US" sz="1200" dirty="0"/>
              <a:t>Anterior and posterior </a:t>
            </a:r>
            <a:r>
              <a:rPr lang="en-US" sz="1200" dirty="0" err="1"/>
              <a:t>caecal</a:t>
            </a:r>
            <a:r>
              <a:rPr lang="en-US" sz="1200" dirty="0"/>
              <a:t> arteries.</a:t>
            </a:r>
          </a:p>
          <a:p>
            <a:pPr eaLnBrk="1" hangingPunct="1">
              <a:lnSpc>
                <a:spcPct val="0"/>
              </a:lnSpc>
              <a:buFont typeface="Arial" panose="020B0604020202020204" pitchFamily="34" charset="0"/>
              <a:buChar char="•"/>
            </a:pPr>
            <a:r>
              <a:rPr lang="en-US" sz="1200" dirty="0"/>
              <a:t>Appendicular artery.</a:t>
            </a:r>
          </a:p>
          <a:p>
            <a:pPr eaLnBrk="1" hangingPunct="1">
              <a:lnSpc>
                <a:spcPct val="0"/>
              </a:lnSpc>
              <a:buFont typeface="Arial" panose="020B0604020202020204" pitchFamily="34" charset="0"/>
              <a:buChar char="•"/>
            </a:pPr>
            <a:r>
              <a:rPr lang="en-US" sz="1200" dirty="0"/>
              <a:t>Ileal artery.</a:t>
            </a:r>
          </a:p>
          <a:p>
            <a:pPr marL="0" indent="0" eaLnBrk="1" hangingPunct="1">
              <a:buNone/>
            </a:pPr>
            <a:r>
              <a:rPr lang="en-US" sz="1600" dirty="0"/>
              <a:t>ILEAL ARTERIES: The terminal arcades of the ileal arteries provide a collateral supply to the caecum via anastomoses with the ileal branch of the ileocolic artery. </a:t>
            </a:r>
          </a:p>
        </p:txBody>
      </p:sp>
      <p:sp>
        <p:nvSpPr>
          <p:cNvPr id="8" name="Title 1">
            <a:extLst>
              <a:ext uri="{FF2B5EF4-FFF2-40B4-BE49-F238E27FC236}">
                <a16:creationId xmlns:a16="http://schemas.microsoft.com/office/drawing/2014/main" id="{811BB51B-70C3-1421-B656-5C4D61A6E6F1}"/>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altLang="en-US" b="1" dirty="0"/>
              <a:t>ILEOCOLIC ARTERY </a:t>
            </a:r>
            <a:endParaRPr lang="en-US" b="1" dirty="0"/>
          </a:p>
        </p:txBody>
      </p:sp>
      <p:sp>
        <p:nvSpPr>
          <p:cNvPr id="2" name="Footer Placeholder 1">
            <a:extLst>
              <a:ext uri="{FF2B5EF4-FFF2-40B4-BE49-F238E27FC236}">
                <a16:creationId xmlns:a16="http://schemas.microsoft.com/office/drawing/2014/main" id="{2FBD750A-1F8C-D733-C56B-4455911F5BB9}"/>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3566000F-FAB2-6B35-344C-5046729F9DB0}"/>
              </a:ext>
            </a:extLst>
          </p:cNvPr>
          <p:cNvSpPr>
            <a:spLocks noGrp="1"/>
          </p:cNvSpPr>
          <p:nvPr>
            <p:ph type="sldNum" sz="quarter" idx="12"/>
          </p:nvPr>
        </p:nvSpPr>
        <p:spPr/>
        <p:txBody>
          <a:bodyPr/>
          <a:lstStyle/>
          <a:p>
            <a:fld id="{9742D08D-2072-4FF7-9502-EF0B8116F2C9}" type="slidenum">
              <a:rPr lang="en-US" altLang="en-US" smtClean="0"/>
              <a:pPr/>
              <a:t>14</a:t>
            </a:fld>
            <a:endParaRPr lang="en-US" altLang="en-US"/>
          </a:p>
        </p:txBody>
      </p:sp>
    </p:spTree>
    <p:extLst>
      <p:ext uri="{BB962C8B-B14F-4D97-AF65-F5344CB8AC3E}">
        <p14:creationId xmlns:p14="http://schemas.microsoft.com/office/powerpoint/2010/main" val="130500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87130-154F-7883-58D7-E7809FB4E56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77690DA-2C12-D860-CA11-DC6603556130}"/>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ileocolic vein is formed from superior and inferior tributaries and ascends alongside the ileocolic artery beneath the peritoneum of the </a:t>
            </a:r>
            <a:r>
              <a:rPr lang="en-US" dirty="0" err="1"/>
              <a:t>ileocaecal</a:t>
            </a:r>
            <a:r>
              <a:rPr lang="en-US" dirty="0"/>
              <a:t> mesentery to drain into the superior mesenteric vein. </a:t>
            </a:r>
          </a:p>
          <a:p>
            <a:pPr marL="0" indent="0" eaLnBrk="1" hangingPunct="1">
              <a:buNone/>
            </a:pPr>
            <a:r>
              <a:rPr lang="en-US" dirty="0"/>
              <a:t>The inferior tributary receives appendicular, anterior and posterior </a:t>
            </a:r>
            <a:r>
              <a:rPr lang="en-US" dirty="0" err="1"/>
              <a:t>caecal</a:t>
            </a:r>
            <a:r>
              <a:rPr lang="en-US" dirty="0"/>
              <a:t> and ileal veins and the superior tributary drains the ascending colic veins.</a:t>
            </a:r>
          </a:p>
        </p:txBody>
      </p:sp>
      <p:sp>
        <p:nvSpPr>
          <p:cNvPr id="8" name="Title 1">
            <a:extLst>
              <a:ext uri="{FF2B5EF4-FFF2-40B4-BE49-F238E27FC236}">
                <a16:creationId xmlns:a16="http://schemas.microsoft.com/office/drawing/2014/main" id="{9CA5349A-CBB7-D684-88B2-654E0F5AE5F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altLang="en-US" b="1" dirty="0"/>
              <a:t>ILEOCOLIC VEIN </a:t>
            </a:r>
            <a:endParaRPr lang="en-US" b="1" dirty="0"/>
          </a:p>
        </p:txBody>
      </p:sp>
      <p:sp>
        <p:nvSpPr>
          <p:cNvPr id="2" name="Footer Placeholder 1">
            <a:extLst>
              <a:ext uri="{FF2B5EF4-FFF2-40B4-BE49-F238E27FC236}">
                <a16:creationId xmlns:a16="http://schemas.microsoft.com/office/drawing/2014/main" id="{88FEEE87-1929-9790-919C-A4956BD27E19}"/>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523D9B28-3733-4202-D469-A1903B618631}"/>
              </a:ext>
            </a:extLst>
          </p:cNvPr>
          <p:cNvSpPr>
            <a:spLocks noGrp="1"/>
          </p:cNvSpPr>
          <p:nvPr>
            <p:ph type="sldNum" sz="quarter" idx="12"/>
          </p:nvPr>
        </p:nvSpPr>
        <p:spPr/>
        <p:txBody>
          <a:bodyPr/>
          <a:lstStyle/>
          <a:p>
            <a:fld id="{9742D08D-2072-4FF7-9502-EF0B8116F2C9}" type="slidenum">
              <a:rPr lang="en-US" altLang="en-US" smtClean="0"/>
              <a:pPr/>
              <a:t>15</a:t>
            </a:fld>
            <a:endParaRPr lang="en-US" altLang="en-US"/>
          </a:p>
        </p:txBody>
      </p:sp>
    </p:spTree>
    <p:extLst>
      <p:ext uri="{BB962C8B-B14F-4D97-AF65-F5344CB8AC3E}">
        <p14:creationId xmlns:p14="http://schemas.microsoft.com/office/powerpoint/2010/main" val="3724413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386E2-B884-6E90-A95A-B9BD2995FB4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DE0854-9E5C-85F5-3C3E-D7956AB59A93}"/>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Anterior lymphatic vessels pass in front of the caecum and drain to the anterior ileocolic nodes and nodes of the ileocolic chain; posterior vessels ascend behind the caecum to the posterior and inferior ileocolic nodes. </a:t>
            </a:r>
          </a:p>
          <a:p>
            <a:pPr marL="0" indent="0" eaLnBrk="1" hangingPunct="1">
              <a:buNone/>
            </a:pPr>
            <a:r>
              <a:rPr lang="en-US" dirty="0"/>
              <a:t>Lymph drains from the nodes in the ileocolic chain into the superior mesenteric nodes in the root of the small bowel mesentery.</a:t>
            </a:r>
          </a:p>
        </p:txBody>
      </p:sp>
      <p:sp>
        <p:nvSpPr>
          <p:cNvPr id="8" name="Title 1">
            <a:extLst>
              <a:ext uri="{FF2B5EF4-FFF2-40B4-BE49-F238E27FC236}">
                <a16:creationId xmlns:a16="http://schemas.microsoft.com/office/drawing/2014/main" id="{573B7400-A887-7369-92C7-003EE2264C1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altLang="en-US" b="1" dirty="0"/>
              <a:t>LYMPHATIC DRAINAGE</a:t>
            </a:r>
            <a:endParaRPr lang="en-US" b="1" dirty="0"/>
          </a:p>
        </p:txBody>
      </p:sp>
      <p:sp>
        <p:nvSpPr>
          <p:cNvPr id="2" name="Footer Placeholder 1">
            <a:extLst>
              <a:ext uri="{FF2B5EF4-FFF2-40B4-BE49-F238E27FC236}">
                <a16:creationId xmlns:a16="http://schemas.microsoft.com/office/drawing/2014/main" id="{CC581F9D-A1D0-BBA5-EE4B-8D5815CD5CCF}"/>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2BB46387-63CA-D0BB-7676-1E44F7671922}"/>
              </a:ext>
            </a:extLst>
          </p:cNvPr>
          <p:cNvSpPr>
            <a:spLocks noGrp="1"/>
          </p:cNvSpPr>
          <p:nvPr>
            <p:ph type="sldNum" sz="quarter" idx="12"/>
          </p:nvPr>
        </p:nvSpPr>
        <p:spPr/>
        <p:txBody>
          <a:bodyPr/>
          <a:lstStyle/>
          <a:p>
            <a:fld id="{9742D08D-2072-4FF7-9502-EF0B8116F2C9}" type="slidenum">
              <a:rPr lang="en-US" altLang="en-US" smtClean="0"/>
              <a:pPr/>
              <a:t>16</a:t>
            </a:fld>
            <a:endParaRPr lang="en-US" altLang="en-US"/>
          </a:p>
        </p:txBody>
      </p:sp>
    </p:spTree>
    <p:extLst>
      <p:ext uri="{BB962C8B-B14F-4D97-AF65-F5344CB8AC3E}">
        <p14:creationId xmlns:p14="http://schemas.microsoft.com/office/powerpoint/2010/main" val="418370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DC633-94E1-51C7-FF90-660FD909E10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67F31C-5DA5-976C-83D6-4F5E0867842E}"/>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caecum is innervated by sympathetic and parasympathetic nerves via the superior mesenteric plexus.</a:t>
            </a:r>
          </a:p>
        </p:txBody>
      </p:sp>
      <p:sp>
        <p:nvSpPr>
          <p:cNvPr id="8" name="Title 1">
            <a:extLst>
              <a:ext uri="{FF2B5EF4-FFF2-40B4-BE49-F238E27FC236}">
                <a16:creationId xmlns:a16="http://schemas.microsoft.com/office/drawing/2014/main" id="{C47F13D8-6E0A-0CDD-CD0C-2C0CDD3AA6E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altLang="en-US" b="1" dirty="0"/>
              <a:t>INNERVATION </a:t>
            </a:r>
            <a:endParaRPr lang="en-US" b="1" dirty="0"/>
          </a:p>
        </p:txBody>
      </p:sp>
      <p:sp>
        <p:nvSpPr>
          <p:cNvPr id="2" name="Footer Placeholder 1">
            <a:extLst>
              <a:ext uri="{FF2B5EF4-FFF2-40B4-BE49-F238E27FC236}">
                <a16:creationId xmlns:a16="http://schemas.microsoft.com/office/drawing/2014/main" id="{CC62547A-90D2-0A62-AE02-3F2DC4C815D5}"/>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3B64B5DD-293B-1581-126D-F54AD73AF166}"/>
              </a:ext>
            </a:extLst>
          </p:cNvPr>
          <p:cNvSpPr>
            <a:spLocks noGrp="1"/>
          </p:cNvSpPr>
          <p:nvPr>
            <p:ph type="sldNum" sz="quarter" idx="12"/>
          </p:nvPr>
        </p:nvSpPr>
        <p:spPr/>
        <p:txBody>
          <a:bodyPr/>
          <a:lstStyle/>
          <a:p>
            <a:fld id="{9742D08D-2072-4FF7-9502-EF0B8116F2C9}" type="slidenum">
              <a:rPr lang="en-US" altLang="en-US" smtClean="0"/>
              <a:pPr/>
              <a:t>17</a:t>
            </a:fld>
            <a:endParaRPr lang="en-US" altLang="en-US"/>
          </a:p>
        </p:txBody>
      </p:sp>
    </p:spTree>
    <p:extLst>
      <p:ext uri="{BB962C8B-B14F-4D97-AF65-F5344CB8AC3E}">
        <p14:creationId xmlns:p14="http://schemas.microsoft.com/office/powerpoint/2010/main" val="976213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FE3CF-4564-7C90-4E49-FD075A44DAA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1C41694-203F-23B0-2738-F1A0619EABAD}"/>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Because the caecum and ascending colon may possess a mesentery to a variable degree, it is possible for the caecum (and lower portion of the ascending colon) to rotate about their mesenteric attachment (</a:t>
            </a:r>
            <a:r>
              <a:rPr lang="en-US" dirty="0" err="1"/>
              <a:t>mesentero</a:t>
            </a:r>
            <a:r>
              <a:rPr lang="en-US" dirty="0"/>
              <a:t>-axial volvulus) such that the lower pole of the caecum comes to lie in the left or right upper quadrant of the abdomen. </a:t>
            </a:r>
          </a:p>
          <a:p>
            <a:pPr marL="0" indent="0" eaLnBrk="1" hangingPunct="1">
              <a:buNone/>
            </a:pPr>
            <a:r>
              <a:rPr lang="en-US" dirty="0"/>
              <a:t>Volvulus is extremely unlikely in individuals where the caecum and ascending colon possess a short broadly attached mesentery. </a:t>
            </a:r>
          </a:p>
          <a:p>
            <a:pPr marL="0" indent="0" eaLnBrk="1" hangingPunct="1">
              <a:buNone/>
            </a:pPr>
            <a:r>
              <a:rPr lang="en-US" dirty="0"/>
              <a:t>Volvulus occurs most commonly in those individuals where a large portion of the ascending colon lies on a mesentery and the common origin of the </a:t>
            </a:r>
            <a:r>
              <a:rPr lang="en-US" dirty="0" err="1"/>
              <a:t>caecal</a:t>
            </a:r>
            <a:r>
              <a:rPr lang="en-US" dirty="0"/>
              <a:t> and ascending colic mesentery is narrow. True isolated volvulus of the caecum is extremely rare.</a:t>
            </a:r>
          </a:p>
        </p:txBody>
      </p:sp>
      <p:sp>
        <p:nvSpPr>
          <p:cNvPr id="8" name="Title 1">
            <a:extLst>
              <a:ext uri="{FF2B5EF4-FFF2-40B4-BE49-F238E27FC236}">
                <a16:creationId xmlns:a16="http://schemas.microsoft.com/office/drawing/2014/main" id="{8618DF4F-36CB-A56D-39CC-F8B59E7E9D9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altLang="en-US" b="1" dirty="0"/>
              <a:t>CAECAL VOLVULUS</a:t>
            </a:r>
            <a:endParaRPr lang="en-US" b="1" dirty="0"/>
          </a:p>
        </p:txBody>
      </p:sp>
      <p:sp>
        <p:nvSpPr>
          <p:cNvPr id="2" name="Footer Placeholder 1">
            <a:extLst>
              <a:ext uri="{FF2B5EF4-FFF2-40B4-BE49-F238E27FC236}">
                <a16:creationId xmlns:a16="http://schemas.microsoft.com/office/drawing/2014/main" id="{795B93CD-DCF7-C68D-040F-E86D2F0AC42D}"/>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3AA47904-2FBA-8498-A431-F76C1F17FC64}"/>
              </a:ext>
            </a:extLst>
          </p:cNvPr>
          <p:cNvSpPr>
            <a:spLocks noGrp="1"/>
          </p:cNvSpPr>
          <p:nvPr>
            <p:ph type="sldNum" sz="quarter" idx="12"/>
          </p:nvPr>
        </p:nvSpPr>
        <p:spPr/>
        <p:txBody>
          <a:bodyPr/>
          <a:lstStyle/>
          <a:p>
            <a:fld id="{9742D08D-2072-4FF7-9502-EF0B8116F2C9}" type="slidenum">
              <a:rPr lang="en-US" altLang="en-US" smtClean="0"/>
              <a:pPr/>
              <a:t>18</a:t>
            </a:fld>
            <a:endParaRPr lang="en-US" altLang="en-US"/>
          </a:p>
        </p:txBody>
      </p:sp>
    </p:spTree>
    <p:extLst>
      <p:ext uri="{BB962C8B-B14F-4D97-AF65-F5344CB8AC3E}">
        <p14:creationId xmlns:p14="http://schemas.microsoft.com/office/powerpoint/2010/main" val="325387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2F75E-5169-3880-22E7-DA822399565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EB3B50-B38F-E3E6-2E6F-343E2792AA00}"/>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Ileocecal intussusception can be idiopathic or secondary to benign or malignant tumors of the terminal ileum and of the ileocecal area generally. </a:t>
            </a:r>
          </a:p>
          <a:p>
            <a:pPr marL="0" indent="0" eaLnBrk="1" hangingPunct="1">
              <a:buNone/>
            </a:pPr>
            <a:r>
              <a:rPr lang="en-US" dirty="0"/>
              <a:t>Idiopathic intussusception is a disease of the neonatal period; it may be secondary to the hypertrophy of the patches of Peyer. </a:t>
            </a:r>
          </a:p>
          <a:p>
            <a:pPr marL="0" indent="0" eaLnBrk="1" hangingPunct="1">
              <a:buNone/>
            </a:pPr>
            <a:r>
              <a:rPr lang="en-US" dirty="0"/>
              <a:t>In adult intussusception surgical reduction is recommended; colectomy was recommended only if the bowel is gangrenous.</a:t>
            </a:r>
          </a:p>
        </p:txBody>
      </p:sp>
      <p:sp>
        <p:nvSpPr>
          <p:cNvPr id="8" name="Title 1">
            <a:extLst>
              <a:ext uri="{FF2B5EF4-FFF2-40B4-BE49-F238E27FC236}">
                <a16:creationId xmlns:a16="http://schemas.microsoft.com/office/drawing/2014/main" id="{F425C7BB-A087-3409-4E0B-745F59943A45}"/>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altLang="en-US" b="1" dirty="0"/>
              <a:t>Ileocecal intussusception</a:t>
            </a:r>
            <a:endParaRPr lang="en-US" b="1" dirty="0"/>
          </a:p>
        </p:txBody>
      </p:sp>
      <p:sp>
        <p:nvSpPr>
          <p:cNvPr id="2" name="Footer Placeholder 1">
            <a:extLst>
              <a:ext uri="{FF2B5EF4-FFF2-40B4-BE49-F238E27FC236}">
                <a16:creationId xmlns:a16="http://schemas.microsoft.com/office/drawing/2014/main" id="{6929FBC2-1423-904D-DC16-325E982BF029}"/>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D104B5EF-7EDE-1191-4A92-917018DC8DC3}"/>
              </a:ext>
            </a:extLst>
          </p:cNvPr>
          <p:cNvSpPr>
            <a:spLocks noGrp="1"/>
          </p:cNvSpPr>
          <p:nvPr>
            <p:ph type="sldNum" sz="quarter" idx="12"/>
          </p:nvPr>
        </p:nvSpPr>
        <p:spPr/>
        <p:txBody>
          <a:bodyPr/>
          <a:lstStyle/>
          <a:p>
            <a:fld id="{9742D08D-2072-4FF7-9502-EF0B8116F2C9}" type="slidenum">
              <a:rPr lang="en-US" altLang="en-US" smtClean="0"/>
              <a:pPr/>
              <a:t>19</a:t>
            </a:fld>
            <a:endParaRPr lang="en-US" altLang="en-US"/>
          </a:p>
        </p:txBody>
      </p:sp>
    </p:spTree>
    <p:extLst>
      <p:ext uri="{BB962C8B-B14F-4D97-AF65-F5344CB8AC3E}">
        <p14:creationId xmlns:p14="http://schemas.microsoft.com/office/powerpoint/2010/main" val="2916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caecum is that part of the large intestine that lies below the level of the junction of the ileum with the large intestine. </a:t>
            </a:r>
          </a:p>
          <a:p>
            <a:pPr marL="0" indent="0" eaLnBrk="1" hangingPunct="1">
              <a:buNone/>
            </a:pPr>
            <a:r>
              <a:rPr lang="en-US" dirty="0"/>
              <a:t>It is a blind-ended pouch that is situated in the right iliac fossa. </a:t>
            </a:r>
          </a:p>
          <a:p>
            <a:pPr marL="0" indent="0" eaLnBrk="1" hangingPunct="1">
              <a:buNone/>
            </a:pPr>
            <a:r>
              <a:rPr lang="en-US" dirty="0"/>
              <a:t>It possesses a considerable amount of mobility, although it does not have a mesentery. </a:t>
            </a:r>
          </a:p>
          <a:p>
            <a:pPr marL="0" indent="0" eaLnBrk="1" hangingPunct="1">
              <a:buNone/>
            </a:pPr>
            <a:r>
              <a:rPr lang="en-US" dirty="0"/>
              <a:t>Attached to its posteromedial surface is the appendix.</a:t>
            </a:r>
          </a:p>
          <a:p>
            <a:pPr eaLnBrk="1" hangingPunct="1">
              <a:buFont typeface="Arial" panose="020B0604020202020204" pitchFamily="34" charset="0"/>
              <a:buChar char="•"/>
            </a:pPr>
            <a:r>
              <a:rPr lang="en-US" i="1" dirty="0"/>
              <a:t>The appendix communicates with the cavity of the cecum through an opening located below and behind the ileocecal opening. </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caecum</a:t>
            </a:r>
          </a:p>
        </p:txBody>
      </p:sp>
      <p:sp>
        <p:nvSpPr>
          <p:cNvPr id="2" name="Footer Placeholder 1">
            <a:extLst>
              <a:ext uri="{FF2B5EF4-FFF2-40B4-BE49-F238E27FC236}">
                <a16:creationId xmlns:a16="http://schemas.microsoft.com/office/drawing/2014/main" id="{59EE5DE0-18AD-517F-F7DD-FA7F60083EF5}"/>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836FF922-8E28-21ED-1BA5-931F962C42E1}"/>
              </a:ext>
            </a:extLst>
          </p:cNvPr>
          <p:cNvSpPr>
            <a:spLocks noGrp="1"/>
          </p:cNvSpPr>
          <p:nvPr>
            <p:ph type="sldNum" sz="quarter" idx="12"/>
          </p:nvPr>
        </p:nvSpPr>
        <p:spPr/>
        <p:txBody>
          <a:bodyPr/>
          <a:lstStyle/>
          <a:p>
            <a:fld id="{9742D08D-2072-4FF7-9502-EF0B8116F2C9}"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44C60-2992-1C13-F8CC-A2F59862093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F60B18-8990-53B2-8FDE-33F3E7F5D963}"/>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Cecal diverticulitis is rare. It is always solitary, in contrast to that of the left colon, where the diverticula are multiple. Efforts must be made to save the ileocecal valve if possible when operating in the ileocecal area.</a:t>
            </a:r>
          </a:p>
        </p:txBody>
      </p:sp>
      <p:sp>
        <p:nvSpPr>
          <p:cNvPr id="8" name="Title 1">
            <a:extLst>
              <a:ext uri="{FF2B5EF4-FFF2-40B4-BE49-F238E27FC236}">
                <a16:creationId xmlns:a16="http://schemas.microsoft.com/office/drawing/2014/main" id="{8749ACA2-CD75-D58E-841C-4F747980AA05}"/>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altLang="en-US" b="1" dirty="0"/>
              <a:t>Cecal diverticulitis</a:t>
            </a:r>
            <a:endParaRPr lang="en-US" b="1" dirty="0"/>
          </a:p>
        </p:txBody>
      </p:sp>
      <p:sp>
        <p:nvSpPr>
          <p:cNvPr id="2" name="Footer Placeholder 1">
            <a:extLst>
              <a:ext uri="{FF2B5EF4-FFF2-40B4-BE49-F238E27FC236}">
                <a16:creationId xmlns:a16="http://schemas.microsoft.com/office/drawing/2014/main" id="{8458ABCE-824C-AD2F-0172-D4F456B7C643}"/>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63E6AE91-F4DE-D91B-096D-5C73224EB2B6}"/>
              </a:ext>
            </a:extLst>
          </p:cNvPr>
          <p:cNvSpPr>
            <a:spLocks noGrp="1"/>
          </p:cNvSpPr>
          <p:nvPr>
            <p:ph type="sldNum" sz="quarter" idx="12"/>
          </p:nvPr>
        </p:nvSpPr>
        <p:spPr/>
        <p:txBody>
          <a:bodyPr/>
          <a:lstStyle/>
          <a:p>
            <a:fld id="{9742D08D-2072-4FF7-9502-EF0B8116F2C9}" type="slidenum">
              <a:rPr lang="en-US" altLang="en-US" smtClean="0"/>
              <a:pPr/>
              <a:t>20</a:t>
            </a:fld>
            <a:endParaRPr lang="en-US" altLang="en-US"/>
          </a:p>
        </p:txBody>
      </p:sp>
    </p:spTree>
    <p:extLst>
      <p:ext uri="{BB962C8B-B14F-4D97-AF65-F5344CB8AC3E}">
        <p14:creationId xmlns:p14="http://schemas.microsoft.com/office/powerpoint/2010/main" val="1919625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Footer Placeholder 1">
            <a:extLst>
              <a:ext uri="{FF2B5EF4-FFF2-40B4-BE49-F238E27FC236}">
                <a16:creationId xmlns:a16="http://schemas.microsoft.com/office/drawing/2014/main" id="{D80DEF89-7594-9CCB-53AA-C98225EE6407}"/>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52FC46A4-CB26-F0E4-6C39-35B6D8897788}"/>
              </a:ext>
            </a:extLst>
          </p:cNvPr>
          <p:cNvSpPr>
            <a:spLocks noGrp="1"/>
          </p:cNvSpPr>
          <p:nvPr>
            <p:ph type="sldNum" sz="quarter" idx="12"/>
          </p:nvPr>
        </p:nvSpPr>
        <p:spPr/>
        <p:txBody>
          <a:bodyPr/>
          <a:lstStyle/>
          <a:p>
            <a:fld id="{58228994-CDC9-4DE3-81FC-14CA67A448C8}" type="slidenum">
              <a:rPr lang="en-US" altLang="en-US" smtClean="0"/>
              <a:pPr/>
              <a:t>21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C7EC75C4-58A4-C58A-6036-0C8BC464E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201" y="685800"/>
            <a:ext cx="618559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A30EBAB-C09E-C814-BCD4-163542AC4D5F}"/>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EE906B60-B42B-F586-190D-85521A8E7A54}"/>
              </a:ext>
            </a:extLst>
          </p:cNvPr>
          <p:cNvSpPr>
            <a:spLocks noGrp="1"/>
          </p:cNvSpPr>
          <p:nvPr>
            <p:ph type="sldNum" sz="quarter" idx="12"/>
          </p:nvPr>
        </p:nvSpPr>
        <p:spPr/>
        <p:txBody>
          <a:bodyPr/>
          <a:lstStyle/>
          <a:p>
            <a:fld id="{58228994-CDC9-4DE3-81FC-14CA67A448C8}" type="slidenum">
              <a:rPr lang="en-US" altLang="en-US" smtClean="0"/>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9B308187-096D-6AEB-EA51-32EC4519A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703967"/>
            <a:ext cx="5334000" cy="545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4">
            <a:extLst>
              <a:ext uri="{FF2B5EF4-FFF2-40B4-BE49-F238E27FC236}">
                <a16:creationId xmlns:a16="http://schemas.microsoft.com/office/drawing/2014/main" id="{6F36CA56-7B31-C1B7-434C-A04779634625}"/>
              </a:ext>
            </a:extLst>
          </p:cNvPr>
          <p:cNvSpPr txBox="1">
            <a:spLocks/>
          </p:cNvSpPr>
          <p:nvPr/>
        </p:nvSpPr>
        <p:spPr>
          <a:xfrm>
            <a:off x="914400" y="647700"/>
            <a:ext cx="1828800"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eaLnBrk="1" hangingPunct="1">
              <a:buFont typeface="Arial" panose="020B0604020202020204" pitchFamily="34" charset="0"/>
              <a:buChar char="•"/>
            </a:pPr>
            <a:r>
              <a:rPr lang="en-US" dirty="0"/>
              <a:t>A large blind pouch of large intestine lying in the right iliac fossa below the ileocecal valve and continuing distally as the ascending colon. </a:t>
            </a:r>
          </a:p>
        </p:txBody>
      </p:sp>
      <p:sp>
        <p:nvSpPr>
          <p:cNvPr id="3" name="Footer Placeholder 2">
            <a:extLst>
              <a:ext uri="{FF2B5EF4-FFF2-40B4-BE49-F238E27FC236}">
                <a16:creationId xmlns:a16="http://schemas.microsoft.com/office/drawing/2014/main" id="{6C6F95CB-BA98-BABC-E4C1-64C7363B9E6F}"/>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C0226637-D71B-7AE4-F514-E01EDD169987}"/>
              </a:ext>
            </a:extLst>
          </p:cNvPr>
          <p:cNvSpPr>
            <a:spLocks noGrp="1"/>
          </p:cNvSpPr>
          <p:nvPr>
            <p:ph type="sldNum" sz="quarter" idx="12"/>
          </p:nvPr>
        </p:nvSpPr>
        <p:spPr/>
        <p:txBody>
          <a:bodyPr/>
          <a:lstStyle/>
          <a:p>
            <a:fld id="{58228994-CDC9-4DE3-81FC-14CA67A448C8}"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E43CFB4A-8704-7222-E71F-F161D82D0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311" y="571500"/>
            <a:ext cx="580537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40EAEA4-9F03-0146-16E2-E614473E39CA}"/>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AFD20C28-B78C-8B7C-E003-51003E7057FB}"/>
              </a:ext>
            </a:extLst>
          </p:cNvPr>
          <p:cNvSpPr>
            <a:spLocks noGrp="1"/>
          </p:cNvSpPr>
          <p:nvPr>
            <p:ph type="sldNum" sz="quarter" idx="12"/>
          </p:nvPr>
        </p:nvSpPr>
        <p:spPr/>
        <p:txBody>
          <a:bodyPr/>
          <a:lstStyle/>
          <a:p>
            <a:fld id="{58228994-CDC9-4DE3-81FC-14CA67A448C8}"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698E6-592A-5780-0A9D-230A09B9B18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3B3FA6-FB9B-1EC2-1225-D3ABD1F89FD9}"/>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It is a blind intestinal pouch, approximately 7.5 cm in both length and breadth, located in the right lower quadrant, where it lies in the iliac fossa inferior to the junction of the terminal ileum and cecum.</a:t>
            </a:r>
          </a:p>
        </p:txBody>
      </p:sp>
      <p:sp>
        <p:nvSpPr>
          <p:cNvPr id="8" name="Title 1">
            <a:extLst>
              <a:ext uri="{FF2B5EF4-FFF2-40B4-BE49-F238E27FC236}">
                <a16:creationId xmlns:a16="http://schemas.microsoft.com/office/drawing/2014/main" id="{053250C2-4D61-43CD-9C84-DE06A5BD16F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Length &amp; Location</a:t>
            </a:r>
          </a:p>
        </p:txBody>
      </p:sp>
      <p:sp>
        <p:nvSpPr>
          <p:cNvPr id="2" name="Footer Placeholder 1">
            <a:extLst>
              <a:ext uri="{FF2B5EF4-FFF2-40B4-BE49-F238E27FC236}">
                <a16:creationId xmlns:a16="http://schemas.microsoft.com/office/drawing/2014/main" id="{BAFB4E64-E411-4A18-1D23-C57DF4AAED0F}"/>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4701A31B-B6E2-2AEC-37FF-5C8D5BA8D682}"/>
              </a:ext>
            </a:extLst>
          </p:cNvPr>
          <p:cNvSpPr>
            <a:spLocks noGrp="1"/>
          </p:cNvSpPr>
          <p:nvPr>
            <p:ph type="sldNum" sz="quarter" idx="12"/>
          </p:nvPr>
        </p:nvSpPr>
        <p:spPr/>
        <p:txBody>
          <a:bodyPr/>
          <a:lstStyle/>
          <a:p>
            <a:fld id="{9742D08D-2072-4FF7-9502-EF0B8116F2C9}" type="slidenum">
              <a:rPr lang="en-US" altLang="en-US" smtClean="0"/>
              <a:pPr/>
              <a:t>6</a:t>
            </a:fld>
            <a:endParaRPr lang="en-US" altLang="en-US"/>
          </a:p>
        </p:txBody>
      </p:sp>
    </p:spTree>
    <p:extLst>
      <p:ext uri="{BB962C8B-B14F-4D97-AF65-F5344CB8AC3E}">
        <p14:creationId xmlns:p14="http://schemas.microsoft.com/office/powerpoint/2010/main" val="2728142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78BF05BE-F0F9-3A32-9090-CFA8B0552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535" y="685800"/>
            <a:ext cx="515493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300DCCA-3DD7-13D5-C0D4-58362388C7E8}"/>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D0E81C38-EC83-DB68-088B-E3BB84ECF650}"/>
              </a:ext>
            </a:extLst>
          </p:cNvPr>
          <p:cNvSpPr>
            <a:spLocks noGrp="1"/>
          </p:cNvSpPr>
          <p:nvPr>
            <p:ph type="sldNum" sz="quarter" idx="12"/>
          </p:nvPr>
        </p:nvSpPr>
        <p:spPr/>
        <p:txBody>
          <a:bodyPr/>
          <a:lstStyle/>
          <a:p>
            <a:fld id="{58228994-CDC9-4DE3-81FC-14CA67A448C8}"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D03CE-248E-855B-83CA-96503095C85B}"/>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79249DE0-5264-59D4-F7FA-E32032419C76}"/>
              </a:ext>
            </a:extLst>
          </p:cNvPr>
          <p:cNvSpPr txBox="1">
            <a:spLocks/>
          </p:cNvSpPr>
          <p:nvPr/>
        </p:nvSpPr>
        <p:spPr>
          <a:xfrm>
            <a:off x="858774" y="2476500"/>
            <a:ext cx="7426452" cy="19050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As in the colon, the longitudinal muscle is restricted to three flat bands, the </a:t>
            </a:r>
            <a:r>
              <a:rPr lang="en-US" dirty="0" err="1"/>
              <a:t>teniae</a:t>
            </a:r>
            <a:r>
              <a:rPr lang="en-US" dirty="0"/>
              <a:t> coli, which converge on the base of the appendix and provide for it a complete longitudinal muscle coat. </a:t>
            </a:r>
          </a:p>
          <a:p>
            <a:pPr marL="0" indent="0" eaLnBrk="1" hangingPunct="1">
              <a:buNone/>
            </a:pPr>
            <a:r>
              <a:rPr lang="en-US" dirty="0"/>
              <a:t>Usually the caecum is entirely covered by peritoneum, but occasionally this is incomplete posterosuperior where it lies attached to the iliac fascia by loose connective tissue. </a:t>
            </a:r>
          </a:p>
        </p:txBody>
      </p:sp>
      <p:sp>
        <p:nvSpPr>
          <p:cNvPr id="3" name="Footer Placeholder 2">
            <a:extLst>
              <a:ext uri="{FF2B5EF4-FFF2-40B4-BE49-F238E27FC236}">
                <a16:creationId xmlns:a16="http://schemas.microsoft.com/office/drawing/2014/main" id="{11665CAE-B089-EC01-0D07-35F7ABD6A5DF}"/>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30326254-3536-F099-7F2C-915BC3CC49A0}"/>
              </a:ext>
            </a:extLst>
          </p:cNvPr>
          <p:cNvSpPr>
            <a:spLocks noGrp="1"/>
          </p:cNvSpPr>
          <p:nvPr>
            <p:ph type="sldNum" sz="quarter" idx="12"/>
          </p:nvPr>
        </p:nvSpPr>
        <p:spPr/>
        <p:txBody>
          <a:bodyPr/>
          <a:lstStyle/>
          <a:p>
            <a:fld id="{58228994-CDC9-4DE3-81FC-14CA67A448C8}" type="slidenum">
              <a:rPr lang="en-US" altLang="en-US" smtClean="0"/>
              <a:pPr/>
              <a:t>8</a:t>
            </a:fld>
            <a:endParaRPr lang="en-US" altLang="en-US"/>
          </a:p>
        </p:txBody>
      </p:sp>
    </p:spTree>
    <p:extLst>
      <p:ext uri="{BB962C8B-B14F-4D97-AF65-F5344CB8AC3E}">
        <p14:creationId xmlns:p14="http://schemas.microsoft.com/office/powerpoint/2010/main" val="36945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0B6FE13F-EDAD-28CC-30C3-D93F689E5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706" y="1037431"/>
            <a:ext cx="5572588"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5D0892F-AC83-467C-8383-744F376CCC73}"/>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1B9D5F68-C212-AF77-D922-A3A17BD78BB7}"/>
              </a:ext>
            </a:extLst>
          </p:cNvPr>
          <p:cNvSpPr>
            <a:spLocks noGrp="1"/>
          </p:cNvSpPr>
          <p:nvPr>
            <p:ph type="sldNum" sz="quarter" idx="12"/>
          </p:nvPr>
        </p:nvSpPr>
        <p:spPr/>
        <p:txBody>
          <a:bodyPr/>
          <a:lstStyle/>
          <a:p>
            <a:fld id="{58228994-CDC9-4DE3-81FC-14CA67A448C8}" type="slidenum">
              <a:rPr lang="en-US" altLang="en-US" smtClean="0"/>
              <a:pPr/>
              <a:t>9</a:t>
            </a:fld>
            <a:endParaRPr lang="en-US" alt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146</TotalTime>
  <Words>1087</Words>
  <Application>Microsoft Office PowerPoint</Application>
  <PresentationFormat>On-screen Show (4:3)</PresentationFormat>
  <Paragraphs>108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Tw Cen MT</vt:lpstr>
      <vt:lpstr>Tw Cen MT Condensed</vt:lpstr>
      <vt:lpstr>Wingdings 3</vt:lpstr>
      <vt:lpstr>Integral</vt:lpstr>
      <vt:lpstr>The caecum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3a4i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caecum</dc:title>
  <dc:creator>aaai</dc:creator>
  <cp:lastModifiedBy>Rajesh Patel</cp:lastModifiedBy>
  <cp:revision>28</cp:revision>
  <dcterms:created xsi:type="dcterms:W3CDTF">2009-12-25T04:32:35Z</dcterms:created>
  <dcterms:modified xsi:type="dcterms:W3CDTF">2024-11-13T20:58:02Z</dcterms:modified>
</cp:coreProperties>
</file>