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8"/>
  </p:notesMasterIdLst>
  <p:sldIdLst>
    <p:sldId id="256" r:id="rId2"/>
    <p:sldId id="296" r:id="rId3"/>
    <p:sldId id="258" r:id="rId4"/>
    <p:sldId id="297" r:id="rId5"/>
    <p:sldId id="298" r:id="rId6"/>
    <p:sldId id="299" r:id="rId7"/>
    <p:sldId id="300" r:id="rId8"/>
    <p:sldId id="301" r:id="rId9"/>
    <p:sldId id="302" r:id="rId10"/>
    <p:sldId id="303" r:id="rId11"/>
    <p:sldId id="304" r:id="rId12"/>
    <p:sldId id="305" r:id="rId13"/>
    <p:sldId id="306" r:id="rId14"/>
    <p:sldId id="307" r:id="rId15"/>
    <p:sldId id="308" r:id="rId16"/>
    <p:sldId id="309" r:id="rId17"/>
    <p:sldId id="310" r:id="rId18"/>
    <p:sldId id="311" r:id="rId19"/>
    <p:sldId id="312" r:id="rId20"/>
    <p:sldId id="313" r:id="rId21"/>
    <p:sldId id="314" r:id="rId22"/>
    <p:sldId id="315" r:id="rId23"/>
    <p:sldId id="316" r:id="rId24"/>
    <p:sldId id="317" r:id="rId25"/>
    <p:sldId id="318" r:id="rId26"/>
    <p:sldId id="341"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9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CB282F-B33C-46AF-8A21-B245F79452B5}" type="datetimeFigureOut">
              <a:rPr lang="en-IN" smtClean="0"/>
              <a:t>11-11-2024</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B59494-6A27-4E86-BC70-1A5EBBEA2A71}" type="slidenum">
              <a:rPr lang="en-IN" smtClean="0"/>
              <a:t>‹#›</a:t>
            </a:fld>
            <a:endParaRPr lang="en-IN"/>
          </a:p>
        </p:txBody>
      </p:sp>
    </p:spTree>
    <p:extLst>
      <p:ext uri="{BB962C8B-B14F-4D97-AF65-F5344CB8AC3E}">
        <p14:creationId xmlns:p14="http://schemas.microsoft.com/office/powerpoint/2010/main" val="2357554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28D8F9C-F701-40C9-836A-44DE5374F23B}" type="datetime1">
              <a:rPr lang="en-US" smtClean="0"/>
              <a:t>11/11/2024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6C3411BB-BAD4-4DE9-9ABB-7DA1E1DDDDF4}"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8422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273136-7CBF-426B-AB5E-99C2A4B59D70}" type="datetime1">
              <a:rPr lang="en-US" smtClean="0"/>
              <a:t>11/11/2024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6C3411BB-BAD4-4DE9-9ABB-7DA1E1DDDDF4}" type="slidenum">
              <a:rPr lang="en-US" smtClean="0"/>
              <a:pPr/>
              <a:t>‹#›</a:t>
            </a:fld>
            <a:endParaRPr lang="en-US"/>
          </a:p>
        </p:txBody>
      </p:sp>
    </p:spTree>
    <p:extLst>
      <p:ext uri="{BB962C8B-B14F-4D97-AF65-F5344CB8AC3E}">
        <p14:creationId xmlns:p14="http://schemas.microsoft.com/office/powerpoint/2010/main" val="340986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55F46D-D959-41AA-ADF3-752B266D0C4B}" type="datetime1">
              <a:rPr lang="en-US" smtClean="0"/>
              <a:t>11/11/2024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6C3411BB-BAD4-4DE9-9ABB-7DA1E1DDDDF4}" type="slidenum">
              <a:rPr lang="en-US" smtClean="0"/>
              <a:pPr/>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9328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44F78A-9A1C-40F9-8449-DDE0FBD394D8}" type="datetime1">
              <a:rPr lang="en-US" smtClean="0"/>
              <a:t>11/11/2024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6C3411BB-BAD4-4DE9-9ABB-7DA1E1DDDDF4}" type="slidenum">
              <a:rPr lang="en-US" smtClean="0"/>
              <a:pPr/>
              <a:t>‹#›</a:t>
            </a:fld>
            <a:endParaRPr lang="en-US"/>
          </a:p>
        </p:txBody>
      </p:sp>
    </p:spTree>
    <p:extLst>
      <p:ext uri="{BB962C8B-B14F-4D97-AF65-F5344CB8AC3E}">
        <p14:creationId xmlns:p14="http://schemas.microsoft.com/office/powerpoint/2010/main" val="417330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8C2F63-AA26-4B50-87F1-98B90BED72C2}" type="datetime1">
              <a:rPr lang="en-US" smtClean="0"/>
              <a:t>11/11/2024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6C3411BB-BAD4-4DE9-9ABB-7DA1E1DDDDF4}"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6642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2432D5-599A-4DE9-9DBF-8774287684A6}" type="datetime1">
              <a:rPr lang="en-US" smtClean="0"/>
              <a:t>11/11/2024</a:t>
            </a:fld>
            <a:endParaRPr lang="en-US"/>
          </a:p>
        </p:txBody>
      </p:sp>
      <p:sp>
        <p:nvSpPr>
          <p:cNvPr id="6" name="Footer Placeholder 5"/>
          <p:cNvSpPr>
            <a:spLocks noGrp="1"/>
          </p:cNvSpPr>
          <p:nvPr>
            <p:ph type="ftr" sz="quarter" idx="11"/>
          </p:nvPr>
        </p:nvSpPr>
        <p:spPr/>
        <p:txBody>
          <a:bodyPr/>
          <a:lstStyle/>
          <a:p>
            <a:r>
              <a:rPr lang="en-US"/>
              <a:t>MBBSPPT.COM</a:t>
            </a:r>
          </a:p>
        </p:txBody>
      </p:sp>
      <p:sp>
        <p:nvSpPr>
          <p:cNvPr id="7" name="Slide Number Placeholder 6"/>
          <p:cNvSpPr>
            <a:spLocks noGrp="1"/>
          </p:cNvSpPr>
          <p:nvPr>
            <p:ph type="sldNum" sz="quarter" idx="12"/>
          </p:nvPr>
        </p:nvSpPr>
        <p:spPr/>
        <p:txBody>
          <a:bodyPr/>
          <a:lstStyle/>
          <a:p>
            <a:fld id="{6C3411BB-BAD4-4DE9-9ABB-7DA1E1DDDDF4}" type="slidenum">
              <a:rPr lang="en-US" smtClean="0"/>
              <a:pPr/>
              <a:t>‹#›</a:t>
            </a:fld>
            <a:endParaRPr lang="en-US"/>
          </a:p>
        </p:txBody>
      </p:sp>
    </p:spTree>
    <p:extLst>
      <p:ext uri="{BB962C8B-B14F-4D97-AF65-F5344CB8AC3E}">
        <p14:creationId xmlns:p14="http://schemas.microsoft.com/office/powerpoint/2010/main" val="2196128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E36E0D6-5C97-45C3-9DEE-FBA3762F72AD}" type="datetime1">
              <a:rPr lang="en-US" smtClean="0"/>
              <a:t>11/11/2024</a:t>
            </a:fld>
            <a:endParaRPr lang="en-US"/>
          </a:p>
        </p:txBody>
      </p:sp>
      <p:sp>
        <p:nvSpPr>
          <p:cNvPr id="8" name="Footer Placeholder 7"/>
          <p:cNvSpPr>
            <a:spLocks noGrp="1"/>
          </p:cNvSpPr>
          <p:nvPr>
            <p:ph type="ftr" sz="quarter" idx="11"/>
          </p:nvPr>
        </p:nvSpPr>
        <p:spPr/>
        <p:txBody>
          <a:bodyPr/>
          <a:lstStyle/>
          <a:p>
            <a:r>
              <a:rPr lang="en-US"/>
              <a:t>MBBSPPT.COM</a:t>
            </a:r>
          </a:p>
        </p:txBody>
      </p:sp>
      <p:sp>
        <p:nvSpPr>
          <p:cNvPr id="9" name="Slide Number Placeholder 8"/>
          <p:cNvSpPr>
            <a:spLocks noGrp="1"/>
          </p:cNvSpPr>
          <p:nvPr>
            <p:ph type="sldNum" sz="quarter" idx="12"/>
          </p:nvPr>
        </p:nvSpPr>
        <p:spPr/>
        <p:txBody>
          <a:bodyPr/>
          <a:lstStyle/>
          <a:p>
            <a:fld id="{6C3411BB-BAD4-4DE9-9ABB-7DA1E1DDDDF4}" type="slidenum">
              <a:rPr lang="en-US" smtClean="0"/>
              <a:pPr/>
              <a:t>‹#›</a:t>
            </a:fld>
            <a:endParaRPr lang="en-US"/>
          </a:p>
        </p:txBody>
      </p:sp>
    </p:spTree>
    <p:extLst>
      <p:ext uri="{BB962C8B-B14F-4D97-AF65-F5344CB8AC3E}">
        <p14:creationId xmlns:p14="http://schemas.microsoft.com/office/powerpoint/2010/main" val="399307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7D1B62-71BF-4396-A553-6E91C4433FE9}" type="datetime1">
              <a:rPr lang="en-US" smtClean="0"/>
              <a:t>11/11/2024</a:t>
            </a:fld>
            <a:endParaRPr lang="en-US"/>
          </a:p>
        </p:txBody>
      </p:sp>
      <p:sp>
        <p:nvSpPr>
          <p:cNvPr id="4" name="Footer Placeholder 3"/>
          <p:cNvSpPr>
            <a:spLocks noGrp="1"/>
          </p:cNvSpPr>
          <p:nvPr>
            <p:ph type="ftr" sz="quarter" idx="11"/>
          </p:nvPr>
        </p:nvSpPr>
        <p:spPr/>
        <p:txBody>
          <a:bodyPr/>
          <a:lstStyle/>
          <a:p>
            <a:r>
              <a:rPr lang="en-US"/>
              <a:t>MBBSPPT.COM</a:t>
            </a:r>
          </a:p>
        </p:txBody>
      </p:sp>
      <p:sp>
        <p:nvSpPr>
          <p:cNvPr id="5" name="Slide Number Placeholder 4"/>
          <p:cNvSpPr>
            <a:spLocks noGrp="1"/>
          </p:cNvSpPr>
          <p:nvPr>
            <p:ph type="sldNum" sz="quarter" idx="12"/>
          </p:nvPr>
        </p:nvSpPr>
        <p:spPr/>
        <p:txBody>
          <a:bodyPr/>
          <a:lstStyle/>
          <a:p>
            <a:fld id="{6C3411BB-BAD4-4DE9-9ABB-7DA1E1DDDDF4}" type="slidenum">
              <a:rPr lang="en-US" smtClean="0"/>
              <a:pPr/>
              <a:t>‹#›</a:t>
            </a:fld>
            <a:endParaRPr lang="en-US"/>
          </a:p>
        </p:txBody>
      </p:sp>
    </p:spTree>
    <p:extLst>
      <p:ext uri="{BB962C8B-B14F-4D97-AF65-F5344CB8AC3E}">
        <p14:creationId xmlns:p14="http://schemas.microsoft.com/office/powerpoint/2010/main" val="682204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B3700C-705D-4E8E-B346-C21EFF38579D}" type="datetime1">
              <a:rPr lang="en-US" smtClean="0"/>
              <a:t>11/11/2024</a:t>
            </a:fld>
            <a:endParaRPr lang="en-US"/>
          </a:p>
        </p:txBody>
      </p:sp>
      <p:sp>
        <p:nvSpPr>
          <p:cNvPr id="3" name="Footer Placeholder 2"/>
          <p:cNvSpPr>
            <a:spLocks noGrp="1"/>
          </p:cNvSpPr>
          <p:nvPr>
            <p:ph type="ftr" sz="quarter" idx="11"/>
          </p:nvPr>
        </p:nvSpPr>
        <p:spPr/>
        <p:txBody>
          <a:bodyPr/>
          <a:lstStyle/>
          <a:p>
            <a:r>
              <a:rPr lang="en-US"/>
              <a:t>MBBSPPT.COM</a:t>
            </a:r>
          </a:p>
        </p:txBody>
      </p:sp>
      <p:sp>
        <p:nvSpPr>
          <p:cNvPr id="4" name="Slide Number Placeholder 3"/>
          <p:cNvSpPr>
            <a:spLocks noGrp="1"/>
          </p:cNvSpPr>
          <p:nvPr>
            <p:ph type="sldNum" sz="quarter" idx="12"/>
          </p:nvPr>
        </p:nvSpPr>
        <p:spPr/>
        <p:txBody>
          <a:bodyPr/>
          <a:lstStyle/>
          <a:p>
            <a:fld id="{6C3411BB-BAD4-4DE9-9ABB-7DA1E1DDDDF4}" type="slidenum">
              <a:rPr lang="en-US" smtClean="0"/>
              <a:pPr/>
              <a:t>‹#›</a:t>
            </a:fld>
            <a:endParaRPr lang="en-US"/>
          </a:p>
        </p:txBody>
      </p:sp>
    </p:spTree>
    <p:extLst>
      <p:ext uri="{BB962C8B-B14F-4D97-AF65-F5344CB8AC3E}">
        <p14:creationId xmlns:p14="http://schemas.microsoft.com/office/powerpoint/2010/main" val="2072820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CC2BE-6093-4F18-AF5E-D456DE387FB6}" type="datetime1">
              <a:rPr lang="en-US" smtClean="0"/>
              <a:t>11/11/2024</a:t>
            </a:fld>
            <a:endParaRPr lang="en-US"/>
          </a:p>
        </p:txBody>
      </p:sp>
      <p:sp>
        <p:nvSpPr>
          <p:cNvPr id="6" name="Footer Placeholder 5"/>
          <p:cNvSpPr>
            <a:spLocks noGrp="1"/>
          </p:cNvSpPr>
          <p:nvPr>
            <p:ph type="ftr" sz="quarter" idx="11"/>
          </p:nvPr>
        </p:nvSpPr>
        <p:spPr/>
        <p:txBody>
          <a:bodyPr/>
          <a:lstStyle/>
          <a:p>
            <a:r>
              <a:rPr lang="en-US"/>
              <a:t>MBBSPPT.COM</a:t>
            </a:r>
          </a:p>
        </p:txBody>
      </p:sp>
      <p:sp>
        <p:nvSpPr>
          <p:cNvPr id="7" name="Slide Number Placeholder 6"/>
          <p:cNvSpPr>
            <a:spLocks noGrp="1"/>
          </p:cNvSpPr>
          <p:nvPr>
            <p:ph type="sldNum" sz="quarter" idx="12"/>
          </p:nvPr>
        </p:nvSpPr>
        <p:spPr/>
        <p:txBody>
          <a:bodyPr/>
          <a:lstStyle/>
          <a:p>
            <a:fld id="{6C3411BB-BAD4-4DE9-9ABB-7DA1E1DDDDF4}" type="slidenum">
              <a:rPr lang="en-US" smtClean="0"/>
              <a:pPr/>
              <a:t>‹#›</a:t>
            </a:fld>
            <a:endParaRPr lang="en-US"/>
          </a:p>
        </p:txBody>
      </p:sp>
    </p:spTree>
    <p:extLst>
      <p:ext uri="{BB962C8B-B14F-4D97-AF65-F5344CB8AC3E}">
        <p14:creationId xmlns:p14="http://schemas.microsoft.com/office/powerpoint/2010/main" val="195648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DCB12AF-3670-476C-9E86-9A2DDF51294B}" type="datetime1">
              <a:rPr lang="en-US" smtClean="0"/>
              <a:t>11/11/2024</a:t>
            </a:fld>
            <a:endParaRPr lang="en-US"/>
          </a:p>
        </p:txBody>
      </p:sp>
      <p:sp>
        <p:nvSpPr>
          <p:cNvPr id="6" name="Footer Placeholder 5"/>
          <p:cNvSpPr>
            <a:spLocks noGrp="1"/>
          </p:cNvSpPr>
          <p:nvPr>
            <p:ph type="ftr" sz="quarter" idx="11"/>
          </p:nvPr>
        </p:nvSpPr>
        <p:spPr/>
        <p:txBody>
          <a:bodyPr/>
          <a:lstStyle/>
          <a:p>
            <a:r>
              <a:rPr lang="en-US"/>
              <a:t>MBBSPPT.COM</a:t>
            </a:r>
          </a:p>
        </p:txBody>
      </p:sp>
      <p:sp>
        <p:nvSpPr>
          <p:cNvPr id="7" name="Slide Number Placeholder 6"/>
          <p:cNvSpPr>
            <a:spLocks noGrp="1"/>
          </p:cNvSpPr>
          <p:nvPr>
            <p:ph type="sldNum" sz="quarter" idx="12"/>
          </p:nvPr>
        </p:nvSpPr>
        <p:spPr/>
        <p:txBody>
          <a:bodyPr/>
          <a:lstStyle/>
          <a:p>
            <a:fld id="{6C3411BB-BAD4-4DE9-9ABB-7DA1E1DDDDF4}" type="slidenum">
              <a:rPr lang="en-US" smtClean="0"/>
              <a:pPr/>
              <a:t>‹#›</a:t>
            </a:fld>
            <a:endParaRPr 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662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D725998E-504E-4C6E-B15E-885BD2EDC8E9}" type="datetime1">
              <a:rPr lang="en-US" smtClean="0"/>
              <a:t>11/11/2024</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r>
              <a:rPr lang="en-US"/>
              <a:t>MBBSPPT.COM</a:t>
            </a: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6C3411BB-BAD4-4DE9-9ABB-7DA1E1DDDDF4}"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2076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6F7AC26-C14B-22E0-D46D-2277F458C320}"/>
              </a:ext>
            </a:extLst>
          </p:cNvPr>
          <p:cNvSpPr txBox="1">
            <a:spLocks/>
          </p:cNvSpPr>
          <p:nvPr/>
        </p:nvSpPr>
        <p:spPr>
          <a:xfrm>
            <a:off x="-381000" y="5112537"/>
            <a:ext cx="6553200" cy="1463040"/>
          </a:xfrm>
          <a:prstGeom prst="rect">
            <a:avLst/>
          </a:prstGeom>
        </p:spPr>
        <p:txBody>
          <a:bodyPr vert="horz" lIns="91440" tIns="45720" rIns="91440" bIns="45720" rtlCol="0" anchor="ctr">
            <a:normAutofit/>
          </a:bodyPr>
          <a:lstStyle>
            <a:lvl1pPr algn="r" defTabSz="914400" rtl="0" eaLnBrk="1" latinLnBrk="0" hangingPunct="1">
              <a:lnSpc>
                <a:spcPct val="80000"/>
              </a:lnSpc>
              <a:spcBef>
                <a:spcPct val="0"/>
              </a:spcBef>
              <a:buNone/>
              <a:defRPr sz="4400" kern="1200" cap="all" spc="200" baseline="0">
                <a:solidFill>
                  <a:schemeClr val="tx1">
                    <a:lumMod val="95000"/>
                    <a:lumOff val="5000"/>
                  </a:schemeClr>
                </a:solidFill>
                <a:latin typeface="+mj-lt"/>
                <a:ea typeface="+mj-ea"/>
                <a:cs typeface="+mj-cs"/>
              </a:defRPr>
            </a:lvl1pPr>
          </a:lstStyle>
          <a:p>
            <a:r>
              <a:rPr lang="en-US" cap="all" dirty="0"/>
              <a:t>The clavicle (collar bone) </a:t>
            </a:r>
            <a:endParaRPr lang="en-US" dirty="0"/>
          </a:p>
        </p:txBody>
      </p:sp>
      <p:sp>
        <p:nvSpPr>
          <p:cNvPr id="7" name="Subtitle 2">
            <a:extLst>
              <a:ext uri="{FF2B5EF4-FFF2-40B4-BE49-F238E27FC236}">
                <a16:creationId xmlns:a16="http://schemas.microsoft.com/office/drawing/2014/main" id="{9953FF5F-1279-3195-1B55-8F5B467D2074}"/>
              </a:ext>
            </a:extLst>
          </p:cNvPr>
          <p:cNvSpPr txBox="1">
            <a:spLocks/>
          </p:cNvSpPr>
          <p:nvPr/>
        </p:nvSpPr>
        <p:spPr>
          <a:xfrm>
            <a:off x="6610350" y="5112537"/>
            <a:ext cx="2400300" cy="1463040"/>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spcAft>
                <a:spcPts val="200"/>
              </a:spcAft>
              <a:buClr>
                <a:schemeClr val="accent1"/>
              </a:buClr>
              <a:buSzPct val="100000"/>
              <a:buFont typeface="Tw Cen MT" panose="020B0602020104020603" pitchFamily="34" charset="0"/>
              <a:buNone/>
              <a:defRPr sz="1600" kern="1200">
                <a:solidFill>
                  <a:schemeClr val="tx1">
                    <a:lumMod val="95000"/>
                    <a:lumOff val="5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9pPr>
          </a:lstStyle>
          <a:p>
            <a:r>
              <a:rPr lang="en-US" dirty="0"/>
              <a:t>BY MBBSPPT.COM</a:t>
            </a:r>
          </a:p>
        </p:txBody>
      </p:sp>
      <p:pic>
        <p:nvPicPr>
          <p:cNvPr id="3" name="Picture 2">
            <a:extLst>
              <a:ext uri="{FF2B5EF4-FFF2-40B4-BE49-F238E27FC236}">
                <a16:creationId xmlns:a16="http://schemas.microsoft.com/office/drawing/2014/main" id="{0E0222F3-C4E7-0BE1-46E4-50BC0C34D9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1694" y="914400"/>
            <a:ext cx="4900611" cy="338394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27F983-93C7-56BC-FDB8-99E82FA055CF}"/>
            </a:ext>
          </a:extLst>
        </p:cNvPr>
        <p:cNvGrpSpPr/>
        <p:nvPr/>
      </p:nvGrpSpPr>
      <p:grpSpPr>
        <a:xfrm>
          <a:off x="0" y="0"/>
          <a:ext cx="0" cy="0"/>
          <a:chOff x="0" y="0"/>
          <a:chExt cx="0" cy="0"/>
        </a:xfrm>
      </p:grpSpPr>
      <p:pic>
        <p:nvPicPr>
          <p:cNvPr id="3" name="Picture 4">
            <a:extLst>
              <a:ext uri="{FF2B5EF4-FFF2-40B4-BE49-F238E27FC236}">
                <a16:creationId xmlns:a16="http://schemas.microsoft.com/office/drawing/2014/main" id="{7A30A7C1-4B36-D1DD-8E66-233F35500727}"/>
              </a:ext>
            </a:extLst>
          </p:cNvPr>
          <p:cNvPicPr>
            <a:picLocks noChangeAspect="1" noChangeArrowheads="1"/>
          </p:cNvPicPr>
          <p:nvPr/>
        </p:nvPicPr>
        <p:blipFill>
          <a:blip r:embed="rId2"/>
          <a:srcRect/>
          <a:stretch>
            <a:fillRect/>
          </a:stretch>
        </p:blipFill>
        <p:spPr bwMode="auto">
          <a:xfrm>
            <a:off x="973931" y="1295400"/>
            <a:ext cx="7196138" cy="1977976"/>
          </a:xfrm>
          <a:prstGeom prst="rect">
            <a:avLst/>
          </a:prstGeom>
          <a:noFill/>
          <a:ln w="9525">
            <a:noFill/>
            <a:miter lim="800000"/>
            <a:headEnd/>
            <a:tailEnd/>
          </a:ln>
          <a:effectLst/>
        </p:spPr>
      </p:pic>
      <p:pic>
        <p:nvPicPr>
          <p:cNvPr id="5" name="Picture 3">
            <a:extLst>
              <a:ext uri="{FF2B5EF4-FFF2-40B4-BE49-F238E27FC236}">
                <a16:creationId xmlns:a16="http://schemas.microsoft.com/office/drawing/2014/main" id="{D4400369-9A92-FFCB-A292-79A84DD7513B}"/>
              </a:ext>
            </a:extLst>
          </p:cNvPr>
          <p:cNvPicPr>
            <a:picLocks noChangeAspect="1" noChangeArrowheads="1"/>
          </p:cNvPicPr>
          <p:nvPr/>
        </p:nvPicPr>
        <p:blipFill>
          <a:blip r:embed="rId3"/>
          <a:srcRect/>
          <a:stretch>
            <a:fillRect/>
          </a:stretch>
        </p:blipFill>
        <p:spPr bwMode="auto">
          <a:xfrm>
            <a:off x="973931" y="3657600"/>
            <a:ext cx="7196138" cy="2473854"/>
          </a:xfrm>
          <a:prstGeom prst="rect">
            <a:avLst/>
          </a:prstGeom>
          <a:noFill/>
          <a:ln w="9525">
            <a:noFill/>
            <a:miter lim="800000"/>
            <a:headEnd/>
            <a:tailEnd/>
          </a:ln>
          <a:effectLst/>
        </p:spPr>
      </p:pic>
      <p:sp>
        <p:nvSpPr>
          <p:cNvPr id="2" name="Footer Placeholder 1">
            <a:extLst>
              <a:ext uri="{FF2B5EF4-FFF2-40B4-BE49-F238E27FC236}">
                <a16:creationId xmlns:a16="http://schemas.microsoft.com/office/drawing/2014/main" id="{0BF93599-6F1F-7FBE-2B24-69DCFDA15DC5}"/>
              </a:ext>
            </a:extLst>
          </p:cNvPr>
          <p:cNvSpPr>
            <a:spLocks noGrp="1"/>
          </p:cNvSpPr>
          <p:nvPr>
            <p:ph type="ftr" sz="quarter" idx="11"/>
          </p:nvPr>
        </p:nvSpPr>
        <p:spPr/>
        <p:txBody>
          <a:bodyPr/>
          <a:lstStyle/>
          <a:p>
            <a:r>
              <a:rPr lang="en-US"/>
              <a:t>MBBSPPT.COM</a:t>
            </a:r>
          </a:p>
        </p:txBody>
      </p:sp>
      <p:sp>
        <p:nvSpPr>
          <p:cNvPr id="4" name="Slide Number Placeholder 3">
            <a:extLst>
              <a:ext uri="{FF2B5EF4-FFF2-40B4-BE49-F238E27FC236}">
                <a16:creationId xmlns:a16="http://schemas.microsoft.com/office/drawing/2014/main" id="{B9F0486F-9CDA-6C81-63DD-21C9AD57D741}"/>
              </a:ext>
            </a:extLst>
          </p:cNvPr>
          <p:cNvSpPr>
            <a:spLocks noGrp="1"/>
          </p:cNvSpPr>
          <p:nvPr>
            <p:ph type="sldNum" sz="quarter" idx="12"/>
          </p:nvPr>
        </p:nvSpPr>
        <p:spPr/>
        <p:txBody>
          <a:bodyPr/>
          <a:lstStyle/>
          <a:p>
            <a:fld id="{6C3411BB-BAD4-4DE9-9ABB-7DA1E1DDDDF4}" type="slidenum">
              <a:rPr lang="en-US" smtClean="0"/>
              <a:pPr/>
              <a:t>10</a:t>
            </a:fld>
            <a:endParaRPr lang="en-US"/>
          </a:p>
        </p:txBody>
      </p:sp>
    </p:spTree>
    <p:extLst>
      <p:ext uri="{BB962C8B-B14F-4D97-AF65-F5344CB8AC3E}">
        <p14:creationId xmlns:p14="http://schemas.microsoft.com/office/powerpoint/2010/main" val="3390503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2A0BB-CA67-4494-0798-A3A7E1BA86B0}"/>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4BCF097C-E18D-83BB-983D-9ABE5EDD8043}"/>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SURFACES</a:t>
            </a:r>
          </a:p>
        </p:txBody>
      </p:sp>
      <p:sp>
        <p:nvSpPr>
          <p:cNvPr id="2" name="Content Placeholder 4">
            <a:extLst>
              <a:ext uri="{FF2B5EF4-FFF2-40B4-BE49-F238E27FC236}">
                <a16:creationId xmlns:a16="http://schemas.microsoft.com/office/drawing/2014/main" id="{C61D9BE2-2B19-94BB-02C2-9F47BD5F6D19}"/>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sz="1800" dirty="0"/>
              <a:t>Anterior surface: It is convex forwards and provides origin to clavicular head of pectoralis major.</a:t>
            </a:r>
          </a:p>
          <a:p>
            <a:pPr marL="0" indent="0" eaLnBrk="1" hangingPunct="1">
              <a:buNone/>
            </a:pPr>
            <a:r>
              <a:rPr lang="en-US" sz="1800" dirty="0"/>
              <a:t>Posterior surface: It is concave backwards and provides origin to sternohyoid muscle close to its medial end. The lateral component of this surface forms the anterior boundary of </a:t>
            </a:r>
            <a:r>
              <a:rPr lang="en-US" sz="1800" dirty="0" err="1"/>
              <a:t>cervico</a:t>
            </a:r>
            <a:r>
              <a:rPr lang="en-US" sz="1800" dirty="0"/>
              <a:t>-axillary canal and relates to the following structures:</a:t>
            </a:r>
          </a:p>
          <a:p>
            <a:pPr eaLnBrk="1" hangingPunct="1">
              <a:buFont typeface="Arial" panose="020B0604020202020204" pitchFamily="34" charset="0"/>
              <a:buChar char="•"/>
            </a:pPr>
            <a:r>
              <a:rPr lang="en-US" sz="1800" dirty="0"/>
              <a:t>Trunks of brachial plexus.</a:t>
            </a:r>
          </a:p>
          <a:p>
            <a:pPr eaLnBrk="1" hangingPunct="1">
              <a:buFont typeface="Arial" panose="020B0604020202020204" pitchFamily="34" charset="0"/>
              <a:buChar char="•"/>
            </a:pPr>
            <a:r>
              <a:rPr lang="en-US" sz="1800" dirty="0"/>
              <a:t>Third part of subclavian artery.</a:t>
            </a:r>
          </a:p>
          <a:p>
            <a:pPr marL="0" indent="0" eaLnBrk="1" hangingPunct="1">
              <a:buNone/>
            </a:pPr>
            <a:endParaRPr lang="en-US" sz="1800" dirty="0"/>
          </a:p>
        </p:txBody>
      </p:sp>
      <p:sp>
        <p:nvSpPr>
          <p:cNvPr id="3" name="Footer Placeholder 2">
            <a:extLst>
              <a:ext uri="{FF2B5EF4-FFF2-40B4-BE49-F238E27FC236}">
                <a16:creationId xmlns:a16="http://schemas.microsoft.com/office/drawing/2014/main" id="{80C52BF9-EEC6-9615-0094-8BBD2DFDC46A}"/>
              </a:ext>
            </a:extLst>
          </p:cNvPr>
          <p:cNvSpPr>
            <a:spLocks noGrp="1"/>
          </p:cNvSpPr>
          <p:nvPr>
            <p:ph type="ftr" sz="quarter" idx="11"/>
          </p:nvPr>
        </p:nvSpPr>
        <p:spPr/>
        <p:txBody>
          <a:bodyPr/>
          <a:lstStyle/>
          <a:p>
            <a:r>
              <a:rPr lang="en-US"/>
              <a:t>MBBSPPT.COM</a:t>
            </a:r>
          </a:p>
        </p:txBody>
      </p:sp>
      <p:sp>
        <p:nvSpPr>
          <p:cNvPr id="4" name="Slide Number Placeholder 3">
            <a:extLst>
              <a:ext uri="{FF2B5EF4-FFF2-40B4-BE49-F238E27FC236}">
                <a16:creationId xmlns:a16="http://schemas.microsoft.com/office/drawing/2014/main" id="{B880AF78-9078-941B-F9FB-C4DF89B9A99F}"/>
              </a:ext>
            </a:extLst>
          </p:cNvPr>
          <p:cNvSpPr>
            <a:spLocks noGrp="1"/>
          </p:cNvSpPr>
          <p:nvPr>
            <p:ph type="sldNum" sz="quarter" idx="12"/>
          </p:nvPr>
        </p:nvSpPr>
        <p:spPr/>
        <p:txBody>
          <a:bodyPr/>
          <a:lstStyle/>
          <a:p>
            <a:fld id="{6C3411BB-BAD4-4DE9-9ABB-7DA1E1DDDDF4}" type="slidenum">
              <a:rPr lang="en-US" smtClean="0"/>
              <a:pPr/>
              <a:t>11</a:t>
            </a:fld>
            <a:endParaRPr lang="en-US"/>
          </a:p>
        </p:txBody>
      </p:sp>
    </p:spTree>
    <p:extLst>
      <p:ext uri="{BB962C8B-B14F-4D97-AF65-F5344CB8AC3E}">
        <p14:creationId xmlns:p14="http://schemas.microsoft.com/office/powerpoint/2010/main" val="1519415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1B0DF-1F80-5968-2D02-9F590F07E229}"/>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51D5006D-0689-4A9C-73EF-69EEF15A2C50}"/>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cap="all" dirty="0"/>
              <a:t>BORDERS</a:t>
            </a:r>
            <a:endParaRPr lang="en-US" b="1" dirty="0"/>
          </a:p>
        </p:txBody>
      </p:sp>
      <p:sp>
        <p:nvSpPr>
          <p:cNvPr id="2" name="Content Placeholder 4">
            <a:extLst>
              <a:ext uri="{FF2B5EF4-FFF2-40B4-BE49-F238E27FC236}">
                <a16:creationId xmlns:a16="http://schemas.microsoft.com/office/drawing/2014/main" id="{80704F1D-9C5B-B066-E3C5-0AA2F808B52F}"/>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b="1" dirty="0"/>
              <a:t>Anterior border: </a:t>
            </a:r>
            <a:r>
              <a:rPr lang="en-US" dirty="0"/>
              <a:t>It is concave forwards and provides origin to deltoid muscle. A small tubercle know as deltoid tubercle might exist on this border.</a:t>
            </a:r>
          </a:p>
          <a:p>
            <a:pPr marL="0" indent="0" eaLnBrk="1" hangingPunct="1">
              <a:buNone/>
            </a:pPr>
            <a:r>
              <a:rPr lang="en-US" b="1" dirty="0"/>
              <a:t>Posterior border: </a:t>
            </a:r>
            <a:r>
              <a:rPr lang="en-US" dirty="0"/>
              <a:t>It is convex backwards and supplies insertion to the trapezius muscle.</a:t>
            </a:r>
          </a:p>
          <a:p>
            <a:pPr marL="0" indent="0" eaLnBrk="1" hangingPunct="1">
              <a:buNone/>
            </a:pPr>
            <a:r>
              <a:rPr lang="en-US" dirty="0"/>
              <a:t>Medial Two-third It is cylindrical in shape and provides four surfaces: anterior, posterior, superior, and inferior.</a:t>
            </a:r>
          </a:p>
        </p:txBody>
      </p:sp>
      <p:sp>
        <p:nvSpPr>
          <p:cNvPr id="3" name="Footer Placeholder 2">
            <a:extLst>
              <a:ext uri="{FF2B5EF4-FFF2-40B4-BE49-F238E27FC236}">
                <a16:creationId xmlns:a16="http://schemas.microsoft.com/office/drawing/2014/main" id="{491B82C0-C023-686B-EAF8-5B23CFC5AD89}"/>
              </a:ext>
            </a:extLst>
          </p:cNvPr>
          <p:cNvSpPr>
            <a:spLocks noGrp="1"/>
          </p:cNvSpPr>
          <p:nvPr>
            <p:ph type="ftr" sz="quarter" idx="11"/>
          </p:nvPr>
        </p:nvSpPr>
        <p:spPr/>
        <p:txBody>
          <a:bodyPr/>
          <a:lstStyle/>
          <a:p>
            <a:r>
              <a:rPr lang="en-US"/>
              <a:t>MBBSPPT.COM</a:t>
            </a:r>
          </a:p>
        </p:txBody>
      </p:sp>
      <p:sp>
        <p:nvSpPr>
          <p:cNvPr id="4" name="Slide Number Placeholder 3">
            <a:extLst>
              <a:ext uri="{FF2B5EF4-FFF2-40B4-BE49-F238E27FC236}">
                <a16:creationId xmlns:a16="http://schemas.microsoft.com/office/drawing/2014/main" id="{FC8F98F7-6CD9-D9F1-9BC4-286B1EC83B97}"/>
              </a:ext>
            </a:extLst>
          </p:cNvPr>
          <p:cNvSpPr>
            <a:spLocks noGrp="1"/>
          </p:cNvSpPr>
          <p:nvPr>
            <p:ph type="sldNum" sz="quarter" idx="12"/>
          </p:nvPr>
        </p:nvSpPr>
        <p:spPr/>
        <p:txBody>
          <a:bodyPr/>
          <a:lstStyle/>
          <a:p>
            <a:fld id="{6C3411BB-BAD4-4DE9-9ABB-7DA1E1DDDDF4}" type="slidenum">
              <a:rPr lang="en-US" smtClean="0"/>
              <a:pPr/>
              <a:t>12</a:t>
            </a:fld>
            <a:endParaRPr lang="en-US"/>
          </a:p>
        </p:txBody>
      </p:sp>
    </p:spTree>
    <p:extLst>
      <p:ext uri="{BB962C8B-B14F-4D97-AF65-F5344CB8AC3E}">
        <p14:creationId xmlns:p14="http://schemas.microsoft.com/office/powerpoint/2010/main" val="2700510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9786E-7F4B-5839-160C-C35686BB3E3B}"/>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EC9CA286-956D-40F0-B206-CE991EE32922}"/>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cap="all" dirty="0"/>
              <a:t>MUSCLES AND LIGAMENTS CONNECTED TO THE CLAVICLE</a:t>
            </a:r>
            <a:endParaRPr lang="en-US" b="1" dirty="0"/>
          </a:p>
        </p:txBody>
      </p:sp>
      <p:graphicFrame>
        <p:nvGraphicFramePr>
          <p:cNvPr id="5" name="Content Placeholder 3">
            <a:extLst>
              <a:ext uri="{FF2B5EF4-FFF2-40B4-BE49-F238E27FC236}">
                <a16:creationId xmlns:a16="http://schemas.microsoft.com/office/drawing/2014/main" id="{8A0E65EC-0B62-6201-90E3-D299593EE791}"/>
              </a:ext>
            </a:extLst>
          </p:cNvPr>
          <p:cNvGraphicFramePr>
            <a:graphicFrameLocks noGrp="1"/>
          </p:cNvGraphicFramePr>
          <p:nvPr>
            <p:ph idx="1"/>
            <p:extLst>
              <p:ext uri="{D42A27DB-BD31-4B8C-83A1-F6EECF244321}">
                <p14:modId xmlns:p14="http://schemas.microsoft.com/office/powerpoint/2010/main" val="1250936129"/>
              </p:ext>
            </p:extLst>
          </p:nvPr>
        </p:nvGraphicFramePr>
        <p:xfrm>
          <a:off x="847534" y="2438400"/>
          <a:ext cx="7448932" cy="3168897"/>
        </p:xfrm>
        <a:graphic>
          <a:graphicData uri="http://schemas.openxmlformats.org/drawingml/2006/table">
            <a:tbl>
              <a:tblPr firstRow="1" bandRow="1">
                <a:tableStyleId>{5C22544A-7EE6-4342-B048-85BDC9FD1C3A}</a:tableStyleId>
              </a:tblPr>
              <a:tblGrid>
                <a:gridCol w="3724466">
                  <a:extLst>
                    <a:ext uri="{9D8B030D-6E8A-4147-A177-3AD203B41FA5}">
                      <a16:colId xmlns:a16="http://schemas.microsoft.com/office/drawing/2014/main" val="20000"/>
                    </a:ext>
                  </a:extLst>
                </a:gridCol>
                <a:gridCol w="3724466">
                  <a:extLst>
                    <a:ext uri="{9D8B030D-6E8A-4147-A177-3AD203B41FA5}">
                      <a16:colId xmlns:a16="http://schemas.microsoft.com/office/drawing/2014/main" val="20001"/>
                    </a:ext>
                  </a:extLst>
                </a:gridCol>
              </a:tblGrid>
              <a:tr h="472477">
                <a:tc>
                  <a:txBody>
                    <a:bodyPr/>
                    <a:lstStyle/>
                    <a:p>
                      <a:pPr algn="ctr"/>
                      <a:r>
                        <a:rPr lang="en-US" sz="2000" dirty="0">
                          <a:solidFill>
                            <a:schemeClr val="tx1"/>
                          </a:solidFill>
                          <a:latin typeface="Tw Cen MT (Body)"/>
                          <a:cs typeface="Times New Roman" pitchFamily="18" charset="0"/>
                        </a:rPr>
                        <a:t>Muscles</a:t>
                      </a:r>
                    </a:p>
                  </a:txBody>
                  <a:tcPr marL="82903" marR="82903" marT="66322" marB="66322" anchor="ctr"/>
                </a:tc>
                <a:tc>
                  <a:txBody>
                    <a:bodyPr/>
                    <a:lstStyle/>
                    <a:p>
                      <a:pPr algn="ctr"/>
                      <a:r>
                        <a:rPr lang="en-US" sz="2000" dirty="0">
                          <a:solidFill>
                            <a:schemeClr val="tx1"/>
                          </a:solidFill>
                          <a:latin typeface="Tw Cen MT (Body)"/>
                          <a:cs typeface="Times New Roman" pitchFamily="18" charset="0"/>
                        </a:rPr>
                        <a:t>Ligaments</a:t>
                      </a:r>
                    </a:p>
                  </a:txBody>
                  <a:tcPr marL="82903" marR="82903" marT="66322" marB="66322" anchor="ctr"/>
                </a:tc>
                <a:extLst>
                  <a:ext uri="{0D108BD9-81ED-4DB2-BD59-A6C34878D82A}">
                    <a16:rowId xmlns:a16="http://schemas.microsoft.com/office/drawing/2014/main" val="10000"/>
                  </a:ext>
                </a:extLst>
              </a:tr>
              <a:tr h="472477">
                <a:tc>
                  <a:txBody>
                    <a:bodyPr/>
                    <a:lstStyle/>
                    <a:p>
                      <a:r>
                        <a:rPr lang="en-US" sz="2000" dirty="0">
                          <a:latin typeface="Tw Cen MT (Body)"/>
                          <a:cs typeface="Times New Roman" pitchFamily="18" charset="0"/>
                        </a:rPr>
                        <a:t>Pectoralis major</a:t>
                      </a:r>
                    </a:p>
                  </a:txBody>
                  <a:tcPr marL="82903" marR="82903" marT="66322" marB="66322" anchor="ctr"/>
                </a:tc>
                <a:tc>
                  <a:txBody>
                    <a:bodyPr/>
                    <a:lstStyle/>
                    <a:p>
                      <a:r>
                        <a:rPr lang="en-US" sz="2000" dirty="0">
                          <a:latin typeface="Tw Cen MT (Body)"/>
                          <a:cs typeface="Times New Roman" pitchFamily="18" charset="0"/>
                        </a:rPr>
                        <a:t>Coracoclavicular</a:t>
                      </a:r>
                    </a:p>
                  </a:txBody>
                  <a:tcPr marL="82903" marR="82903" marT="66322" marB="66322" anchor="ctr"/>
                </a:tc>
                <a:extLst>
                  <a:ext uri="{0D108BD9-81ED-4DB2-BD59-A6C34878D82A}">
                    <a16:rowId xmlns:a16="http://schemas.microsoft.com/office/drawing/2014/main" val="10001"/>
                  </a:ext>
                </a:extLst>
              </a:tr>
              <a:tr h="806512">
                <a:tc>
                  <a:txBody>
                    <a:bodyPr/>
                    <a:lstStyle/>
                    <a:p>
                      <a:r>
                        <a:rPr lang="en-US" sz="2000" dirty="0">
                          <a:latin typeface="Tw Cen MT (Body)"/>
                          <a:cs typeface="Times New Roman" pitchFamily="18" charset="0"/>
                        </a:rPr>
                        <a:t>Sternocleidomastoid (clavicular head)</a:t>
                      </a:r>
                    </a:p>
                  </a:txBody>
                  <a:tcPr marL="82903" marR="82903" marT="66322" marB="66322" anchor="ctr"/>
                </a:tc>
                <a:tc>
                  <a:txBody>
                    <a:bodyPr/>
                    <a:lstStyle/>
                    <a:p>
                      <a:r>
                        <a:rPr lang="en-US" sz="2000" dirty="0">
                          <a:latin typeface="Tw Cen MT (Body)"/>
                          <a:cs typeface="Times New Roman" pitchFamily="18" charset="0"/>
                        </a:rPr>
                        <a:t>Costoclavicular</a:t>
                      </a:r>
                    </a:p>
                  </a:txBody>
                  <a:tcPr marL="82903" marR="82903" marT="66322" marB="66322" anchor="ctr"/>
                </a:tc>
                <a:extLst>
                  <a:ext uri="{0D108BD9-81ED-4DB2-BD59-A6C34878D82A}">
                    <a16:rowId xmlns:a16="http://schemas.microsoft.com/office/drawing/2014/main" val="10002"/>
                  </a:ext>
                </a:extLst>
              </a:tr>
              <a:tr h="472477">
                <a:tc>
                  <a:txBody>
                    <a:bodyPr/>
                    <a:lstStyle/>
                    <a:p>
                      <a:r>
                        <a:rPr lang="en-US" sz="2000" dirty="0">
                          <a:latin typeface="Tw Cen MT (Body)"/>
                          <a:cs typeface="Times New Roman" pitchFamily="18" charset="0"/>
                        </a:rPr>
                        <a:t>Deltoid</a:t>
                      </a:r>
                    </a:p>
                  </a:txBody>
                  <a:tcPr marL="82903" marR="82903" marT="66322" marB="66322" anchor="ctr"/>
                </a:tc>
                <a:tc>
                  <a:txBody>
                    <a:bodyPr/>
                    <a:lstStyle/>
                    <a:p>
                      <a:r>
                        <a:rPr lang="en-US" sz="2000">
                          <a:latin typeface="Tw Cen MT (Body)"/>
                          <a:cs typeface="Times New Roman" pitchFamily="18" charset="0"/>
                        </a:rPr>
                        <a:t>Interclavicular</a:t>
                      </a:r>
                    </a:p>
                  </a:txBody>
                  <a:tcPr marL="82903" marR="82903" marT="66322" marB="66322" anchor="ctr"/>
                </a:tc>
                <a:extLst>
                  <a:ext uri="{0D108BD9-81ED-4DB2-BD59-A6C34878D82A}">
                    <a16:rowId xmlns:a16="http://schemas.microsoft.com/office/drawing/2014/main" val="10003"/>
                  </a:ext>
                </a:extLst>
              </a:tr>
              <a:tr h="472477">
                <a:tc>
                  <a:txBody>
                    <a:bodyPr/>
                    <a:lstStyle/>
                    <a:p>
                      <a:r>
                        <a:rPr lang="en-US" sz="2000">
                          <a:latin typeface="Tw Cen MT (Body)"/>
                          <a:cs typeface="Times New Roman" pitchFamily="18" charset="0"/>
                        </a:rPr>
                        <a:t>Trapezius</a:t>
                      </a:r>
                    </a:p>
                  </a:txBody>
                  <a:tcPr marL="82903" marR="82903" marT="66322" marB="66322" anchor="ctr"/>
                </a:tc>
                <a:tc>
                  <a:txBody>
                    <a:bodyPr/>
                    <a:lstStyle/>
                    <a:p>
                      <a:r>
                        <a:rPr lang="en-US" sz="2000">
                          <a:latin typeface="Tw Cen MT (Body)"/>
                          <a:cs typeface="Times New Roman" pitchFamily="18" charset="0"/>
                        </a:rPr>
                        <a:t>-</a:t>
                      </a:r>
                    </a:p>
                  </a:txBody>
                  <a:tcPr marL="82903" marR="82903" marT="66322" marB="66322" anchor="ctr"/>
                </a:tc>
                <a:extLst>
                  <a:ext uri="{0D108BD9-81ED-4DB2-BD59-A6C34878D82A}">
                    <a16:rowId xmlns:a16="http://schemas.microsoft.com/office/drawing/2014/main" val="10004"/>
                  </a:ext>
                </a:extLst>
              </a:tr>
              <a:tr h="472477">
                <a:tc>
                  <a:txBody>
                    <a:bodyPr/>
                    <a:lstStyle/>
                    <a:p>
                      <a:r>
                        <a:rPr lang="en-US" sz="2000">
                          <a:latin typeface="Tw Cen MT (Body)"/>
                          <a:cs typeface="Times New Roman" pitchFamily="18" charset="0"/>
                        </a:rPr>
                        <a:t>Subclavius</a:t>
                      </a:r>
                    </a:p>
                  </a:txBody>
                  <a:tcPr marL="82903" marR="82903" marT="66322" marB="66322" anchor="ctr"/>
                </a:tc>
                <a:tc>
                  <a:txBody>
                    <a:bodyPr/>
                    <a:lstStyle/>
                    <a:p>
                      <a:r>
                        <a:rPr lang="en-US" sz="2000" dirty="0">
                          <a:latin typeface="Tw Cen MT (Body)"/>
                          <a:cs typeface="Times New Roman" pitchFamily="18" charset="0"/>
                        </a:rPr>
                        <a:t>-</a:t>
                      </a:r>
                    </a:p>
                  </a:txBody>
                  <a:tcPr marL="82903" marR="82903" marT="66322" marB="66322" anchor="ctr"/>
                </a:tc>
                <a:extLst>
                  <a:ext uri="{0D108BD9-81ED-4DB2-BD59-A6C34878D82A}">
                    <a16:rowId xmlns:a16="http://schemas.microsoft.com/office/drawing/2014/main" val="10005"/>
                  </a:ext>
                </a:extLst>
              </a:tr>
            </a:tbl>
          </a:graphicData>
        </a:graphic>
      </p:graphicFrame>
      <p:sp>
        <p:nvSpPr>
          <p:cNvPr id="2" name="Footer Placeholder 1">
            <a:extLst>
              <a:ext uri="{FF2B5EF4-FFF2-40B4-BE49-F238E27FC236}">
                <a16:creationId xmlns:a16="http://schemas.microsoft.com/office/drawing/2014/main" id="{9F4CB61C-54E4-84CC-8FA7-7F2648960927}"/>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0D71828F-F0F0-226B-6C2D-C4EDB8D46402}"/>
              </a:ext>
            </a:extLst>
          </p:cNvPr>
          <p:cNvSpPr>
            <a:spLocks noGrp="1"/>
          </p:cNvSpPr>
          <p:nvPr>
            <p:ph type="sldNum" sz="quarter" idx="12"/>
          </p:nvPr>
        </p:nvSpPr>
        <p:spPr/>
        <p:txBody>
          <a:bodyPr/>
          <a:lstStyle/>
          <a:p>
            <a:fld id="{6C3411BB-BAD4-4DE9-9ABB-7DA1E1DDDDF4}" type="slidenum">
              <a:rPr lang="en-US" smtClean="0"/>
              <a:pPr/>
              <a:t>13</a:t>
            </a:fld>
            <a:endParaRPr lang="en-US"/>
          </a:p>
        </p:txBody>
      </p:sp>
    </p:spTree>
    <p:extLst>
      <p:ext uri="{BB962C8B-B14F-4D97-AF65-F5344CB8AC3E}">
        <p14:creationId xmlns:p14="http://schemas.microsoft.com/office/powerpoint/2010/main" val="984809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7808A-A76B-F7E5-715E-CC48C396390F}"/>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C9C66C2D-75E8-3EF0-35B7-72949A1E3F31}"/>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cap="all" dirty="0"/>
              <a:t>Relations of the clavicle</a:t>
            </a:r>
            <a:endParaRPr lang="en-US" b="1" dirty="0"/>
          </a:p>
        </p:txBody>
      </p:sp>
      <p:pic>
        <p:nvPicPr>
          <p:cNvPr id="3" name="Picture 4">
            <a:extLst>
              <a:ext uri="{FF2B5EF4-FFF2-40B4-BE49-F238E27FC236}">
                <a16:creationId xmlns:a16="http://schemas.microsoft.com/office/drawing/2014/main" id="{589B16E2-FDF9-68E1-92C2-DB7D9667E0AF}"/>
              </a:ext>
            </a:extLst>
          </p:cNvPr>
          <p:cNvPicPr>
            <a:picLocks noChangeAspect="1" noChangeArrowheads="1"/>
          </p:cNvPicPr>
          <p:nvPr/>
        </p:nvPicPr>
        <p:blipFill>
          <a:blip r:embed="rId2"/>
          <a:srcRect/>
          <a:stretch>
            <a:fillRect/>
          </a:stretch>
        </p:blipFill>
        <p:spPr bwMode="auto">
          <a:xfrm>
            <a:off x="604302" y="2438400"/>
            <a:ext cx="7935395" cy="2509838"/>
          </a:xfrm>
          <a:prstGeom prst="rect">
            <a:avLst/>
          </a:prstGeom>
          <a:noFill/>
          <a:ln w="9525">
            <a:noFill/>
            <a:miter lim="800000"/>
            <a:headEnd/>
            <a:tailEnd/>
          </a:ln>
          <a:effectLst/>
        </p:spPr>
      </p:pic>
      <p:sp>
        <p:nvSpPr>
          <p:cNvPr id="2" name="Footer Placeholder 1">
            <a:extLst>
              <a:ext uri="{FF2B5EF4-FFF2-40B4-BE49-F238E27FC236}">
                <a16:creationId xmlns:a16="http://schemas.microsoft.com/office/drawing/2014/main" id="{15D8328D-DCCF-3A8C-0EED-CBFD81CB6DF3}"/>
              </a:ext>
            </a:extLst>
          </p:cNvPr>
          <p:cNvSpPr>
            <a:spLocks noGrp="1"/>
          </p:cNvSpPr>
          <p:nvPr>
            <p:ph type="ftr" sz="quarter" idx="11"/>
          </p:nvPr>
        </p:nvSpPr>
        <p:spPr/>
        <p:txBody>
          <a:bodyPr/>
          <a:lstStyle/>
          <a:p>
            <a:r>
              <a:rPr lang="en-US"/>
              <a:t>MBBSPPT.COM</a:t>
            </a:r>
          </a:p>
        </p:txBody>
      </p:sp>
      <p:sp>
        <p:nvSpPr>
          <p:cNvPr id="4" name="Slide Number Placeholder 3">
            <a:extLst>
              <a:ext uri="{FF2B5EF4-FFF2-40B4-BE49-F238E27FC236}">
                <a16:creationId xmlns:a16="http://schemas.microsoft.com/office/drawing/2014/main" id="{7A075BCB-2850-7251-97D1-8A1E1994388A}"/>
              </a:ext>
            </a:extLst>
          </p:cNvPr>
          <p:cNvSpPr>
            <a:spLocks noGrp="1"/>
          </p:cNvSpPr>
          <p:nvPr>
            <p:ph type="sldNum" sz="quarter" idx="12"/>
          </p:nvPr>
        </p:nvSpPr>
        <p:spPr/>
        <p:txBody>
          <a:bodyPr/>
          <a:lstStyle/>
          <a:p>
            <a:fld id="{6C3411BB-BAD4-4DE9-9ABB-7DA1E1DDDDF4}" type="slidenum">
              <a:rPr lang="en-US" smtClean="0"/>
              <a:pPr/>
              <a:t>14</a:t>
            </a:fld>
            <a:endParaRPr lang="en-US"/>
          </a:p>
        </p:txBody>
      </p:sp>
    </p:spTree>
    <p:extLst>
      <p:ext uri="{BB962C8B-B14F-4D97-AF65-F5344CB8AC3E}">
        <p14:creationId xmlns:p14="http://schemas.microsoft.com/office/powerpoint/2010/main" val="3516327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A68A4-FC82-B7B4-E90D-D5CD54E49F28}"/>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8264708F-6C9B-506C-0645-3B0C18A85C03}"/>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cap="all" dirty="0"/>
              <a:t>ANATOMICAL POSITION </a:t>
            </a:r>
            <a:br>
              <a:rPr lang="en-US" b="1" cap="all" dirty="0"/>
            </a:br>
            <a:r>
              <a:rPr lang="en-US" b="1" cap="all" dirty="0"/>
              <a:t>AND SIDE DETERMINATION</a:t>
            </a:r>
            <a:endParaRPr lang="en-US" b="1" dirty="0"/>
          </a:p>
        </p:txBody>
      </p:sp>
      <p:sp>
        <p:nvSpPr>
          <p:cNvPr id="2" name="Content Placeholder 4">
            <a:extLst>
              <a:ext uri="{FF2B5EF4-FFF2-40B4-BE49-F238E27FC236}">
                <a16:creationId xmlns:a16="http://schemas.microsoft.com/office/drawing/2014/main" id="{F0685B75-2783-E8BB-10AC-19FFF759D2AA}"/>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The side of clavicle can be identified by holding the bone horizontally as though its flattened end lies on the lateral side and its enlarged quadrilateral end lies on the medial side. </a:t>
            </a:r>
          </a:p>
          <a:p>
            <a:pPr marL="0" indent="0" eaLnBrk="1" hangingPunct="1">
              <a:buNone/>
            </a:pPr>
            <a:r>
              <a:rPr lang="en-US" dirty="0"/>
              <a:t>The convexity of its medial two-third and concavity of its lateral one-third face forwards having longitudinal groove in the middle third of shaft facing inferiorly.</a:t>
            </a:r>
          </a:p>
        </p:txBody>
      </p:sp>
      <p:sp>
        <p:nvSpPr>
          <p:cNvPr id="3" name="Footer Placeholder 2">
            <a:extLst>
              <a:ext uri="{FF2B5EF4-FFF2-40B4-BE49-F238E27FC236}">
                <a16:creationId xmlns:a16="http://schemas.microsoft.com/office/drawing/2014/main" id="{2591FBC1-AFAB-F453-A68C-0079FFA92E22}"/>
              </a:ext>
            </a:extLst>
          </p:cNvPr>
          <p:cNvSpPr>
            <a:spLocks noGrp="1"/>
          </p:cNvSpPr>
          <p:nvPr>
            <p:ph type="ftr" sz="quarter" idx="11"/>
          </p:nvPr>
        </p:nvSpPr>
        <p:spPr/>
        <p:txBody>
          <a:bodyPr/>
          <a:lstStyle/>
          <a:p>
            <a:r>
              <a:rPr lang="en-US"/>
              <a:t>MBBSPPT.COM</a:t>
            </a:r>
          </a:p>
        </p:txBody>
      </p:sp>
      <p:sp>
        <p:nvSpPr>
          <p:cNvPr id="4" name="Slide Number Placeholder 3">
            <a:extLst>
              <a:ext uri="{FF2B5EF4-FFF2-40B4-BE49-F238E27FC236}">
                <a16:creationId xmlns:a16="http://schemas.microsoft.com/office/drawing/2014/main" id="{1C630D1E-A476-28D9-A28C-68700DD508EF}"/>
              </a:ext>
            </a:extLst>
          </p:cNvPr>
          <p:cNvSpPr>
            <a:spLocks noGrp="1"/>
          </p:cNvSpPr>
          <p:nvPr>
            <p:ph type="sldNum" sz="quarter" idx="12"/>
          </p:nvPr>
        </p:nvSpPr>
        <p:spPr/>
        <p:txBody>
          <a:bodyPr/>
          <a:lstStyle/>
          <a:p>
            <a:fld id="{6C3411BB-BAD4-4DE9-9ABB-7DA1E1DDDDF4}" type="slidenum">
              <a:rPr lang="en-US" smtClean="0"/>
              <a:pPr/>
              <a:t>15</a:t>
            </a:fld>
            <a:endParaRPr lang="en-US"/>
          </a:p>
        </p:txBody>
      </p:sp>
    </p:spTree>
    <p:extLst>
      <p:ext uri="{BB962C8B-B14F-4D97-AF65-F5344CB8AC3E}">
        <p14:creationId xmlns:p14="http://schemas.microsoft.com/office/powerpoint/2010/main" val="67490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863D9-4F39-15E3-0DB7-68FB3ADBDA3F}"/>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04E521B4-FEAC-F5AD-8856-11CC7C8F9920}"/>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cap="all" dirty="0"/>
              <a:t>OSSIFICATION</a:t>
            </a:r>
            <a:endParaRPr lang="en-US" b="1" dirty="0"/>
          </a:p>
        </p:txBody>
      </p:sp>
      <p:sp>
        <p:nvSpPr>
          <p:cNvPr id="2" name="Content Placeholder 4">
            <a:extLst>
              <a:ext uri="{FF2B5EF4-FFF2-40B4-BE49-F238E27FC236}">
                <a16:creationId xmlns:a16="http://schemas.microsoft.com/office/drawing/2014/main" id="{9275D8F9-C586-96D2-5FC7-D43D6FF328A7}"/>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b="1" dirty="0"/>
              <a:t>Subclavius Ossification-</a:t>
            </a:r>
          </a:p>
          <a:p>
            <a:pPr marL="0" indent="0" eaLnBrk="1" hangingPunct="1">
              <a:buNone/>
            </a:pPr>
            <a:r>
              <a:rPr lang="en-US" i="1" dirty="0"/>
              <a:t>The ossification of clavicle is </a:t>
            </a:r>
            <a:r>
              <a:rPr lang="en-US" i="1" dirty="0" err="1"/>
              <a:t>membrano</a:t>
            </a:r>
            <a:r>
              <a:rPr lang="en-US" i="1" dirty="0"/>
              <a:t>-cartilaginous. Whole of it ossifies in the membrane with the exception of its medial end which ossifies in the cartilage. The clavicle begins to ossify before some other bone in the body.</a:t>
            </a:r>
          </a:p>
          <a:p>
            <a:pPr marL="0" indent="0" eaLnBrk="1" hangingPunct="1">
              <a:buNone/>
            </a:pPr>
            <a:r>
              <a:rPr lang="en-US" i="1" dirty="0"/>
              <a:t>It ossifies by four ossification centers- two primary centers for shaft and two secondary centers, one for each end.</a:t>
            </a:r>
          </a:p>
        </p:txBody>
      </p:sp>
      <p:sp>
        <p:nvSpPr>
          <p:cNvPr id="3" name="Footer Placeholder 2">
            <a:extLst>
              <a:ext uri="{FF2B5EF4-FFF2-40B4-BE49-F238E27FC236}">
                <a16:creationId xmlns:a16="http://schemas.microsoft.com/office/drawing/2014/main" id="{1890DD01-1365-5C3B-C0CD-ECE478A12219}"/>
              </a:ext>
            </a:extLst>
          </p:cNvPr>
          <p:cNvSpPr>
            <a:spLocks noGrp="1"/>
          </p:cNvSpPr>
          <p:nvPr>
            <p:ph type="ftr" sz="quarter" idx="11"/>
          </p:nvPr>
        </p:nvSpPr>
        <p:spPr/>
        <p:txBody>
          <a:bodyPr/>
          <a:lstStyle/>
          <a:p>
            <a:r>
              <a:rPr lang="en-US"/>
              <a:t>MBBSPPT.COM</a:t>
            </a:r>
          </a:p>
        </p:txBody>
      </p:sp>
      <p:sp>
        <p:nvSpPr>
          <p:cNvPr id="4" name="Slide Number Placeholder 3">
            <a:extLst>
              <a:ext uri="{FF2B5EF4-FFF2-40B4-BE49-F238E27FC236}">
                <a16:creationId xmlns:a16="http://schemas.microsoft.com/office/drawing/2014/main" id="{C68EFFD9-ACB6-BFC4-33E5-D6DA8E759BE5}"/>
              </a:ext>
            </a:extLst>
          </p:cNvPr>
          <p:cNvSpPr>
            <a:spLocks noGrp="1"/>
          </p:cNvSpPr>
          <p:nvPr>
            <p:ph type="sldNum" sz="quarter" idx="12"/>
          </p:nvPr>
        </p:nvSpPr>
        <p:spPr/>
        <p:txBody>
          <a:bodyPr/>
          <a:lstStyle/>
          <a:p>
            <a:fld id="{6C3411BB-BAD4-4DE9-9ABB-7DA1E1DDDDF4}" type="slidenum">
              <a:rPr lang="en-US" smtClean="0"/>
              <a:pPr/>
              <a:t>16</a:t>
            </a:fld>
            <a:endParaRPr lang="en-US"/>
          </a:p>
        </p:txBody>
      </p:sp>
    </p:spTree>
    <p:extLst>
      <p:ext uri="{BB962C8B-B14F-4D97-AF65-F5344CB8AC3E}">
        <p14:creationId xmlns:p14="http://schemas.microsoft.com/office/powerpoint/2010/main" val="4273222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781D4-D7CE-25D2-E82D-3280800EFC1F}"/>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9BE02F70-D558-5ADB-AA72-770F0B238A32}"/>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cap="all" dirty="0"/>
              <a:t>Ossification centers</a:t>
            </a:r>
          </a:p>
          <a:p>
            <a:r>
              <a:rPr lang="en-US" b="1" cap="all" dirty="0"/>
              <a:t>of the Clavicle</a:t>
            </a:r>
            <a:endParaRPr lang="en-US" b="1" dirty="0"/>
          </a:p>
        </p:txBody>
      </p:sp>
      <p:graphicFrame>
        <p:nvGraphicFramePr>
          <p:cNvPr id="4" name="Content Placeholder 3">
            <a:extLst>
              <a:ext uri="{FF2B5EF4-FFF2-40B4-BE49-F238E27FC236}">
                <a16:creationId xmlns:a16="http://schemas.microsoft.com/office/drawing/2014/main" id="{6B0DE4F5-9FAD-98DC-3DB9-B1FBF21B1E3A}"/>
              </a:ext>
            </a:extLst>
          </p:cNvPr>
          <p:cNvGraphicFramePr>
            <a:graphicFrameLocks noGrp="1"/>
          </p:cNvGraphicFramePr>
          <p:nvPr>
            <p:ph idx="1"/>
            <p:extLst>
              <p:ext uri="{D42A27DB-BD31-4B8C-83A1-F6EECF244321}">
                <p14:modId xmlns:p14="http://schemas.microsoft.com/office/powerpoint/2010/main" val="424048233"/>
              </p:ext>
            </p:extLst>
          </p:nvPr>
        </p:nvGraphicFramePr>
        <p:xfrm>
          <a:off x="914400" y="2362200"/>
          <a:ext cx="7290054" cy="3592780"/>
        </p:xfrm>
        <a:graphic>
          <a:graphicData uri="http://schemas.openxmlformats.org/drawingml/2006/table">
            <a:tbl>
              <a:tblPr firstRow="1" bandRow="1">
                <a:tableStyleId>{5C22544A-7EE6-4342-B048-85BDC9FD1C3A}</a:tableStyleId>
              </a:tblPr>
              <a:tblGrid>
                <a:gridCol w="2430018">
                  <a:extLst>
                    <a:ext uri="{9D8B030D-6E8A-4147-A177-3AD203B41FA5}">
                      <a16:colId xmlns:a16="http://schemas.microsoft.com/office/drawing/2014/main" val="20000"/>
                    </a:ext>
                  </a:extLst>
                </a:gridCol>
                <a:gridCol w="2430018">
                  <a:extLst>
                    <a:ext uri="{9D8B030D-6E8A-4147-A177-3AD203B41FA5}">
                      <a16:colId xmlns:a16="http://schemas.microsoft.com/office/drawing/2014/main" val="20001"/>
                    </a:ext>
                  </a:extLst>
                </a:gridCol>
                <a:gridCol w="2430018">
                  <a:extLst>
                    <a:ext uri="{9D8B030D-6E8A-4147-A177-3AD203B41FA5}">
                      <a16:colId xmlns:a16="http://schemas.microsoft.com/office/drawing/2014/main" val="20002"/>
                    </a:ext>
                  </a:extLst>
                </a:gridCol>
              </a:tblGrid>
              <a:tr h="617115">
                <a:tc>
                  <a:txBody>
                    <a:bodyPr/>
                    <a:lstStyle/>
                    <a:p>
                      <a:r>
                        <a:rPr lang="en-US" sz="1800" dirty="0">
                          <a:solidFill>
                            <a:schemeClr val="tx1"/>
                          </a:solidFill>
                        </a:rPr>
                        <a:t>Site of Appearance</a:t>
                      </a:r>
                    </a:p>
                  </a:txBody>
                  <a:tcPr marL="84373" marR="84373" marT="76200" marB="76200" anchor="ctr"/>
                </a:tc>
                <a:tc>
                  <a:txBody>
                    <a:bodyPr/>
                    <a:lstStyle/>
                    <a:p>
                      <a:r>
                        <a:rPr lang="en-US" sz="1800" dirty="0">
                          <a:solidFill>
                            <a:schemeClr val="tx1"/>
                          </a:solidFill>
                        </a:rPr>
                        <a:t>Time of Appearance</a:t>
                      </a:r>
                    </a:p>
                  </a:txBody>
                  <a:tcPr marL="84373" marR="84373" marT="76200" marB="76200" anchor="ctr"/>
                </a:tc>
                <a:tc>
                  <a:txBody>
                    <a:bodyPr/>
                    <a:lstStyle/>
                    <a:p>
                      <a:r>
                        <a:rPr lang="en-US" sz="1800" dirty="0">
                          <a:solidFill>
                            <a:schemeClr val="tx1"/>
                          </a:solidFill>
                        </a:rPr>
                        <a:t>Time of Fusion</a:t>
                      </a:r>
                    </a:p>
                  </a:txBody>
                  <a:tcPr marL="84373" marR="84373" marT="76200" marB="76200" anchor="ctr"/>
                </a:tc>
                <a:extLst>
                  <a:ext uri="{0D108BD9-81ED-4DB2-BD59-A6C34878D82A}">
                    <a16:rowId xmlns:a16="http://schemas.microsoft.com/office/drawing/2014/main" val="10000"/>
                  </a:ext>
                </a:extLst>
              </a:tr>
              <a:tr h="1127832">
                <a:tc>
                  <a:txBody>
                    <a:bodyPr/>
                    <a:lstStyle/>
                    <a:p>
                      <a:r>
                        <a:rPr lang="en-US" sz="1800" i="0" dirty="0"/>
                        <a:t>Two primary centers (medial and lateral) in the shaft.</a:t>
                      </a:r>
                    </a:p>
                  </a:txBody>
                  <a:tcPr marL="84373" marR="84373" marT="76200" marB="76200" anchor="ctr"/>
                </a:tc>
                <a:tc>
                  <a:txBody>
                    <a:bodyPr/>
                    <a:lstStyle/>
                    <a:p>
                      <a:r>
                        <a:rPr lang="en-US" sz="1800" i="0" dirty="0"/>
                        <a:t>5-6 weeks of intrauterine life (IUL).</a:t>
                      </a:r>
                    </a:p>
                  </a:txBody>
                  <a:tcPr marL="84373" marR="84373" marT="76200" marB="76200" anchor="ctr"/>
                </a:tc>
                <a:tc>
                  <a:txBody>
                    <a:bodyPr/>
                    <a:lstStyle/>
                    <a:p>
                      <a:r>
                        <a:rPr lang="en-US" sz="1800" i="0" dirty="0"/>
                        <a:t>45th day of IUL.</a:t>
                      </a:r>
                    </a:p>
                  </a:txBody>
                  <a:tcPr marL="84373" marR="84373" marT="76200" marB="76200" anchor="ctr"/>
                </a:tc>
                <a:extLst>
                  <a:ext uri="{0D108BD9-81ED-4DB2-BD59-A6C34878D82A}">
                    <a16:rowId xmlns:a16="http://schemas.microsoft.com/office/drawing/2014/main" val="10001"/>
                  </a:ext>
                </a:extLst>
              </a:tr>
              <a:tr h="872473">
                <a:tc>
                  <a:txBody>
                    <a:bodyPr/>
                    <a:lstStyle/>
                    <a:p>
                      <a:r>
                        <a:rPr lang="en-US" sz="1800" i="0" dirty="0"/>
                        <a:t>Secondary center at sternal end</a:t>
                      </a:r>
                    </a:p>
                  </a:txBody>
                  <a:tcPr marL="84373" marR="84373" marT="76200" marB="76200" anchor="ctr"/>
                </a:tc>
                <a:tc>
                  <a:txBody>
                    <a:bodyPr/>
                    <a:lstStyle/>
                    <a:p>
                      <a:r>
                        <a:rPr lang="en-US" sz="1800" i="0"/>
                        <a:t>19-20 years (2 years earlier in female)</a:t>
                      </a:r>
                    </a:p>
                  </a:txBody>
                  <a:tcPr marL="84373" marR="84373" marT="76200" marB="76200" anchor="ctr"/>
                </a:tc>
                <a:tc>
                  <a:txBody>
                    <a:bodyPr/>
                    <a:lstStyle/>
                    <a:p>
                      <a:r>
                        <a:rPr lang="en-US" sz="1800" i="0" dirty="0"/>
                        <a:t>25th year</a:t>
                      </a:r>
                    </a:p>
                  </a:txBody>
                  <a:tcPr marL="84373" marR="84373" marT="76200" marB="76200" anchor="ctr"/>
                </a:tc>
                <a:extLst>
                  <a:ext uri="{0D108BD9-81ED-4DB2-BD59-A6C34878D82A}">
                    <a16:rowId xmlns:a16="http://schemas.microsoft.com/office/drawing/2014/main" val="10002"/>
                  </a:ext>
                </a:extLst>
              </a:tr>
              <a:tr h="887780">
                <a:tc>
                  <a:txBody>
                    <a:bodyPr/>
                    <a:lstStyle/>
                    <a:p>
                      <a:r>
                        <a:rPr lang="en-US" sz="1800" i="0" dirty="0"/>
                        <a:t>Secondary center at the acromial end (occasional)</a:t>
                      </a:r>
                    </a:p>
                  </a:txBody>
                  <a:tcPr marL="84373" marR="84373" marT="76200" marB="76200" anchor="ctr"/>
                </a:tc>
                <a:tc>
                  <a:txBody>
                    <a:bodyPr/>
                    <a:lstStyle/>
                    <a:p>
                      <a:r>
                        <a:rPr lang="en-US" sz="1800" i="0"/>
                        <a:t>20th year</a:t>
                      </a:r>
                    </a:p>
                  </a:txBody>
                  <a:tcPr marL="84373" marR="84373" marT="76200" marB="76200" anchor="ctr"/>
                </a:tc>
                <a:tc>
                  <a:txBody>
                    <a:bodyPr/>
                    <a:lstStyle/>
                    <a:p>
                      <a:r>
                        <a:rPr lang="en-US" sz="1800" i="0" dirty="0"/>
                        <a:t>Fuses </a:t>
                      </a:r>
                      <a:r>
                        <a:rPr lang="en-US" sz="1800" i="0" dirty="0" err="1"/>
                        <a:t>immed</a:t>
                      </a:r>
                      <a:endParaRPr lang="en-US" sz="1800" i="0" dirty="0"/>
                    </a:p>
                  </a:txBody>
                  <a:tcPr marL="84373" marR="84373" marT="76200" marB="76200" anchor="ctr"/>
                </a:tc>
                <a:extLst>
                  <a:ext uri="{0D108BD9-81ED-4DB2-BD59-A6C34878D82A}">
                    <a16:rowId xmlns:a16="http://schemas.microsoft.com/office/drawing/2014/main" val="10003"/>
                  </a:ext>
                </a:extLst>
              </a:tr>
            </a:tbl>
          </a:graphicData>
        </a:graphic>
      </p:graphicFrame>
      <p:sp>
        <p:nvSpPr>
          <p:cNvPr id="2" name="Footer Placeholder 1">
            <a:extLst>
              <a:ext uri="{FF2B5EF4-FFF2-40B4-BE49-F238E27FC236}">
                <a16:creationId xmlns:a16="http://schemas.microsoft.com/office/drawing/2014/main" id="{F50200A4-32F2-20A8-00C9-9D17A3284414}"/>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2322EAED-5199-945A-620C-A0E772014307}"/>
              </a:ext>
            </a:extLst>
          </p:cNvPr>
          <p:cNvSpPr>
            <a:spLocks noGrp="1"/>
          </p:cNvSpPr>
          <p:nvPr>
            <p:ph type="sldNum" sz="quarter" idx="12"/>
          </p:nvPr>
        </p:nvSpPr>
        <p:spPr/>
        <p:txBody>
          <a:bodyPr/>
          <a:lstStyle/>
          <a:p>
            <a:fld id="{6C3411BB-BAD4-4DE9-9ABB-7DA1E1DDDDF4}" type="slidenum">
              <a:rPr lang="en-US" smtClean="0"/>
              <a:pPr/>
              <a:t>17</a:t>
            </a:fld>
            <a:endParaRPr lang="en-US"/>
          </a:p>
        </p:txBody>
      </p:sp>
    </p:spTree>
    <p:extLst>
      <p:ext uri="{BB962C8B-B14F-4D97-AF65-F5344CB8AC3E}">
        <p14:creationId xmlns:p14="http://schemas.microsoft.com/office/powerpoint/2010/main" val="1001855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EC0E29-101F-9461-31A5-6F74801E4D34}"/>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A6B92966-8E4A-86F3-FF81-D9212AF8C6D7}"/>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cap="all" dirty="0"/>
              <a:t>The Infraclavicular fossa</a:t>
            </a:r>
            <a:endParaRPr lang="en-US" b="1" dirty="0"/>
          </a:p>
        </p:txBody>
      </p:sp>
      <p:sp>
        <p:nvSpPr>
          <p:cNvPr id="2" name="Content Placeholder 4">
            <a:extLst>
              <a:ext uri="{FF2B5EF4-FFF2-40B4-BE49-F238E27FC236}">
                <a16:creationId xmlns:a16="http://schemas.microsoft.com/office/drawing/2014/main" id="{493A290F-C534-45CA-C10A-1B4A17F1CCBD}"/>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The Infraclavicular fossa is an indentation, or fossa, immediately below the clavicle, above the third rib and between the deltoid muscle laterally and medio clavicular line medially.</a:t>
            </a:r>
          </a:p>
        </p:txBody>
      </p:sp>
      <p:pic>
        <p:nvPicPr>
          <p:cNvPr id="3" name="Picture 3">
            <a:extLst>
              <a:ext uri="{FF2B5EF4-FFF2-40B4-BE49-F238E27FC236}">
                <a16:creationId xmlns:a16="http://schemas.microsoft.com/office/drawing/2014/main" id="{C1CE6394-8499-9621-32EF-A9BF417B019F}"/>
              </a:ext>
            </a:extLst>
          </p:cNvPr>
          <p:cNvPicPr>
            <a:picLocks noChangeAspect="1" noChangeArrowheads="1"/>
          </p:cNvPicPr>
          <p:nvPr/>
        </p:nvPicPr>
        <p:blipFill>
          <a:blip r:embed="rId2"/>
          <a:srcRect/>
          <a:stretch>
            <a:fillRect/>
          </a:stretch>
        </p:blipFill>
        <p:spPr bwMode="auto">
          <a:xfrm>
            <a:off x="3150905" y="3733800"/>
            <a:ext cx="5224999" cy="2362200"/>
          </a:xfrm>
          <a:prstGeom prst="rect">
            <a:avLst/>
          </a:prstGeom>
          <a:noFill/>
          <a:ln w="9525">
            <a:noFill/>
            <a:miter lim="800000"/>
            <a:headEnd/>
            <a:tailEnd/>
          </a:ln>
          <a:effectLst/>
        </p:spPr>
      </p:pic>
      <p:pic>
        <p:nvPicPr>
          <p:cNvPr id="4" name="Picture 4">
            <a:extLst>
              <a:ext uri="{FF2B5EF4-FFF2-40B4-BE49-F238E27FC236}">
                <a16:creationId xmlns:a16="http://schemas.microsoft.com/office/drawing/2014/main" id="{53D637A8-0680-9765-4397-F4D2885DBD92}"/>
              </a:ext>
            </a:extLst>
          </p:cNvPr>
          <p:cNvPicPr>
            <a:picLocks noChangeAspect="1" noChangeArrowheads="1"/>
          </p:cNvPicPr>
          <p:nvPr/>
        </p:nvPicPr>
        <p:blipFill>
          <a:blip r:embed="rId3"/>
          <a:srcRect/>
          <a:stretch>
            <a:fillRect/>
          </a:stretch>
        </p:blipFill>
        <p:spPr bwMode="auto">
          <a:xfrm>
            <a:off x="917388" y="3937310"/>
            <a:ext cx="1951695" cy="1339540"/>
          </a:xfrm>
          <a:prstGeom prst="rect">
            <a:avLst/>
          </a:prstGeom>
          <a:noFill/>
          <a:ln w="9525">
            <a:noFill/>
            <a:miter lim="800000"/>
            <a:headEnd/>
            <a:tailEnd/>
          </a:ln>
          <a:effectLst/>
        </p:spPr>
      </p:pic>
      <p:sp>
        <p:nvSpPr>
          <p:cNvPr id="5" name="Footer Placeholder 4">
            <a:extLst>
              <a:ext uri="{FF2B5EF4-FFF2-40B4-BE49-F238E27FC236}">
                <a16:creationId xmlns:a16="http://schemas.microsoft.com/office/drawing/2014/main" id="{54C045BB-4401-5334-397F-858B093BD838}"/>
              </a:ext>
            </a:extLst>
          </p:cNvPr>
          <p:cNvSpPr>
            <a:spLocks noGrp="1"/>
          </p:cNvSpPr>
          <p:nvPr>
            <p:ph type="ftr" sz="quarter" idx="11"/>
          </p:nvPr>
        </p:nvSpPr>
        <p:spPr/>
        <p:txBody>
          <a:bodyPr/>
          <a:lstStyle/>
          <a:p>
            <a:r>
              <a:rPr lang="en-US"/>
              <a:t>MBBSPPT.COM</a:t>
            </a:r>
          </a:p>
        </p:txBody>
      </p:sp>
      <p:sp>
        <p:nvSpPr>
          <p:cNvPr id="6" name="Slide Number Placeholder 5">
            <a:extLst>
              <a:ext uri="{FF2B5EF4-FFF2-40B4-BE49-F238E27FC236}">
                <a16:creationId xmlns:a16="http://schemas.microsoft.com/office/drawing/2014/main" id="{0C321B64-953E-68FA-3740-36A0134708E8}"/>
              </a:ext>
            </a:extLst>
          </p:cNvPr>
          <p:cNvSpPr>
            <a:spLocks noGrp="1"/>
          </p:cNvSpPr>
          <p:nvPr>
            <p:ph type="sldNum" sz="quarter" idx="12"/>
          </p:nvPr>
        </p:nvSpPr>
        <p:spPr/>
        <p:txBody>
          <a:bodyPr/>
          <a:lstStyle/>
          <a:p>
            <a:fld id="{6C3411BB-BAD4-4DE9-9ABB-7DA1E1DDDDF4}" type="slidenum">
              <a:rPr lang="en-US" smtClean="0"/>
              <a:pPr/>
              <a:t>18</a:t>
            </a:fld>
            <a:endParaRPr lang="en-US"/>
          </a:p>
        </p:txBody>
      </p:sp>
    </p:spTree>
    <p:extLst>
      <p:ext uri="{BB962C8B-B14F-4D97-AF65-F5344CB8AC3E}">
        <p14:creationId xmlns:p14="http://schemas.microsoft.com/office/powerpoint/2010/main" val="42542711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70ADE-27A6-FAF9-5364-B41BF665754A}"/>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40AE6D5E-07B9-4632-876A-F2F5329C0EFE}"/>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cap="all" dirty="0"/>
              <a:t>The clavipectoral triangle</a:t>
            </a:r>
          </a:p>
          <a:p>
            <a:r>
              <a:rPr lang="en-US" sz="2200" b="1" cap="all" dirty="0"/>
              <a:t>(also known as the deltopectoral triangle)</a:t>
            </a:r>
            <a:endParaRPr lang="en-US" sz="2200" b="1" dirty="0"/>
          </a:p>
        </p:txBody>
      </p:sp>
      <p:sp>
        <p:nvSpPr>
          <p:cNvPr id="2" name="Content Placeholder 4">
            <a:extLst>
              <a:ext uri="{FF2B5EF4-FFF2-40B4-BE49-F238E27FC236}">
                <a16:creationId xmlns:a16="http://schemas.microsoft.com/office/drawing/2014/main" id="{5CBB9F11-CC0F-3867-5977-B90ABAF7C5FF}"/>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It is bordered by the following structures:</a:t>
            </a:r>
          </a:p>
          <a:p>
            <a:pPr marL="0" indent="0" eaLnBrk="1" hangingPunct="1">
              <a:buNone/>
            </a:pPr>
            <a:r>
              <a:rPr lang="en-US" dirty="0"/>
              <a:t>Clavicle.</a:t>
            </a:r>
          </a:p>
          <a:p>
            <a:pPr marL="0" indent="0" eaLnBrk="1" hangingPunct="1">
              <a:buNone/>
            </a:pPr>
            <a:r>
              <a:rPr lang="en-US" dirty="0"/>
              <a:t>Lateral border of Pectoralis Major muscle.</a:t>
            </a:r>
          </a:p>
          <a:p>
            <a:pPr marL="0" indent="0" eaLnBrk="1" hangingPunct="1">
              <a:buNone/>
            </a:pPr>
            <a:r>
              <a:rPr lang="en-US" dirty="0"/>
              <a:t>Medial border of Deltoid muscle.</a:t>
            </a:r>
          </a:p>
          <a:p>
            <a:pPr marL="0" indent="0" eaLnBrk="1" hangingPunct="1">
              <a:buNone/>
            </a:pPr>
            <a:r>
              <a:rPr lang="en-US" dirty="0"/>
              <a:t>It contains the cephalic vein, and deltopectoral fascia, which is a layer of deep fascia that invests the three structures that make up the border of the triangle, and also the cephalic vein in the triangle. The deltoid branch of the </a:t>
            </a:r>
            <a:r>
              <a:rPr lang="en-US" dirty="0" err="1"/>
              <a:t>thoracoacromial</a:t>
            </a:r>
            <a:r>
              <a:rPr lang="en-US" dirty="0"/>
              <a:t> artery also passes through this triangle, giving branches to both the deltoid and pectoralis major muscles.</a:t>
            </a:r>
          </a:p>
          <a:p>
            <a:pPr marL="0" indent="0" eaLnBrk="1" hangingPunct="1">
              <a:buNone/>
            </a:pPr>
            <a:r>
              <a:rPr lang="en-US" dirty="0"/>
              <a:t>The subclavian vein and the subclavian artery may be accessed via this triangle, as they are deep to it.</a:t>
            </a:r>
          </a:p>
        </p:txBody>
      </p:sp>
      <p:sp>
        <p:nvSpPr>
          <p:cNvPr id="3" name="Footer Placeholder 2">
            <a:extLst>
              <a:ext uri="{FF2B5EF4-FFF2-40B4-BE49-F238E27FC236}">
                <a16:creationId xmlns:a16="http://schemas.microsoft.com/office/drawing/2014/main" id="{45274F35-3A74-7A1C-F85C-0C7B069324A7}"/>
              </a:ext>
            </a:extLst>
          </p:cNvPr>
          <p:cNvSpPr>
            <a:spLocks noGrp="1"/>
          </p:cNvSpPr>
          <p:nvPr>
            <p:ph type="ftr" sz="quarter" idx="11"/>
          </p:nvPr>
        </p:nvSpPr>
        <p:spPr/>
        <p:txBody>
          <a:bodyPr/>
          <a:lstStyle/>
          <a:p>
            <a:r>
              <a:rPr lang="en-US"/>
              <a:t>MBBSPPT.COM</a:t>
            </a:r>
          </a:p>
        </p:txBody>
      </p:sp>
      <p:sp>
        <p:nvSpPr>
          <p:cNvPr id="4" name="Slide Number Placeholder 3">
            <a:extLst>
              <a:ext uri="{FF2B5EF4-FFF2-40B4-BE49-F238E27FC236}">
                <a16:creationId xmlns:a16="http://schemas.microsoft.com/office/drawing/2014/main" id="{12B1F9F4-BB33-05C3-D0DE-8647574AC4E6}"/>
              </a:ext>
            </a:extLst>
          </p:cNvPr>
          <p:cNvSpPr>
            <a:spLocks noGrp="1"/>
          </p:cNvSpPr>
          <p:nvPr>
            <p:ph type="sldNum" sz="quarter" idx="12"/>
          </p:nvPr>
        </p:nvSpPr>
        <p:spPr/>
        <p:txBody>
          <a:bodyPr/>
          <a:lstStyle/>
          <a:p>
            <a:fld id="{6C3411BB-BAD4-4DE9-9ABB-7DA1E1DDDDF4}" type="slidenum">
              <a:rPr lang="en-US" smtClean="0"/>
              <a:pPr/>
              <a:t>19</a:t>
            </a:fld>
            <a:endParaRPr lang="en-US"/>
          </a:p>
        </p:txBody>
      </p:sp>
    </p:spTree>
    <p:extLst>
      <p:ext uri="{BB962C8B-B14F-4D97-AF65-F5344CB8AC3E}">
        <p14:creationId xmlns:p14="http://schemas.microsoft.com/office/powerpoint/2010/main" val="3282004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8D9A2C0-A3ED-DFC3-4C3D-E3CBDC1B22F3}"/>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lvl="1">
              <a:buFont typeface="Arial" panose="020B0604020202020204" pitchFamily="34" charset="0"/>
              <a:buChar char="•"/>
            </a:pPr>
            <a:r>
              <a:rPr lang="en-US" sz="2000" dirty="0"/>
              <a:t>The clavicle (collarbone) extends between the manubrium of the sternum and the acromion of the scapula. </a:t>
            </a:r>
          </a:p>
          <a:p>
            <a:pPr lvl="1">
              <a:buFont typeface="Arial" panose="020B0604020202020204" pitchFamily="34" charset="0"/>
              <a:buChar char="•"/>
            </a:pPr>
            <a:r>
              <a:rPr lang="en-US" sz="2000" dirty="0"/>
              <a:t>It is classed as a long bone, and can be palpated along its length. </a:t>
            </a:r>
          </a:p>
          <a:p>
            <a:pPr lvl="1">
              <a:buFont typeface="Arial" panose="020B0604020202020204" pitchFamily="34" charset="0"/>
              <a:buChar char="•"/>
            </a:pPr>
            <a:r>
              <a:rPr lang="en-US" sz="2000" dirty="0"/>
              <a:t>In thin individuals, it is visible under the skin. </a:t>
            </a:r>
          </a:p>
          <a:p>
            <a:pPr lvl="1">
              <a:buFont typeface="Arial" panose="020B0604020202020204" pitchFamily="34" charset="0"/>
              <a:buChar char="•"/>
            </a:pPr>
            <a:r>
              <a:rPr lang="en-US" sz="2000" dirty="0"/>
              <a:t>It has a slight S-shaped curve. </a:t>
            </a:r>
          </a:p>
          <a:p>
            <a:pPr eaLnBrk="1" hangingPunct="1">
              <a:buFont typeface="Arial" panose="020B0604020202020204" pitchFamily="34" charset="0"/>
              <a:buChar char="•"/>
            </a:pPr>
            <a:endParaRPr lang="en-US" dirty="0"/>
          </a:p>
          <a:p>
            <a:pPr eaLnBrk="1" hangingPunct="1">
              <a:buFont typeface="Arial" panose="020B0604020202020204" pitchFamily="34" charset="0"/>
              <a:buChar char="•"/>
            </a:pPr>
            <a:endParaRPr lang="en-US" dirty="0"/>
          </a:p>
          <a:p>
            <a:pPr eaLnBrk="1" hangingPunct="1">
              <a:buFont typeface="Arial" panose="020B0604020202020204" pitchFamily="34" charset="0"/>
              <a:buChar char="•"/>
            </a:pPr>
            <a:endParaRPr lang="en-US" dirty="0"/>
          </a:p>
        </p:txBody>
      </p:sp>
      <p:sp>
        <p:nvSpPr>
          <p:cNvPr id="8" name="Title 1">
            <a:extLst>
              <a:ext uri="{FF2B5EF4-FFF2-40B4-BE49-F238E27FC236}">
                <a16:creationId xmlns:a16="http://schemas.microsoft.com/office/drawing/2014/main" id="{F8095D52-5496-7CA0-E8AD-F0C4958549E9}"/>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The clavicle</a:t>
            </a:r>
          </a:p>
        </p:txBody>
      </p:sp>
      <p:sp>
        <p:nvSpPr>
          <p:cNvPr id="2" name="Footer Placeholder 1">
            <a:extLst>
              <a:ext uri="{FF2B5EF4-FFF2-40B4-BE49-F238E27FC236}">
                <a16:creationId xmlns:a16="http://schemas.microsoft.com/office/drawing/2014/main" id="{D0DEAF98-422F-18FE-B03E-6E3A5828EFD4}"/>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B8914F1F-BBBE-D831-941B-08F9D30DF84F}"/>
              </a:ext>
            </a:extLst>
          </p:cNvPr>
          <p:cNvSpPr>
            <a:spLocks noGrp="1"/>
          </p:cNvSpPr>
          <p:nvPr>
            <p:ph type="sldNum" sz="quarter" idx="12"/>
          </p:nvPr>
        </p:nvSpPr>
        <p:spPr/>
        <p:txBody>
          <a:bodyPr/>
          <a:lstStyle/>
          <a:p>
            <a:fld id="{6C3411BB-BAD4-4DE9-9ABB-7DA1E1DDDDF4}"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85C4C-5F3D-73E3-6D3B-952C74C00F9E}"/>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FEC7A681-C797-2B6F-5524-471B0DA8F353}"/>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cap="all" dirty="0"/>
              <a:t>The clavipectoral triangle</a:t>
            </a:r>
          </a:p>
          <a:p>
            <a:r>
              <a:rPr lang="en-US" sz="2200" b="1" cap="all" dirty="0"/>
              <a:t>(also known as the deltopectoral triangle)</a:t>
            </a:r>
            <a:endParaRPr lang="en-US" sz="2200" b="1" dirty="0"/>
          </a:p>
        </p:txBody>
      </p:sp>
      <p:pic>
        <p:nvPicPr>
          <p:cNvPr id="3" name="Content Placeholder 2">
            <a:extLst>
              <a:ext uri="{FF2B5EF4-FFF2-40B4-BE49-F238E27FC236}">
                <a16:creationId xmlns:a16="http://schemas.microsoft.com/office/drawing/2014/main" id="{50F1CD19-72FC-BD9B-348F-3CFBE8F63C12}"/>
              </a:ext>
            </a:extLst>
          </p:cNvPr>
          <p:cNvPicPr>
            <a:picLocks noGrp="1" noChangeAspect="1" noChangeArrowheads="1"/>
          </p:cNvPicPr>
          <p:nvPr>
            <p:ph idx="1"/>
          </p:nvPr>
        </p:nvPicPr>
        <p:blipFill>
          <a:blip r:embed="rId2"/>
          <a:srcRect/>
          <a:stretch>
            <a:fillRect/>
          </a:stretch>
        </p:blipFill>
        <p:spPr bwMode="auto">
          <a:xfrm>
            <a:off x="1898889" y="2025847"/>
            <a:ext cx="5346222" cy="4240841"/>
          </a:xfrm>
          <a:prstGeom prst="rect">
            <a:avLst/>
          </a:prstGeom>
          <a:noFill/>
          <a:ln w="9525">
            <a:noFill/>
            <a:miter lim="800000"/>
            <a:headEnd/>
            <a:tailEnd/>
          </a:ln>
          <a:effectLst/>
        </p:spPr>
      </p:pic>
      <p:sp>
        <p:nvSpPr>
          <p:cNvPr id="2" name="Footer Placeholder 1">
            <a:extLst>
              <a:ext uri="{FF2B5EF4-FFF2-40B4-BE49-F238E27FC236}">
                <a16:creationId xmlns:a16="http://schemas.microsoft.com/office/drawing/2014/main" id="{03E58EF3-38B0-E2B5-D6F7-DB9B6176FADA}"/>
              </a:ext>
            </a:extLst>
          </p:cNvPr>
          <p:cNvSpPr>
            <a:spLocks noGrp="1"/>
          </p:cNvSpPr>
          <p:nvPr>
            <p:ph type="ftr" sz="quarter" idx="11"/>
          </p:nvPr>
        </p:nvSpPr>
        <p:spPr/>
        <p:txBody>
          <a:bodyPr/>
          <a:lstStyle/>
          <a:p>
            <a:r>
              <a:rPr lang="en-US"/>
              <a:t>MBBSPPT.COM</a:t>
            </a:r>
          </a:p>
        </p:txBody>
      </p:sp>
      <p:sp>
        <p:nvSpPr>
          <p:cNvPr id="4" name="Slide Number Placeholder 3">
            <a:extLst>
              <a:ext uri="{FF2B5EF4-FFF2-40B4-BE49-F238E27FC236}">
                <a16:creationId xmlns:a16="http://schemas.microsoft.com/office/drawing/2014/main" id="{41B3FF12-2156-16D4-4A20-7FB8E09E5446}"/>
              </a:ext>
            </a:extLst>
          </p:cNvPr>
          <p:cNvSpPr>
            <a:spLocks noGrp="1"/>
          </p:cNvSpPr>
          <p:nvPr>
            <p:ph type="sldNum" sz="quarter" idx="12"/>
          </p:nvPr>
        </p:nvSpPr>
        <p:spPr/>
        <p:txBody>
          <a:bodyPr/>
          <a:lstStyle/>
          <a:p>
            <a:fld id="{6C3411BB-BAD4-4DE9-9ABB-7DA1E1DDDDF4}" type="slidenum">
              <a:rPr lang="en-US" smtClean="0"/>
              <a:pPr/>
              <a:t>20</a:t>
            </a:fld>
            <a:endParaRPr lang="en-US"/>
          </a:p>
        </p:txBody>
      </p:sp>
    </p:spTree>
    <p:extLst>
      <p:ext uri="{BB962C8B-B14F-4D97-AF65-F5344CB8AC3E}">
        <p14:creationId xmlns:p14="http://schemas.microsoft.com/office/powerpoint/2010/main" val="1114164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D4080-6853-9D35-57E3-883C30A41F44}"/>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E93DD4E3-013E-92A8-CF81-F590DA8E7C91}"/>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cap="all" dirty="0"/>
              <a:t>Fracture of clavicle</a:t>
            </a:r>
            <a:endParaRPr lang="en-US" b="1" dirty="0"/>
          </a:p>
        </p:txBody>
      </p:sp>
      <p:sp>
        <p:nvSpPr>
          <p:cNvPr id="2" name="Content Placeholder 4">
            <a:extLst>
              <a:ext uri="{FF2B5EF4-FFF2-40B4-BE49-F238E27FC236}">
                <a16:creationId xmlns:a16="http://schemas.microsoft.com/office/drawing/2014/main" id="{4F4666DC-16BD-76F4-BE58-4ADE3C68FC14}"/>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sz="1800" dirty="0"/>
              <a:t>The clavicle is the most commonly fractured bone in the body. It commonly fractures at the junction of its lateral one-third and medial two-third due to blows to the shoulder or indirect forces, usually as a result of strong impact on the hand or shoulder, when person falls on the outstretched hand or the shoulder. </a:t>
            </a:r>
          </a:p>
          <a:p>
            <a:pPr marL="0" indent="0" eaLnBrk="1" hangingPunct="1">
              <a:buNone/>
            </a:pPr>
            <a:r>
              <a:rPr lang="en-US" sz="1800" dirty="0"/>
              <a:t>When fracture occurs, the lateral fragment is displaced downward by the weight of the upper limb because trapezius alone is unable to support the weight of the upper limb. </a:t>
            </a:r>
          </a:p>
          <a:p>
            <a:pPr marL="0" indent="0" eaLnBrk="1" hangingPunct="1">
              <a:buNone/>
            </a:pPr>
            <a:r>
              <a:rPr lang="en-US" sz="1800" dirty="0"/>
              <a:t>In addition, the lateral fragment is drawn medially by shoulder adductors viz. teres major, etc. The medial fragment is slightly elevated by the sternocleidomastoid muscle. </a:t>
            </a:r>
          </a:p>
          <a:p>
            <a:pPr marL="0" indent="0" eaLnBrk="1" hangingPunct="1">
              <a:buNone/>
            </a:pPr>
            <a:r>
              <a:rPr lang="en-US" sz="1800" dirty="0"/>
              <a:t>The characteristic clinical picture of the patient with fractured clavicle is that of a man/woman supporting his sagging upper limb with the opposite hand. </a:t>
            </a:r>
          </a:p>
        </p:txBody>
      </p:sp>
      <p:sp>
        <p:nvSpPr>
          <p:cNvPr id="3" name="Footer Placeholder 2">
            <a:extLst>
              <a:ext uri="{FF2B5EF4-FFF2-40B4-BE49-F238E27FC236}">
                <a16:creationId xmlns:a16="http://schemas.microsoft.com/office/drawing/2014/main" id="{40514163-3C13-2713-3D67-0865E2AE5A9B}"/>
              </a:ext>
            </a:extLst>
          </p:cNvPr>
          <p:cNvSpPr>
            <a:spLocks noGrp="1"/>
          </p:cNvSpPr>
          <p:nvPr>
            <p:ph type="ftr" sz="quarter" idx="11"/>
          </p:nvPr>
        </p:nvSpPr>
        <p:spPr/>
        <p:txBody>
          <a:bodyPr/>
          <a:lstStyle/>
          <a:p>
            <a:r>
              <a:rPr lang="en-US"/>
              <a:t>MBBSPPT.COM</a:t>
            </a:r>
          </a:p>
        </p:txBody>
      </p:sp>
      <p:sp>
        <p:nvSpPr>
          <p:cNvPr id="4" name="Slide Number Placeholder 3">
            <a:extLst>
              <a:ext uri="{FF2B5EF4-FFF2-40B4-BE49-F238E27FC236}">
                <a16:creationId xmlns:a16="http://schemas.microsoft.com/office/drawing/2014/main" id="{AEBF5E3A-1C11-3A81-9FF5-CB25216EB9D5}"/>
              </a:ext>
            </a:extLst>
          </p:cNvPr>
          <p:cNvSpPr>
            <a:spLocks noGrp="1"/>
          </p:cNvSpPr>
          <p:nvPr>
            <p:ph type="sldNum" sz="quarter" idx="12"/>
          </p:nvPr>
        </p:nvSpPr>
        <p:spPr/>
        <p:txBody>
          <a:bodyPr/>
          <a:lstStyle/>
          <a:p>
            <a:fld id="{6C3411BB-BAD4-4DE9-9ABB-7DA1E1DDDDF4}" type="slidenum">
              <a:rPr lang="en-US" smtClean="0"/>
              <a:pPr/>
              <a:t>21</a:t>
            </a:fld>
            <a:endParaRPr lang="en-US"/>
          </a:p>
        </p:txBody>
      </p:sp>
    </p:spTree>
    <p:extLst>
      <p:ext uri="{BB962C8B-B14F-4D97-AF65-F5344CB8AC3E}">
        <p14:creationId xmlns:p14="http://schemas.microsoft.com/office/powerpoint/2010/main" val="4291270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0A85D1-88D3-3B57-C74F-050420BF1BFA}"/>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464A31DB-80FE-CEC4-6C71-B56692900140}"/>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cap="all" dirty="0"/>
              <a:t>Clinical Relevance</a:t>
            </a:r>
            <a:br>
              <a:rPr lang="en-US" b="1" cap="all" dirty="0"/>
            </a:br>
            <a:r>
              <a:rPr lang="en-US" b="1" cap="all" dirty="0"/>
              <a:t>Fracture of the Clavicle</a:t>
            </a:r>
            <a:endParaRPr lang="en-US" b="1" dirty="0"/>
          </a:p>
        </p:txBody>
      </p:sp>
      <p:sp>
        <p:nvSpPr>
          <p:cNvPr id="2" name="Content Placeholder 4">
            <a:extLst>
              <a:ext uri="{FF2B5EF4-FFF2-40B4-BE49-F238E27FC236}">
                <a16:creationId xmlns:a16="http://schemas.microsoft.com/office/drawing/2014/main" id="{F10A0BDE-37F5-7E29-762E-2FC5F68B6BEA}"/>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sz="1600" dirty="0"/>
              <a:t>The clavicle acts to transmit forces from the upper limb to the axial skeleton. Given its relative size, this leaves it particularly susceptible to fracture. The most common mechanism of injury is a fall onto the shoulder, or onto an outstretched hand.</a:t>
            </a:r>
          </a:p>
          <a:p>
            <a:pPr marL="0" indent="0" eaLnBrk="1" hangingPunct="1">
              <a:buNone/>
            </a:pPr>
            <a:r>
              <a:rPr lang="en-US" sz="1600" dirty="0"/>
              <a:t>With the clavicle arbitrarily divided into thirds:</a:t>
            </a:r>
          </a:p>
          <a:p>
            <a:pPr marL="0" indent="0" eaLnBrk="1" hangingPunct="1">
              <a:buNone/>
            </a:pPr>
            <a:r>
              <a:rPr lang="en-US" sz="1600" dirty="0"/>
              <a:t>15% of fractures occur in the lateral third.</a:t>
            </a:r>
          </a:p>
          <a:p>
            <a:pPr marL="0" indent="0" eaLnBrk="1" hangingPunct="1">
              <a:buNone/>
            </a:pPr>
            <a:r>
              <a:rPr lang="en-US" sz="1600" dirty="0"/>
              <a:t>80% occur in the middle third</a:t>
            </a:r>
          </a:p>
          <a:p>
            <a:pPr marL="0" indent="0" eaLnBrk="1" hangingPunct="1">
              <a:buNone/>
            </a:pPr>
            <a:r>
              <a:rPr lang="en-US" sz="1600" dirty="0"/>
              <a:t>5% occur in the medial third.</a:t>
            </a:r>
          </a:p>
          <a:p>
            <a:pPr marL="0" indent="0" eaLnBrk="1" hangingPunct="1">
              <a:buNone/>
            </a:pPr>
            <a:r>
              <a:rPr lang="en-US" sz="1600" dirty="0"/>
              <a:t>After a fracture, the lateral end of the clavicle is displaced inferiorly by the weight of the arm, and displaced medially by the pectoralis major. The medial end is pulled superiorly by the sternocleidomastoid muscle.</a:t>
            </a:r>
          </a:p>
          <a:p>
            <a:pPr marL="0" indent="0" eaLnBrk="1" hangingPunct="1">
              <a:buNone/>
            </a:pPr>
            <a:r>
              <a:rPr lang="en-US" sz="1600" dirty="0"/>
              <a:t>Management of a clavicular fracture can be conservative (e.g. sling </a:t>
            </a:r>
            <a:r>
              <a:rPr lang="en-US" sz="1600" dirty="0" err="1"/>
              <a:t>immobilisation</a:t>
            </a:r>
            <a:r>
              <a:rPr lang="en-US" sz="1600" dirty="0"/>
              <a:t>) or operative (e.g. open reduction and internal fixation, ORIF). In ORIF, the supraclavicular nerves are often sacrificed – resulting in a post-operative numb patch over the shoulder.</a:t>
            </a:r>
          </a:p>
        </p:txBody>
      </p:sp>
      <p:sp>
        <p:nvSpPr>
          <p:cNvPr id="3" name="Footer Placeholder 2">
            <a:extLst>
              <a:ext uri="{FF2B5EF4-FFF2-40B4-BE49-F238E27FC236}">
                <a16:creationId xmlns:a16="http://schemas.microsoft.com/office/drawing/2014/main" id="{EEB065E7-10CC-CF35-B190-F959BAC28DAF}"/>
              </a:ext>
            </a:extLst>
          </p:cNvPr>
          <p:cNvSpPr>
            <a:spLocks noGrp="1"/>
          </p:cNvSpPr>
          <p:nvPr>
            <p:ph type="ftr" sz="quarter" idx="11"/>
          </p:nvPr>
        </p:nvSpPr>
        <p:spPr/>
        <p:txBody>
          <a:bodyPr/>
          <a:lstStyle/>
          <a:p>
            <a:r>
              <a:rPr lang="en-US"/>
              <a:t>MBBSPPT.COM</a:t>
            </a:r>
          </a:p>
        </p:txBody>
      </p:sp>
      <p:sp>
        <p:nvSpPr>
          <p:cNvPr id="4" name="Slide Number Placeholder 3">
            <a:extLst>
              <a:ext uri="{FF2B5EF4-FFF2-40B4-BE49-F238E27FC236}">
                <a16:creationId xmlns:a16="http://schemas.microsoft.com/office/drawing/2014/main" id="{4F44B992-DA91-84E9-B47C-483C428BFC8F}"/>
              </a:ext>
            </a:extLst>
          </p:cNvPr>
          <p:cNvSpPr>
            <a:spLocks noGrp="1"/>
          </p:cNvSpPr>
          <p:nvPr>
            <p:ph type="sldNum" sz="quarter" idx="12"/>
          </p:nvPr>
        </p:nvSpPr>
        <p:spPr/>
        <p:txBody>
          <a:bodyPr/>
          <a:lstStyle/>
          <a:p>
            <a:fld id="{6C3411BB-BAD4-4DE9-9ABB-7DA1E1DDDDF4}" type="slidenum">
              <a:rPr lang="en-US" smtClean="0"/>
              <a:pPr/>
              <a:t>22</a:t>
            </a:fld>
            <a:endParaRPr lang="en-US"/>
          </a:p>
        </p:txBody>
      </p:sp>
    </p:spTree>
    <p:extLst>
      <p:ext uri="{BB962C8B-B14F-4D97-AF65-F5344CB8AC3E}">
        <p14:creationId xmlns:p14="http://schemas.microsoft.com/office/powerpoint/2010/main" val="3233591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FBBF7-78EA-2208-C1D5-AF24C3B7C3B1}"/>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4E641F85-6349-EEED-DBFB-EC303FFB1C7E}"/>
              </a:ext>
            </a:extLst>
          </p:cNvPr>
          <p:cNvPicPr>
            <a:picLocks noChangeAspect="1" noChangeArrowheads="1"/>
          </p:cNvPicPr>
          <p:nvPr/>
        </p:nvPicPr>
        <p:blipFill>
          <a:blip r:embed="rId2"/>
          <a:stretch>
            <a:fillRect/>
          </a:stretch>
        </p:blipFill>
        <p:spPr bwMode="auto">
          <a:xfrm>
            <a:off x="1966912" y="3048000"/>
            <a:ext cx="5210175" cy="3257550"/>
          </a:xfrm>
          <a:prstGeom prst="rect">
            <a:avLst/>
          </a:prstGeom>
          <a:noFill/>
          <a:ln w="9525">
            <a:noFill/>
            <a:miter lim="800000"/>
            <a:headEnd/>
            <a:tailEnd/>
          </a:ln>
          <a:effectLst/>
        </p:spPr>
      </p:pic>
      <p:sp>
        <p:nvSpPr>
          <p:cNvPr id="6" name="Content Placeholder 4">
            <a:extLst>
              <a:ext uri="{FF2B5EF4-FFF2-40B4-BE49-F238E27FC236}">
                <a16:creationId xmlns:a16="http://schemas.microsoft.com/office/drawing/2014/main" id="{7805B2C7-CEA2-1155-FC1A-1ED7970BDB68}"/>
              </a:ext>
            </a:extLst>
          </p:cNvPr>
          <p:cNvSpPr txBox="1">
            <a:spLocks/>
          </p:cNvSpPr>
          <p:nvPr/>
        </p:nvSpPr>
        <p:spPr>
          <a:xfrm>
            <a:off x="768096" y="685800"/>
            <a:ext cx="7690104" cy="213360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The fracture at the junction of lateral one- third and medial two-third occurs because:</a:t>
            </a:r>
          </a:p>
          <a:p>
            <a:pPr marL="0" indent="0" eaLnBrk="1" hangingPunct="1">
              <a:buNone/>
            </a:pPr>
            <a:r>
              <a:rPr lang="en-US" i="1" dirty="0"/>
              <a:t>This is the weakest site.</a:t>
            </a:r>
            <a:br>
              <a:rPr lang="en-US" i="1" dirty="0"/>
            </a:br>
            <a:r>
              <a:rPr lang="en-US" i="1" dirty="0"/>
              <a:t>Two curvatures of clavicle meet at this site.</a:t>
            </a:r>
            <a:br>
              <a:rPr lang="en-US" i="1" dirty="0"/>
            </a:br>
            <a:r>
              <a:rPr lang="en-US" i="1" dirty="0"/>
              <a:t>The transmission of forces (due to impact) from the clavicle to scapula occur at this site through coracoclavicular ligament.</a:t>
            </a:r>
          </a:p>
        </p:txBody>
      </p:sp>
      <p:sp>
        <p:nvSpPr>
          <p:cNvPr id="3" name="Footer Placeholder 2">
            <a:extLst>
              <a:ext uri="{FF2B5EF4-FFF2-40B4-BE49-F238E27FC236}">
                <a16:creationId xmlns:a16="http://schemas.microsoft.com/office/drawing/2014/main" id="{5A4EA176-239B-F9D9-2A28-AF8717AC7349}"/>
              </a:ext>
            </a:extLst>
          </p:cNvPr>
          <p:cNvSpPr>
            <a:spLocks noGrp="1"/>
          </p:cNvSpPr>
          <p:nvPr>
            <p:ph type="ftr" sz="quarter" idx="11"/>
          </p:nvPr>
        </p:nvSpPr>
        <p:spPr/>
        <p:txBody>
          <a:bodyPr/>
          <a:lstStyle/>
          <a:p>
            <a:r>
              <a:rPr lang="en-US"/>
              <a:t>MBBSPPT.COM</a:t>
            </a:r>
          </a:p>
        </p:txBody>
      </p:sp>
      <p:sp>
        <p:nvSpPr>
          <p:cNvPr id="4" name="Slide Number Placeholder 3">
            <a:extLst>
              <a:ext uri="{FF2B5EF4-FFF2-40B4-BE49-F238E27FC236}">
                <a16:creationId xmlns:a16="http://schemas.microsoft.com/office/drawing/2014/main" id="{7117ACBC-7B44-DA87-A8C6-557A0A37E5F8}"/>
              </a:ext>
            </a:extLst>
          </p:cNvPr>
          <p:cNvSpPr>
            <a:spLocks noGrp="1"/>
          </p:cNvSpPr>
          <p:nvPr>
            <p:ph type="sldNum" sz="quarter" idx="12"/>
          </p:nvPr>
        </p:nvSpPr>
        <p:spPr/>
        <p:txBody>
          <a:bodyPr/>
          <a:lstStyle/>
          <a:p>
            <a:fld id="{6C3411BB-BAD4-4DE9-9ABB-7DA1E1DDDDF4}" type="slidenum">
              <a:rPr lang="en-US" smtClean="0"/>
              <a:pPr/>
              <a:t>23</a:t>
            </a:fld>
            <a:endParaRPr lang="en-US"/>
          </a:p>
        </p:txBody>
      </p:sp>
    </p:spTree>
    <p:extLst>
      <p:ext uri="{BB962C8B-B14F-4D97-AF65-F5344CB8AC3E}">
        <p14:creationId xmlns:p14="http://schemas.microsoft.com/office/powerpoint/2010/main" val="2898509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1BD66-BD96-6974-35C3-C31C3099577F}"/>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129F7C14-D12E-397E-254C-74DBE691EE77}"/>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cap="all" dirty="0"/>
              <a:t>CONGENITAL ANOMALIES</a:t>
            </a:r>
            <a:endParaRPr lang="en-US" b="1" dirty="0"/>
          </a:p>
        </p:txBody>
      </p:sp>
      <p:sp>
        <p:nvSpPr>
          <p:cNvPr id="2" name="Content Placeholder 4">
            <a:extLst>
              <a:ext uri="{FF2B5EF4-FFF2-40B4-BE49-F238E27FC236}">
                <a16:creationId xmlns:a16="http://schemas.microsoft.com/office/drawing/2014/main" id="{C9CFE910-C1A0-7689-BC0C-4029D1BE3455}"/>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b="1" dirty="0"/>
              <a:t>Clavicular dysostosis: </a:t>
            </a:r>
            <a:r>
              <a:rPr lang="en-US" dirty="0"/>
              <a:t>It is a clinical condition in which medial and lateral component of clavicle remain separate as a result of nonunion of two primary centers of ossification.</a:t>
            </a:r>
          </a:p>
          <a:p>
            <a:pPr marL="0" indent="0" eaLnBrk="1" hangingPunct="1">
              <a:buNone/>
            </a:pPr>
            <a:r>
              <a:rPr lang="en-US" b="1" dirty="0"/>
              <a:t>Cleidocranial dysostosis: </a:t>
            </a:r>
            <a:r>
              <a:rPr lang="en-US" dirty="0"/>
              <a:t>It is a clinical condition characterized by partial or complete absence of clavicle associated with defective ossification of the skull bones.</a:t>
            </a:r>
          </a:p>
          <a:p>
            <a:pPr marL="0" indent="0" eaLnBrk="1" hangingPunct="1">
              <a:buNone/>
            </a:pPr>
            <a:r>
              <a:rPr lang="en-US" dirty="0"/>
              <a:t>The clavicle is absent in animals where the upper limbs are used only for walking and weight transmission, and except grasping such as horse, etc.</a:t>
            </a:r>
          </a:p>
        </p:txBody>
      </p:sp>
      <p:sp>
        <p:nvSpPr>
          <p:cNvPr id="3" name="Footer Placeholder 2">
            <a:extLst>
              <a:ext uri="{FF2B5EF4-FFF2-40B4-BE49-F238E27FC236}">
                <a16:creationId xmlns:a16="http://schemas.microsoft.com/office/drawing/2014/main" id="{5FC9BC9C-428E-875F-A4E1-380081089726}"/>
              </a:ext>
            </a:extLst>
          </p:cNvPr>
          <p:cNvSpPr>
            <a:spLocks noGrp="1"/>
          </p:cNvSpPr>
          <p:nvPr>
            <p:ph type="ftr" sz="quarter" idx="11"/>
          </p:nvPr>
        </p:nvSpPr>
        <p:spPr/>
        <p:txBody>
          <a:bodyPr/>
          <a:lstStyle/>
          <a:p>
            <a:r>
              <a:rPr lang="en-US"/>
              <a:t>MBBSPPT.COM</a:t>
            </a:r>
          </a:p>
        </p:txBody>
      </p:sp>
      <p:sp>
        <p:nvSpPr>
          <p:cNvPr id="4" name="Slide Number Placeholder 3">
            <a:extLst>
              <a:ext uri="{FF2B5EF4-FFF2-40B4-BE49-F238E27FC236}">
                <a16:creationId xmlns:a16="http://schemas.microsoft.com/office/drawing/2014/main" id="{CB709598-57A2-0D18-2485-1A9A2BF43D7F}"/>
              </a:ext>
            </a:extLst>
          </p:cNvPr>
          <p:cNvSpPr>
            <a:spLocks noGrp="1"/>
          </p:cNvSpPr>
          <p:nvPr>
            <p:ph type="sldNum" sz="quarter" idx="12"/>
          </p:nvPr>
        </p:nvSpPr>
        <p:spPr/>
        <p:txBody>
          <a:bodyPr/>
          <a:lstStyle/>
          <a:p>
            <a:fld id="{6C3411BB-BAD4-4DE9-9ABB-7DA1E1DDDDF4}" type="slidenum">
              <a:rPr lang="en-US" smtClean="0"/>
              <a:pPr/>
              <a:t>24</a:t>
            </a:fld>
            <a:endParaRPr lang="en-US"/>
          </a:p>
        </p:txBody>
      </p:sp>
    </p:spTree>
    <p:extLst>
      <p:ext uri="{BB962C8B-B14F-4D97-AF65-F5344CB8AC3E}">
        <p14:creationId xmlns:p14="http://schemas.microsoft.com/office/powerpoint/2010/main" val="17182700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93580-18FD-3C68-E863-F1C47AAF12BD}"/>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FFEA617F-A67A-6BD7-DE7A-AE90A4FCF9A9}"/>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cap="all" dirty="0"/>
              <a:t>OSSIFICATION</a:t>
            </a:r>
            <a:endParaRPr lang="en-US" b="1" dirty="0"/>
          </a:p>
        </p:txBody>
      </p:sp>
      <p:sp>
        <p:nvSpPr>
          <p:cNvPr id="2" name="Content Placeholder 4">
            <a:extLst>
              <a:ext uri="{FF2B5EF4-FFF2-40B4-BE49-F238E27FC236}">
                <a16:creationId xmlns:a16="http://schemas.microsoft.com/office/drawing/2014/main" id="{6E46F737-6BD3-E970-829D-FE4A17E51B67}"/>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One of the two primary centers of clavicle is regarded as </a:t>
            </a:r>
            <a:r>
              <a:rPr lang="en-US" dirty="0" err="1"/>
              <a:t>precoracoid</a:t>
            </a:r>
            <a:r>
              <a:rPr lang="en-US" dirty="0"/>
              <a:t> element of reptilian shoulder girdle.</a:t>
            </a:r>
          </a:p>
          <a:p>
            <a:pPr marL="0" indent="0" eaLnBrk="1" hangingPunct="1">
              <a:buNone/>
            </a:pPr>
            <a:r>
              <a:rPr lang="en-US" b="1" dirty="0"/>
              <a:t>Growing end of clavicle: </a:t>
            </a:r>
          </a:p>
          <a:p>
            <a:pPr marL="0" indent="0" eaLnBrk="1" hangingPunct="1">
              <a:buNone/>
            </a:pPr>
            <a:r>
              <a:rPr lang="en-US" dirty="0"/>
              <a:t>The sternal end of clavicle is its growing end, because epiphysis at this end appears at the age of 19-20 years and unites with the shaft at the age of 25 years. It is the last of all the epiphyses in the body to fuse with the shaft. The radiological appearance of this particular epiphysis in females validates their bone age for legal consent to marriage.</a:t>
            </a:r>
            <a:br>
              <a:rPr lang="en-US" dirty="0"/>
            </a:br>
            <a:endParaRPr lang="en-US" dirty="0"/>
          </a:p>
        </p:txBody>
      </p:sp>
      <p:sp>
        <p:nvSpPr>
          <p:cNvPr id="3" name="Footer Placeholder 2">
            <a:extLst>
              <a:ext uri="{FF2B5EF4-FFF2-40B4-BE49-F238E27FC236}">
                <a16:creationId xmlns:a16="http://schemas.microsoft.com/office/drawing/2014/main" id="{AE5F02F4-EB39-D915-3564-51AE0FB6C033}"/>
              </a:ext>
            </a:extLst>
          </p:cNvPr>
          <p:cNvSpPr>
            <a:spLocks noGrp="1"/>
          </p:cNvSpPr>
          <p:nvPr>
            <p:ph type="ftr" sz="quarter" idx="11"/>
          </p:nvPr>
        </p:nvSpPr>
        <p:spPr/>
        <p:txBody>
          <a:bodyPr/>
          <a:lstStyle/>
          <a:p>
            <a:r>
              <a:rPr lang="en-US"/>
              <a:t>MBBSPPT.COM</a:t>
            </a:r>
          </a:p>
        </p:txBody>
      </p:sp>
      <p:sp>
        <p:nvSpPr>
          <p:cNvPr id="4" name="Slide Number Placeholder 3">
            <a:extLst>
              <a:ext uri="{FF2B5EF4-FFF2-40B4-BE49-F238E27FC236}">
                <a16:creationId xmlns:a16="http://schemas.microsoft.com/office/drawing/2014/main" id="{6648E80C-0364-61E2-A3F9-676089AD719E}"/>
              </a:ext>
            </a:extLst>
          </p:cNvPr>
          <p:cNvSpPr>
            <a:spLocks noGrp="1"/>
          </p:cNvSpPr>
          <p:nvPr>
            <p:ph type="sldNum" sz="quarter" idx="12"/>
          </p:nvPr>
        </p:nvSpPr>
        <p:spPr/>
        <p:txBody>
          <a:bodyPr/>
          <a:lstStyle/>
          <a:p>
            <a:fld id="{6C3411BB-BAD4-4DE9-9ABB-7DA1E1DDDDF4}" type="slidenum">
              <a:rPr lang="en-US" smtClean="0"/>
              <a:pPr/>
              <a:t>25</a:t>
            </a:fld>
            <a:endParaRPr lang="en-US"/>
          </a:p>
        </p:txBody>
      </p:sp>
    </p:spTree>
    <p:extLst>
      <p:ext uri="{BB962C8B-B14F-4D97-AF65-F5344CB8AC3E}">
        <p14:creationId xmlns:p14="http://schemas.microsoft.com/office/powerpoint/2010/main" val="15292719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93084" y="2875002"/>
            <a:ext cx="3557832" cy="110799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66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Thank You</a:t>
            </a:r>
            <a:endParaRPr lang="en-US" sz="6600"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2" name="Footer Placeholder 1">
            <a:extLst>
              <a:ext uri="{FF2B5EF4-FFF2-40B4-BE49-F238E27FC236}">
                <a16:creationId xmlns:a16="http://schemas.microsoft.com/office/drawing/2014/main" id="{5B868CCF-AB6F-2098-4D1D-A96279D91FF9}"/>
              </a:ext>
            </a:extLst>
          </p:cNvPr>
          <p:cNvSpPr>
            <a:spLocks noGrp="1"/>
          </p:cNvSpPr>
          <p:nvPr>
            <p:ph type="ftr" sz="quarter" idx="11"/>
          </p:nvPr>
        </p:nvSpPr>
        <p:spPr/>
        <p:txBody>
          <a:bodyPr/>
          <a:lstStyle/>
          <a:p>
            <a:r>
              <a:rPr lang="en-US"/>
              <a:t>MBBSPPT.COM</a:t>
            </a:r>
          </a:p>
        </p:txBody>
      </p:sp>
      <p:sp>
        <p:nvSpPr>
          <p:cNvPr id="4" name="Slide Number Placeholder 3">
            <a:extLst>
              <a:ext uri="{FF2B5EF4-FFF2-40B4-BE49-F238E27FC236}">
                <a16:creationId xmlns:a16="http://schemas.microsoft.com/office/drawing/2014/main" id="{752EC20F-45A2-6D53-8C4D-17B3F3A3AE23}"/>
              </a:ext>
            </a:extLst>
          </p:cNvPr>
          <p:cNvSpPr>
            <a:spLocks noGrp="1"/>
          </p:cNvSpPr>
          <p:nvPr>
            <p:ph type="sldNum" sz="quarter" idx="12"/>
          </p:nvPr>
        </p:nvSpPr>
        <p:spPr/>
        <p:txBody>
          <a:bodyPr/>
          <a:lstStyle/>
          <a:p>
            <a:fld id="{6C3411BB-BAD4-4DE9-9ABB-7DA1E1DDDDF4}" type="slidenum">
              <a:rPr lang="en-US" smtClean="0"/>
              <a:pPr/>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clavicle">
            <a:extLst>
              <a:ext uri="{FF2B5EF4-FFF2-40B4-BE49-F238E27FC236}">
                <a16:creationId xmlns:a16="http://schemas.microsoft.com/office/drawing/2014/main" id="{124AE181-1C25-62D5-D5D5-12F94FF35648}"/>
              </a:ext>
            </a:extLst>
          </p:cNvPr>
          <p:cNvPicPr>
            <a:picLocks noChangeAspect="1" noChangeArrowheads="1"/>
          </p:cNvPicPr>
          <p:nvPr/>
        </p:nvPicPr>
        <p:blipFill>
          <a:blip r:embed="rId2"/>
          <a:srcRect/>
          <a:stretch>
            <a:fillRect/>
          </a:stretch>
        </p:blipFill>
        <p:spPr bwMode="auto">
          <a:xfrm>
            <a:off x="871248" y="2057400"/>
            <a:ext cx="3709717" cy="2743200"/>
          </a:xfrm>
          <a:prstGeom prst="rect">
            <a:avLst/>
          </a:prstGeom>
          <a:noFill/>
        </p:spPr>
      </p:pic>
      <p:pic>
        <p:nvPicPr>
          <p:cNvPr id="4" name="Picture 5">
            <a:extLst>
              <a:ext uri="{FF2B5EF4-FFF2-40B4-BE49-F238E27FC236}">
                <a16:creationId xmlns:a16="http://schemas.microsoft.com/office/drawing/2014/main" id="{645F4B0C-C034-EF29-B8FE-DFD764CA60B5}"/>
              </a:ext>
            </a:extLst>
          </p:cNvPr>
          <p:cNvPicPr>
            <a:picLocks noChangeAspect="1" noChangeArrowheads="1"/>
          </p:cNvPicPr>
          <p:nvPr/>
        </p:nvPicPr>
        <p:blipFill>
          <a:blip r:embed="rId3"/>
          <a:srcRect/>
          <a:stretch>
            <a:fillRect/>
          </a:stretch>
        </p:blipFill>
        <p:spPr bwMode="auto">
          <a:xfrm>
            <a:off x="4725008" y="2057400"/>
            <a:ext cx="3580792" cy="2747710"/>
          </a:xfrm>
          <a:prstGeom prst="rect">
            <a:avLst/>
          </a:prstGeom>
          <a:noFill/>
          <a:ln w="9525">
            <a:noFill/>
            <a:miter lim="800000"/>
            <a:headEnd/>
            <a:tailEnd/>
          </a:ln>
          <a:effectLst/>
        </p:spPr>
      </p:pic>
      <p:sp>
        <p:nvSpPr>
          <p:cNvPr id="3" name="Footer Placeholder 2">
            <a:extLst>
              <a:ext uri="{FF2B5EF4-FFF2-40B4-BE49-F238E27FC236}">
                <a16:creationId xmlns:a16="http://schemas.microsoft.com/office/drawing/2014/main" id="{E616D1BD-975C-5C8F-AA4E-E31BD299D5B6}"/>
              </a:ext>
            </a:extLst>
          </p:cNvPr>
          <p:cNvSpPr>
            <a:spLocks noGrp="1"/>
          </p:cNvSpPr>
          <p:nvPr>
            <p:ph type="ftr" sz="quarter" idx="11"/>
          </p:nvPr>
        </p:nvSpPr>
        <p:spPr/>
        <p:txBody>
          <a:bodyPr/>
          <a:lstStyle/>
          <a:p>
            <a:r>
              <a:rPr lang="en-US"/>
              <a:t>MBBSPPT.COM</a:t>
            </a:r>
          </a:p>
        </p:txBody>
      </p:sp>
      <p:sp>
        <p:nvSpPr>
          <p:cNvPr id="5" name="Slide Number Placeholder 4">
            <a:extLst>
              <a:ext uri="{FF2B5EF4-FFF2-40B4-BE49-F238E27FC236}">
                <a16:creationId xmlns:a16="http://schemas.microsoft.com/office/drawing/2014/main" id="{AB231DC5-3010-BEDB-78A7-2643C9BA2CB3}"/>
              </a:ext>
            </a:extLst>
          </p:cNvPr>
          <p:cNvSpPr>
            <a:spLocks noGrp="1"/>
          </p:cNvSpPr>
          <p:nvPr>
            <p:ph type="sldNum" sz="quarter" idx="12"/>
          </p:nvPr>
        </p:nvSpPr>
        <p:spPr/>
        <p:txBody>
          <a:bodyPr/>
          <a:lstStyle/>
          <a:p>
            <a:fld id="{6C3411BB-BAD4-4DE9-9ABB-7DA1E1DDDDF4}" type="slidenum">
              <a:rPr lang="en-US" smtClean="0"/>
              <a:pPr/>
              <a:t>3</a:t>
            </a:fld>
            <a:endParaRPr lang="en-US"/>
          </a:p>
        </p:txBody>
      </p:sp>
    </p:spTree>
    <p:extLst>
      <p:ext uri="{BB962C8B-B14F-4D97-AF65-F5344CB8AC3E}">
        <p14:creationId xmlns:p14="http://schemas.microsoft.com/office/powerpoint/2010/main" val="1578740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F6E89-D24B-8C3E-02F9-481780AA2DE5}"/>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C2EAF3F-60FF-C5D9-6958-3A7492309441}"/>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sz="1800" dirty="0"/>
              <a:t>The peculiar features of the clavicle are as follows:</a:t>
            </a:r>
          </a:p>
          <a:p>
            <a:pPr marL="0" indent="0" eaLnBrk="1" hangingPunct="1">
              <a:buNone/>
            </a:pPr>
            <a:endParaRPr lang="en-US" sz="1800" dirty="0"/>
          </a:p>
          <a:p>
            <a:pPr lvl="1">
              <a:buFont typeface="Arial" panose="020B0604020202020204" pitchFamily="34" charset="0"/>
              <a:buChar char="•"/>
            </a:pPr>
            <a:r>
              <a:rPr lang="en-US" sz="1800" i="1" dirty="0"/>
              <a:t>It is the only long bone which lies horizontally.</a:t>
            </a:r>
          </a:p>
          <a:p>
            <a:pPr lvl="1">
              <a:buFont typeface="Arial" panose="020B0604020202020204" pitchFamily="34" charset="0"/>
              <a:buChar char="•"/>
            </a:pPr>
            <a:r>
              <a:rPr lang="en-US" sz="1800" i="1" dirty="0"/>
              <a:t>It has absolutely no medullary cavity.</a:t>
            </a:r>
          </a:p>
          <a:p>
            <a:pPr lvl="1">
              <a:buFont typeface="Arial" panose="020B0604020202020204" pitchFamily="34" charset="0"/>
              <a:buChar char="•"/>
            </a:pPr>
            <a:r>
              <a:rPr lang="en-US" sz="1800" i="1" dirty="0"/>
              <a:t>It is subcutaneous throughout its extent.</a:t>
            </a:r>
          </a:p>
          <a:p>
            <a:pPr lvl="1">
              <a:buFont typeface="Arial" panose="020B0604020202020204" pitchFamily="34" charset="0"/>
              <a:buChar char="•"/>
            </a:pPr>
            <a:r>
              <a:rPr lang="en-US" sz="1800" i="1" dirty="0"/>
              <a:t>It is the 1st bone to start ossifying (somewhere between the fifth and sixth week of intrauterine life) and very last bone to finish its ossification (at 25 years).</a:t>
            </a:r>
          </a:p>
          <a:p>
            <a:pPr lvl="1">
              <a:buFont typeface="Arial" panose="020B0604020202020204" pitchFamily="34" charset="0"/>
              <a:buChar char="•"/>
            </a:pPr>
            <a:r>
              <a:rPr lang="en-US" sz="1800" i="1" dirty="0"/>
              <a:t>It is the only long bone which ossifies by two primary centers.</a:t>
            </a:r>
          </a:p>
          <a:p>
            <a:pPr lvl="1">
              <a:buFont typeface="Arial" panose="020B0604020202020204" pitchFamily="34" charset="0"/>
              <a:buChar char="•"/>
            </a:pPr>
            <a:r>
              <a:rPr lang="en-US" sz="1800" i="1" dirty="0"/>
              <a:t>It is the only long bone which ossifies in membrane other than its medial end.</a:t>
            </a:r>
          </a:p>
          <a:p>
            <a:pPr lvl="1">
              <a:buFont typeface="Arial" panose="020B0604020202020204" pitchFamily="34" charset="0"/>
              <a:buChar char="•"/>
            </a:pPr>
            <a:r>
              <a:rPr lang="en-US" sz="1800" i="1" dirty="0"/>
              <a:t>It might be pierced inside out by cutaneous nerve (intermediate supraclavicular nerve).</a:t>
            </a:r>
          </a:p>
        </p:txBody>
      </p:sp>
      <p:sp>
        <p:nvSpPr>
          <p:cNvPr id="8" name="Title 1">
            <a:extLst>
              <a:ext uri="{FF2B5EF4-FFF2-40B4-BE49-F238E27FC236}">
                <a16:creationId xmlns:a16="http://schemas.microsoft.com/office/drawing/2014/main" id="{1741B82B-B986-FFDD-5293-3032BF254783}"/>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PECULIARITIES</a:t>
            </a:r>
          </a:p>
        </p:txBody>
      </p:sp>
      <p:sp>
        <p:nvSpPr>
          <p:cNvPr id="2" name="Footer Placeholder 1">
            <a:extLst>
              <a:ext uri="{FF2B5EF4-FFF2-40B4-BE49-F238E27FC236}">
                <a16:creationId xmlns:a16="http://schemas.microsoft.com/office/drawing/2014/main" id="{D73B40A3-47C6-4CE3-3A58-D1893957D460}"/>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515539C7-639D-5366-3361-64206CCC282A}"/>
              </a:ext>
            </a:extLst>
          </p:cNvPr>
          <p:cNvSpPr>
            <a:spLocks noGrp="1"/>
          </p:cNvSpPr>
          <p:nvPr>
            <p:ph type="sldNum" sz="quarter" idx="12"/>
          </p:nvPr>
        </p:nvSpPr>
        <p:spPr/>
        <p:txBody>
          <a:bodyPr/>
          <a:lstStyle/>
          <a:p>
            <a:fld id="{6C3411BB-BAD4-4DE9-9ABB-7DA1E1DDDDF4}" type="slidenum">
              <a:rPr lang="en-US" smtClean="0"/>
              <a:pPr/>
              <a:t>4</a:t>
            </a:fld>
            <a:endParaRPr lang="en-US"/>
          </a:p>
        </p:txBody>
      </p:sp>
    </p:spTree>
    <p:extLst>
      <p:ext uri="{BB962C8B-B14F-4D97-AF65-F5344CB8AC3E}">
        <p14:creationId xmlns:p14="http://schemas.microsoft.com/office/powerpoint/2010/main" val="2303606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3413A-0DA6-0C4C-DC26-8FC3C504B405}"/>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1D97FF2-C554-4537-DBAD-209127E60452}"/>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sz="1800" dirty="0"/>
              <a:t>LATERAL END/ACROMIAL END</a:t>
            </a:r>
          </a:p>
          <a:p>
            <a:pPr marL="0" indent="0" eaLnBrk="1" hangingPunct="1">
              <a:buNone/>
            </a:pPr>
            <a:r>
              <a:rPr lang="en-US" sz="1800" i="1" dirty="0"/>
              <a:t>It is flattened above downwards. An oval facet on this end articulates using the facet on the medial margin of the acromion to form acromioclavicular joint. The lateral end provides connection to fibrous capsule of acromioclavicular joint.</a:t>
            </a:r>
          </a:p>
          <a:p>
            <a:pPr marL="0" indent="0" eaLnBrk="1" hangingPunct="1">
              <a:buNone/>
            </a:pPr>
            <a:r>
              <a:rPr lang="en-US" sz="1800" dirty="0"/>
              <a:t>MEDIAL END/STERNAL END</a:t>
            </a:r>
          </a:p>
          <a:p>
            <a:pPr marL="0" indent="0" eaLnBrk="1" hangingPunct="1">
              <a:buNone/>
            </a:pPr>
            <a:r>
              <a:rPr lang="en-US" sz="1800" i="1" dirty="0"/>
              <a:t>The enlarged medial end has a saddle-shaped articular surface, that articulates using the clavicular notch of manubrium </a:t>
            </a:r>
            <a:r>
              <a:rPr lang="en-US" sz="1800" i="1" dirty="0" err="1"/>
              <a:t>sterni</a:t>
            </a:r>
            <a:r>
              <a:rPr lang="en-US" sz="1800" i="1" dirty="0"/>
              <a:t> to develop sternoclavicular joint. </a:t>
            </a:r>
          </a:p>
          <a:p>
            <a:pPr marL="0" indent="0" eaLnBrk="1" hangingPunct="1">
              <a:buNone/>
            </a:pPr>
            <a:r>
              <a:rPr lang="en-US" sz="1800" dirty="0"/>
              <a:t>It provides connection to:</a:t>
            </a:r>
          </a:p>
          <a:p>
            <a:pPr eaLnBrk="1" hangingPunct="1">
              <a:buFont typeface="Arial" panose="020B0604020202020204" pitchFamily="34" charset="0"/>
              <a:buChar char="•"/>
            </a:pPr>
            <a:r>
              <a:rPr lang="en-US" sz="1800" i="1" dirty="0"/>
              <a:t>Fibrous capsule.</a:t>
            </a:r>
          </a:p>
          <a:p>
            <a:pPr eaLnBrk="1" hangingPunct="1">
              <a:buFont typeface="Arial" panose="020B0604020202020204" pitchFamily="34" charset="0"/>
              <a:buChar char="•"/>
            </a:pPr>
            <a:r>
              <a:rPr lang="en-US" sz="1800" i="1" dirty="0"/>
              <a:t>Articular disc.</a:t>
            </a:r>
          </a:p>
          <a:p>
            <a:pPr eaLnBrk="1" hangingPunct="1">
              <a:buFont typeface="Arial" panose="020B0604020202020204" pitchFamily="34" charset="0"/>
              <a:buChar char="•"/>
            </a:pPr>
            <a:r>
              <a:rPr lang="en-US" sz="1800" i="1" dirty="0"/>
              <a:t>Interclavicular ligament.</a:t>
            </a:r>
          </a:p>
        </p:txBody>
      </p:sp>
      <p:sp>
        <p:nvSpPr>
          <p:cNvPr id="8" name="Title 1">
            <a:extLst>
              <a:ext uri="{FF2B5EF4-FFF2-40B4-BE49-F238E27FC236}">
                <a16:creationId xmlns:a16="http://schemas.microsoft.com/office/drawing/2014/main" id="{730A8379-227B-7A44-3D1D-F833E506038A}"/>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Features and Attachments</a:t>
            </a:r>
          </a:p>
          <a:p>
            <a:r>
              <a:rPr lang="en-US" b="1" dirty="0"/>
              <a:t>of the clavicle</a:t>
            </a:r>
          </a:p>
        </p:txBody>
      </p:sp>
      <p:sp>
        <p:nvSpPr>
          <p:cNvPr id="4" name="Footer Placeholder 3">
            <a:extLst>
              <a:ext uri="{FF2B5EF4-FFF2-40B4-BE49-F238E27FC236}">
                <a16:creationId xmlns:a16="http://schemas.microsoft.com/office/drawing/2014/main" id="{DB77116B-532F-1D80-DC96-61BEE64D497F}"/>
              </a:ext>
            </a:extLst>
          </p:cNvPr>
          <p:cNvSpPr>
            <a:spLocks noGrp="1"/>
          </p:cNvSpPr>
          <p:nvPr>
            <p:ph type="ftr" sz="quarter" idx="11"/>
          </p:nvPr>
        </p:nvSpPr>
        <p:spPr/>
        <p:txBody>
          <a:bodyPr/>
          <a:lstStyle/>
          <a:p>
            <a:r>
              <a:rPr lang="en-US"/>
              <a:t>MBBSPPT.COM</a:t>
            </a:r>
          </a:p>
        </p:txBody>
      </p:sp>
      <p:sp>
        <p:nvSpPr>
          <p:cNvPr id="6" name="Slide Number Placeholder 5">
            <a:extLst>
              <a:ext uri="{FF2B5EF4-FFF2-40B4-BE49-F238E27FC236}">
                <a16:creationId xmlns:a16="http://schemas.microsoft.com/office/drawing/2014/main" id="{AA47876D-5C3B-D742-3CB7-F8EA13292B0C}"/>
              </a:ext>
            </a:extLst>
          </p:cNvPr>
          <p:cNvSpPr>
            <a:spLocks noGrp="1"/>
          </p:cNvSpPr>
          <p:nvPr>
            <p:ph type="sldNum" sz="quarter" idx="12"/>
          </p:nvPr>
        </p:nvSpPr>
        <p:spPr/>
        <p:txBody>
          <a:bodyPr/>
          <a:lstStyle/>
          <a:p>
            <a:fld id="{6C3411BB-BAD4-4DE9-9ABB-7DA1E1DDDDF4}" type="slidenum">
              <a:rPr lang="en-US" smtClean="0"/>
              <a:pPr/>
              <a:t>5</a:t>
            </a:fld>
            <a:endParaRPr lang="en-US"/>
          </a:p>
        </p:txBody>
      </p:sp>
    </p:spTree>
    <p:extLst>
      <p:ext uri="{BB962C8B-B14F-4D97-AF65-F5344CB8AC3E}">
        <p14:creationId xmlns:p14="http://schemas.microsoft.com/office/powerpoint/2010/main" val="1847036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F7EA9-055B-4D11-2518-D2F9FD17B670}"/>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1C5C816-2D25-16BF-585F-BCBD68AD7D2A}"/>
              </a:ext>
            </a:extLst>
          </p:cNvPr>
          <p:cNvSpPr txBox="1">
            <a:spLocks/>
          </p:cNvSpPr>
          <p:nvPr/>
        </p:nvSpPr>
        <p:spPr>
          <a:xfrm>
            <a:off x="768096" y="1905000"/>
            <a:ext cx="7690104" cy="4404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sz="1800" dirty="0"/>
              <a:t>Facing forward, the medial aspect is convex, and the lateral aspect concave. It can be divided into:</a:t>
            </a:r>
          </a:p>
          <a:p>
            <a:pPr marL="0" indent="0" eaLnBrk="1" hangingPunct="1">
              <a:buNone/>
            </a:pPr>
            <a:r>
              <a:rPr lang="en-US" sz="1800" dirty="0"/>
              <a:t>Sternal (medial) End-</a:t>
            </a:r>
          </a:p>
          <a:p>
            <a:pPr eaLnBrk="1" hangingPunct="1">
              <a:buFont typeface="Arial" panose="020B0604020202020204" pitchFamily="34" charset="0"/>
              <a:buChar char="•"/>
            </a:pPr>
            <a:r>
              <a:rPr lang="en-US" sz="1600" i="1" dirty="0"/>
              <a:t>The medial (sternal) end is enlarged and quadrilateral. It articulates with the clavicular notch of the manubrium </a:t>
            </a:r>
            <a:r>
              <a:rPr lang="en-US" sz="1600" i="1" dirty="0" err="1"/>
              <a:t>sterni</a:t>
            </a:r>
            <a:r>
              <a:rPr lang="en-US" sz="1600" i="1" dirty="0"/>
              <a:t>.</a:t>
            </a:r>
          </a:p>
          <a:p>
            <a:pPr eaLnBrk="1" hangingPunct="1">
              <a:buFont typeface="Arial" panose="020B0604020202020204" pitchFamily="34" charset="0"/>
              <a:buChar char="•"/>
            </a:pPr>
            <a:r>
              <a:rPr lang="en-US" sz="1600" i="1" dirty="0"/>
              <a:t>The sternal end contains a large facet – for articulation with the manubrium of the sternum at the sternoclavicular joint.</a:t>
            </a:r>
          </a:p>
          <a:p>
            <a:pPr eaLnBrk="1" hangingPunct="1">
              <a:buFont typeface="Arial" panose="020B0604020202020204" pitchFamily="34" charset="0"/>
              <a:buChar char="•"/>
            </a:pPr>
            <a:r>
              <a:rPr lang="en-US" sz="1600" i="1" dirty="0"/>
              <a:t>The inferior surface of the sternal end is marked by a rough oval depression for the costoclavicular ligament.</a:t>
            </a:r>
          </a:p>
          <a:p>
            <a:pPr marL="0" indent="0" eaLnBrk="1" hangingPunct="1">
              <a:buNone/>
            </a:pPr>
            <a:r>
              <a:rPr lang="en-US" sz="1800" dirty="0"/>
              <a:t>Acromial (lateral) End-</a:t>
            </a:r>
          </a:p>
          <a:p>
            <a:pPr eaLnBrk="1" hangingPunct="1">
              <a:buFont typeface="Arial" panose="020B0604020202020204" pitchFamily="34" charset="0"/>
              <a:buChar char="•"/>
            </a:pPr>
            <a:r>
              <a:rPr lang="en-US" sz="1600" i="1" dirty="0"/>
              <a:t>The lateral (acromial) end is flattened above downwards and also articulates with medial margin of the acromion process.</a:t>
            </a:r>
          </a:p>
          <a:p>
            <a:pPr eaLnBrk="1" hangingPunct="1">
              <a:buFont typeface="Arial" panose="020B0604020202020204" pitchFamily="34" charset="0"/>
              <a:buChar char="•"/>
            </a:pPr>
            <a:r>
              <a:rPr lang="en-US" sz="1600" i="1" dirty="0"/>
              <a:t>The acromial end houses a small facet for articulation with the acromion of the scapula at the acromioclavicular joint. It also serves as an attachment point for two ligaments.</a:t>
            </a:r>
          </a:p>
        </p:txBody>
      </p:sp>
      <p:sp>
        <p:nvSpPr>
          <p:cNvPr id="8" name="Title 1">
            <a:extLst>
              <a:ext uri="{FF2B5EF4-FFF2-40B4-BE49-F238E27FC236}">
                <a16:creationId xmlns:a16="http://schemas.microsoft.com/office/drawing/2014/main" id="{1B29331A-249F-1A09-772A-7DAC9EBBAA93}"/>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Features and Attachments</a:t>
            </a:r>
          </a:p>
        </p:txBody>
      </p:sp>
      <p:sp>
        <p:nvSpPr>
          <p:cNvPr id="2" name="Footer Placeholder 1">
            <a:extLst>
              <a:ext uri="{FF2B5EF4-FFF2-40B4-BE49-F238E27FC236}">
                <a16:creationId xmlns:a16="http://schemas.microsoft.com/office/drawing/2014/main" id="{D64D3843-7FD9-E6A2-6C5B-991A7EBC6342}"/>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62E84612-2FE6-0CAE-B507-1539C1A8C71D}"/>
              </a:ext>
            </a:extLst>
          </p:cNvPr>
          <p:cNvSpPr>
            <a:spLocks noGrp="1"/>
          </p:cNvSpPr>
          <p:nvPr>
            <p:ph type="sldNum" sz="quarter" idx="12"/>
          </p:nvPr>
        </p:nvSpPr>
        <p:spPr/>
        <p:txBody>
          <a:bodyPr/>
          <a:lstStyle/>
          <a:p>
            <a:fld id="{6C3411BB-BAD4-4DE9-9ABB-7DA1E1DDDDF4}" type="slidenum">
              <a:rPr lang="en-US" smtClean="0"/>
              <a:pPr/>
              <a:t>6</a:t>
            </a:fld>
            <a:endParaRPr lang="en-US"/>
          </a:p>
        </p:txBody>
      </p:sp>
    </p:spTree>
    <p:extLst>
      <p:ext uri="{BB962C8B-B14F-4D97-AF65-F5344CB8AC3E}">
        <p14:creationId xmlns:p14="http://schemas.microsoft.com/office/powerpoint/2010/main" val="992937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4AD01-4DC8-F292-8AAE-92B1B31255FD}"/>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69B74BAE-400B-03DA-0721-A96563EAE23E}"/>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Features and Attachments of </a:t>
            </a:r>
            <a:br>
              <a:rPr lang="en-US" b="1" dirty="0"/>
            </a:br>
            <a:r>
              <a:rPr lang="en-US" b="1" dirty="0"/>
              <a:t>the clavicle</a:t>
            </a:r>
          </a:p>
        </p:txBody>
      </p:sp>
      <p:sp>
        <p:nvSpPr>
          <p:cNvPr id="2" name="Content Placeholder 4">
            <a:extLst>
              <a:ext uri="{FF2B5EF4-FFF2-40B4-BE49-F238E27FC236}">
                <a16:creationId xmlns:a16="http://schemas.microsoft.com/office/drawing/2014/main" id="{38DFDAE4-1FDC-53A1-4DFA-779B297C5314}"/>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b="1" dirty="0"/>
              <a:t>Conoid Tubercle – </a:t>
            </a:r>
            <a:r>
              <a:rPr lang="en-US" i="1" dirty="0"/>
              <a:t>attachment point of the conoid ligament (the medial part of the coracoclavicular ligament).</a:t>
            </a:r>
          </a:p>
          <a:p>
            <a:pPr marL="0" indent="0" eaLnBrk="1" hangingPunct="1">
              <a:buNone/>
            </a:pPr>
            <a:r>
              <a:rPr lang="en-US" i="1" dirty="0"/>
              <a:t>The conoid tubercle lies on the inferior surface close to the posterior border at the junction of the lateral one-fourth and medial three-fourth of the clavicle. </a:t>
            </a:r>
          </a:p>
          <a:p>
            <a:pPr marL="0" indent="0" eaLnBrk="1" hangingPunct="1">
              <a:buNone/>
            </a:pPr>
            <a:r>
              <a:rPr lang="en-US" b="1" dirty="0"/>
              <a:t>Trapezoid Line –</a:t>
            </a:r>
          </a:p>
          <a:p>
            <a:pPr marL="0" indent="0" eaLnBrk="1" hangingPunct="1">
              <a:buNone/>
            </a:pPr>
            <a:r>
              <a:rPr lang="en-US" i="1" dirty="0"/>
              <a:t>The trapezoid ridge extends forwards and also laterally from conoid tubercle. It is attachment point of the trapezoid ligament( the lateral part of the coracoclavicular ligament).</a:t>
            </a:r>
          </a:p>
          <a:p>
            <a:pPr eaLnBrk="1" hangingPunct="1">
              <a:buFont typeface="Arial" panose="020B0604020202020204" pitchFamily="34" charset="0"/>
              <a:buChar char="•"/>
            </a:pPr>
            <a:r>
              <a:rPr lang="en-US" i="1" dirty="0"/>
              <a:t>The coracoclavicular ligament is a very strong structure, effectively suspending the weight of the upper limb from the clavicle.</a:t>
            </a:r>
          </a:p>
        </p:txBody>
      </p:sp>
      <p:sp>
        <p:nvSpPr>
          <p:cNvPr id="3" name="Footer Placeholder 2">
            <a:extLst>
              <a:ext uri="{FF2B5EF4-FFF2-40B4-BE49-F238E27FC236}">
                <a16:creationId xmlns:a16="http://schemas.microsoft.com/office/drawing/2014/main" id="{EEA326F0-7D34-E0F5-3F85-4172E1D5A852}"/>
              </a:ext>
            </a:extLst>
          </p:cNvPr>
          <p:cNvSpPr>
            <a:spLocks noGrp="1"/>
          </p:cNvSpPr>
          <p:nvPr>
            <p:ph type="ftr" sz="quarter" idx="11"/>
          </p:nvPr>
        </p:nvSpPr>
        <p:spPr/>
        <p:txBody>
          <a:bodyPr/>
          <a:lstStyle/>
          <a:p>
            <a:r>
              <a:rPr lang="en-US"/>
              <a:t>MBBSPPT.COM</a:t>
            </a:r>
          </a:p>
        </p:txBody>
      </p:sp>
      <p:sp>
        <p:nvSpPr>
          <p:cNvPr id="4" name="Slide Number Placeholder 3">
            <a:extLst>
              <a:ext uri="{FF2B5EF4-FFF2-40B4-BE49-F238E27FC236}">
                <a16:creationId xmlns:a16="http://schemas.microsoft.com/office/drawing/2014/main" id="{1F1092EF-9C1C-A3DE-0DF9-29A8D553D703}"/>
              </a:ext>
            </a:extLst>
          </p:cNvPr>
          <p:cNvSpPr>
            <a:spLocks noGrp="1"/>
          </p:cNvSpPr>
          <p:nvPr>
            <p:ph type="sldNum" sz="quarter" idx="12"/>
          </p:nvPr>
        </p:nvSpPr>
        <p:spPr/>
        <p:txBody>
          <a:bodyPr/>
          <a:lstStyle/>
          <a:p>
            <a:fld id="{6C3411BB-BAD4-4DE9-9ABB-7DA1E1DDDDF4}" type="slidenum">
              <a:rPr lang="en-US" smtClean="0"/>
              <a:pPr/>
              <a:t>7</a:t>
            </a:fld>
            <a:endParaRPr lang="en-US"/>
          </a:p>
        </p:txBody>
      </p:sp>
    </p:spTree>
    <p:extLst>
      <p:ext uri="{BB962C8B-B14F-4D97-AF65-F5344CB8AC3E}">
        <p14:creationId xmlns:p14="http://schemas.microsoft.com/office/powerpoint/2010/main" val="4077801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6FDF7F-FEB6-6E36-9580-09C5A60A0AE8}"/>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450A1BBF-9A80-8AF8-FCCD-CF33D2C9DB11}"/>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SHAFT</a:t>
            </a:r>
          </a:p>
        </p:txBody>
      </p:sp>
      <p:sp>
        <p:nvSpPr>
          <p:cNvPr id="2" name="Content Placeholder 4">
            <a:extLst>
              <a:ext uri="{FF2B5EF4-FFF2-40B4-BE49-F238E27FC236}">
                <a16:creationId xmlns:a16="http://schemas.microsoft.com/office/drawing/2014/main" id="{51896329-5F17-8266-51FF-9091C2FC7582}"/>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The shaft of the clavicle is split into two parts: lateral one-third and medial two-third. </a:t>
            </a:r>
          </a:p>
          <a:p>
            <a:pPr marL="0" indent="0" eaLnBrk="1" hangingPunct="1">
              <a:buNone/>
            </a:pPr>
            <a:r>
              <a:rPr lang="en-US" dirty="0"/>
              <a:t>The medial two-third of shaft is convex forward but lateral one-third is concave forward.</a:t>
            </a:r>
          </a:p>
          <a:p>
            <a:pPr marL="0" indent="0" eaLnBrk="1" hangingPunct="1">
              <a:buNone/>
            </a:pPr>
            <a:r>
              <a:rPr lang="en-US" dirty="0"/>
              <a:t>Lateral One-third It is flattened from above downwards. </a:t>
            </a:r>
          </a:p>
          <a:p>
            <a:pPr eaLnBrk="1" hangingPunct="1">
              <a:buFont typeface="Arial" panose="020B0604020202020204" pitchFamily="34" charset="0"/>
              <a:buChar char="•"/>
            </a:pPr>
            <a:r>
              <a:rPr lang="en-US" i="1" dirty="0"/>
              <a:t>It has two surfaces, i.e., superior and inferior, and two borders, i.e., anterior and posterior.</a:t>
            </a:r>
          </a:p>
          <a:p>
            <a:pPr marL="0" indent="0" eaLnBrk="1" hangingPunct="1">
              <a:buNone/>
            </a:pPr>
            <a:r>
              <a:rPr lang="en-US" dirty="0"/>
              <a:t>The shaft of the clavicle acts a point of origin and attachment for several muscles –</a:t>
            </a:r>
          </a:p>
          <a:p>
            <a:pPr eaLnBrk="1" hangingPunct="1">
              <a:buFont typeface="Arial" panose="020B0604020202020204" pitchFamily="34" charset="0"/>
              <a:buChar char="•"/>
            </a:pPr>
            <a:r>
              <a:rPr lang="en-US" i="1" dirty="0"/>
              <a:t>Deltoid, trapezius, subclavius, pectoralis major, sternocleidomastoid and sternohyoid.</a:t>
            </a:r>
          </a:p>
          <a:p>
            <a:pPr marL="0" indent="0" eaLnBrk="1" hangingPunct="1">
              <a:buNone/>
            </a:pPr>
            <a:endParaRPr lang="en-US" b="1" dirty="0"/>
          </a:p>
        </p:txBody>
      </p:sp>
      <p:sp>
        <p:nvSpPr>
          <p:cNvPr id="3" name="Footer Placeholder 2">
            <a:extLst>
              <a:ext uri="{FF2B5EF4-FFF2-40B4-BE49-F238E27FC236}">
                <a16:creationId xmlns:a16="http://schemas.microsoft.com/office/drawing/2014/main" id="{DF6E816D-1327-3734-0B39-42A75A2BC4CA}"/>
              </a:ext>
            </a:extLst>
          </p:cNvPr>
          <p:cNvSpPr>
            <a:spLocks noGrp="1"/>
          </p:cNvSpPr>
          <p:nvPr>
            <p:ph type="ftr" sz="quarter" idx="11"/>
          </p:nvPr>
        </p:nvSpPr>
        <p:spPr/>
        <p:txBody>
          <a:bodyPr/>
          <a:lstStyle/>
          <a:p>
            <a:r>
              <a:rPr lang="en-US"/>
              <a:t>MBBSPPT.COM</a:t>
            </a:r>
          </a:p>
        </p:txBody>
      </p:sp>
      <p:sp>
        <p:nvSpPr>
          <p:cNvPr id="4" name="Slide Number Placeholder 3">
            <a:extLst>
              <a:ext uri="{FF2B5EF4-FFF2-40B4-BE49-F238E27FC236}">
                <a16:creationId xmlns:a16="http://schemas.microsoft.com/office/drawing/2014/main" id="{0E3A5658-F882-0BFA-EB6E-70789C9F89CC}"/>
              </a:ext>
            </a:extLst>
          </p:cNvPr>
          <p:cNvSpPr>
            <a:spLocks noGrp="1"/>
          </p:cNvSpPr>
          <p:nvPr>
            <p:ph type="sldNum" sz="quarter" idx="12"/>
          </p:nvPr>
        </p:nvSpPr>
        <p:spPr/>
        <p:txBody>
          <a:bodyPr/>
          <a:lstStyle/>
          <a:p>
            <a:fld id="{6C3411BB-BAD4-4DE9-9ABB-7DA1E1DDDDF4}" type="slidenum">
              <a:rPr lang="en-US" smtClean="0"/>
              <a:pPr/>
              <a:t>8</a:t>
            </a:fld>
            <a:endParaRPr lang="en-US"/>
          </a:p>
        </p:txBody>
      </p:sp>
    </p:spTree>
    <p:extLst>
      <p:ext uri="{BB962C8B-B14F-4D97-AF65-F5344CB8AC3E}">
        <p14:creationId xmlns:p14="http://schemas.microsoft.com/office/powerpoint/2010/main" val="3592628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F1A09D-F45F-663D-CDB9-D8B8314E2630}"/>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21035BD4-CEC7-004B-1169-5ABB6787FC35}"/>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SURFACES</a:t>
            </a:r>
          </a:p>
        </p:txBody>
      </p:sp>
      <p:sp>
        <p:nvSpPr>
          <p:cNvPr id="2" name="Content Placeholder 4">
            <a:extLst>
              <a:ext uri="{FF2B5EF4-FFF2-40B4-BE49-F238E27FC236}">
                <a16:creationId xmlns:a16="http://schemas.microsoft.com/office/drawing/2014/main" id="{F9242104-F73F-55EE-6261-320D27732694}"/>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sz="1800" b="1" dirty="0"/>
              <a:t>Superior Surface: </a:t>
            </a:r>
          </a:p>
          <a:p>
            <a:pPr marL="0" indent="0" eaLnBrk="1" hangingPunct="1">
              <a:buNone/>
            </a:pPr>
            <a:r>
              <a:rPr lang="en-US" sz="1800" dirty="0"/>
              <a:t>The clavicular head of sternocleidomastoid muscle originates from medial half of this surface.</a:t>
            </a:r>
          </a:p>
          <a:p>
            <a:pPr marL="0" indent="0" eaLnBrk="1" hangingPunct="1">
              <a:buNone/>
            </a:pPr>
            <a:r>
              <a:rPr lang="en-US" sz="1800" dirty="0"/>
              <a:t>It is subcutaneous somewhere between the attachments of deltoid and trapezius.</a:t>
            </a:r>
          </a:p>
          <a:p>
            <a:pPr marL="0" indent="0" eaLnBrk="1" hangingPunct="1">
              <a:buNone/>
            </a:pPr>
            <a:r>
              <a:rPr lang="en-US" sz="1800" b="1" dirty="0"/>
              <a:t>Inferior Surface: </a:t>
            </a:r>
            <a:r>
              <a:rPr lang="en-US" sz="1800" dirty="0"/>
              <a:t>It provides a conoid tubercle and trapezoid ridge, which provide attachments to conoid and trapezoid component of coracoclavicular ligament, respectively.</a:t>
            </a:r>
          </a:p>
          <a:p>
            <a:pPr eaLnBrk="1" hangingPunct="1">
              <a:buFont typeface="Arial" panose="020B0604020202020204" pitchFamily="34" charset="0"/>
              <a:buChar char="•"/>
            </a:pPr>
            <a:r>
              <a:rPr lang="en-US" sz="1600" i="1" dirty="0"/>
              <a:t>Costoclavicular ligament is attached to an oval impression at its medial end.</a:t>
            </a:r>
          </a:p>
          <a:p>
            <a:pPr eaLnBrk="1" hangingPunct="1">
              <a:buFont typeface="Arial" panose="020B0604020202020204" pitchFamily="34" charset="0"/>
              <a:buChar char="•"/>
            </a:pPr>
            <a:r>
              <a:rPr lang="en-US" sz="1600" i="1" dirty="0"/>
              <a:t>Subclavius muscle is inserted into the subclavian groove on this surface.</a:t>
            </a:r>
          </a:p>
          <a:p>
            <a:pPr eaLnBrk="1" hangingPunct="1">
              <a:buFont typeface="Arial" panose="020B0604020202020204" pitchFamily="34" charset="0"/>
              <a:buChar char="•"/>
            </a:pPr>
            <a:r>
              <a:rPr lang="en-US" sz="1600" i="1" dirty="0"/>
              <a:t>Clavipectoral fascia is attached to the margins of subclavian groove.</a:t>
            </a:r>
          </a:p>
          <a:p>
            <a:pPr eaLnBrk="1" hangingPunct="1">
              <a:buFont typeface="Arial" panose="020B0604020202020204" pitchFamily="34" charset="0"/>
              <a:buChar char="•"/>
            </a:pPr>
            <a:r>
              <a:rPr lang="en-US" sz="1600" i="1" dirty="0"/>
              <a:t>Nutrient foramen of clavicle is found on the lateral end of the subclavian groove.</a:t>
            </a:r>
          </a:p>
          <a:p>
            <a:pPr eaLnBrk="1" hangingPunct="1">
              <a:buFont typeface="Arial" panose="020B0604020202020204" pitchFamily="34" charset="0"/>
              <a:buChar char="•"/>
            </a:pPr>
            <a:endParaRPr lang="en-US" sz="1600" i="1" dirty="0"/>
          </a:p>
          <a:p>
            <a:pPr marL="0" indent="0" eaLnBrk="1" hangingPunct="1">
              <a:buNone/>
            </a:pPr>
            <a:endParaRPr lang="en-US" dirty="0"/>
          </a:p>
          <a:p>
            <a:pPr marL="0" indent="0" eaLnBrk="1" hangingPunct="1">
              <a:buNone/>
            </a:pPr>
            <a:endParaRPr lang="en-US" dirty="0"/>
          </a:p>
        </p:txBody>
      </p:sp>
      <p:sp>
        <p:nvSpPr>
          <p:cNvPr id="3" name="Footer Placeholder 2">
            <a:extLst>
              <a:ext uri="{FF2B5EF4-FFF2-40B4-BE49-F238E27FC236}">
                <a16:creationId xmlns:a16="http://schemas.microsoft.com/office/drawing/2014/main" id="{958A0B38-BF9E-AE9F-85C7-D8510A52FB92}"/>
              </a:ext>
            </a:extLst>
          </p:cNvPr>
          <p:cNvSpPr>
            <a:spLocks noGrp="1"/>
          </p:cNvSpPr>
          <p:nvPr>
            <p:ph type="ftr" sz="quarter" idx="11"/>
          </p:nvPr>
        </p:nvSpPr>
        <p:spPr/>
        <p:txBody>
          <a:bodyPr/>
          <a:lstStyle/>
          <a:p>
            <a:r>
              <a:rPr lang="en-US"/>
              <a:t>MBBSPPT.COM</a:t>
            </a:r>
          </a:p>
        </p:txBody>
      </p:sp>
      <p:sp>
        <p:nvSpPr>
          <p:cNvPr id="4" name="Slide Number Placeholder 3">
            <a:extLst>
              <a:ext uri="{FF2B5EF4-FFF2-40B4-BE49-F238E27FC236}">
                <a16:creationId xmlns:a16="http://schemas.microsoft.com/office/drawing/2014/main" id="{98BCE36A-7547-0D58-B360-A7FC309C2606}"/>
              </a:ext>
            </a:extLst>
          </p:cNvPr>
          <p:cNvSpPr>
            <a:spLocks noGrp="1"/>
          </p:cNvSpPr>
          <p:nvPr>
            <p:ph type="sldNum" sz="quarter" idx="12"/>
          </p:nvPr>
        </p:nvSpPr>
        <p:spPr/>
        <p:txBody>
          <a:bodyPr/>
          <a:lstStyle/>
          <a:p>
            <a:fld id="{6C3411BB-BAD4-4DE9-9ABB-7DA1E1DDDDF4}" type="slidenum">
              <a:rPr lang="en-US" smtClean="0"/>
              <a:pPr/>
              <a:t>9</a:t>
            </a:fld>
            <a:endParaRPr lang="en-US"/>
          </a:p>
        </p:txBody>
      </p:sp>
    </p:spTree>
    <p:extLst>
      <p:ext uri="{BB962C8B-B14F-4D97-AF65-F5344CB8AC3E}">
        <p14:creationId xmlns:p14="http://schemas.microsoft.com/office/powerpoint/2010/main" val="286125574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1686</TotalTime>
  <Words>1910</Words>
  <Application>Microsoft Office PowerPoint</Application>
  <PresentationFormat>On-screen Show (4:3)</PresentationFormat>
  <Paragraphs>190</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Tw Cen MT (Body)</vt:lpstr>
      <vt:lpstr>Arial</vt:lpstr>
      <vt:lpstr>Calibri</vt:lpstr>
      <vt:lpstr>Tw Cen MT</vt:lpstr>
      <vt:lpstr>Tw Cen MT Condensed</vt:lpstr>
      <vt:lpstr>Wingdings 3</vt:lpstr>
      <vt:lpstr>Integral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clavicle  (collarbone)</dc:title>
  <dc:creator>Zone</dc:creator>
  <cp:lastModifiedBy>Rajesh Patel</cp:lastModifiedBy>
  <cp:revision>21</cp:revision>
  <dcterms:created xsi:type="dcterms:W3CDTF">2018-08-28T03:37:04Z</dcterms:created>
  <dcterms:modified xsi:type="dcterms:W3CDTF">2024-11-11T11:16:59Z</dcterms:modified>
</cp:coreProperties>
</file>