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98" r:id="rId3"/>
    <p:sldId id="299" r:id="rId4"/>
    <p:sldId id="300" r:id="rId5"/>
    <p:sldId id="301" r:id="rId6"/>
    <p:sldId id="293" r:id="rId7"/>
    <p:sldId id="302" r:id="rId8"/>
    <p:sldId id="303" r:id="rId9"/>
    <p:sldId id="304" r:id="rId10"/>
    <p:sldId id="294" r:id="rId11"/>
    <p:sldId id="305" r:id="rId12"/>
    <p:sldId id="306" r:id="rId13"/>
    <p:sldId id="295" r:id="rId14"/>
    <p:sldId id="307" r:id="rId15"/>
    <p:sldId id="308" r:id="rId16"/>
    <p:sldId id="309" r:id="rId17"/>
    <p:sldId id="310" r:id="rId18"/>
    <p:sldId id="319" r:id="rId19"/>
    <p:sldId id="311" r:id="rId20"/>
    <p:sldId id="312" r:id="rId21"/>
    <p:sldId id="313" r:id="rId22"/>
    <p:sldId id="314" r:id="rId23"/>
    <p:sldId id="315" r:id="rId24"/>
    <p:sldId id="316" r:id="rId25"/>
    <p:sldId id="317" r:id="rId26"/>
    <p:sldId id="35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03C32-BB8F-40DE-8E5E-B2D8D1D3750C}" type="datetimeFigureOut">
              <a:rPr lang="en-US" smtClean="0"/>
              <a:pPr/>
              <a:t>11/19/2024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A3CB8-0B64-4294-A725-E75535FAF35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BDCA1E-2861-476D-904C-72960A9A089B}"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7FC89-D276-4684-8C9E-F91EFCCED95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8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7FC89-D276-4684-8C9E-F91EFCCED95D}" type="slidenum">
              <a:rPr lang="en-US" smtClean="0"/>
              <a:pPr/>
              <a:t>‹#›</a:t>
            </a:fld>
            <a:endParaRPr lang="en-US" dirty="0"/>
          </a:p>
        </p:txBody>
      </p:sp>
    </p:spTree>
    <p:extLst>
      <p:ext uri="{BB962C8B-B14F-4D97-AF65-F5344CB8AC3E}">
        <p14:creationId xmlns:p14="http://schemas.microsoft.com/office/powerpoint/2010/main" val="394816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7FC89-D276-4684-8C9E-F91EFCCED95D}"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78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7FC89-D276-4684-8C9E-F91EFCCED95D}" type="slidenum">
              <a:rPr lang="en-US" smtClean="0"/>
              <a:pPr/>
              <a:t>‹#›</a:t>
            </a:fld>
            <a:endParaRPr lang="en-US" dirty="0"/>
          </a:p>
        </p:txBody>
      </p:sp>
    </p:spTree>
    <p:extLst>
      <p:ext uri="{BB962C8B-B14F-4D97-AF65-F5344CB8AC3E}">
        <p14:creationId xmlns:p14="http://schemas.microsoft.com/office/powerpoint/2010/main" val="109242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7FC89-D276-4684-8C9E-F91EFCCED95D}"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67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7FC89-D276-4684-8C9E-F91EFCCED95D}" type="slidenum">
              <a:rPr lang="en-US" smtClean="0"/>
              <a:pPr/>
              <a:t>‹#›</a:t>
            </a:fld>
            <a:endParaRPr lang="en-US" dirty="0"/>
          </a:p>
        </p:txBody>
      </p:sp>
    </p:spTree>
    <p:extLst>
      <p:ext uri="{BB962C8B-B14F-4D97-AF65-F5344CB8AC3E}">
        <p14:creationId xmlns:p14="http://schemas.microsoft.com/office/powerpoint/2010/main" val="13267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7FC89-D276-4684-8C9E-F91EFCCED95D}" type="slidenum">
              <a:rPr lang="en-US" smtClean="0"/>
              <a:pPr/>
              <a:t>‹#›</a:t>
            </a:fld>
            <a:endParaRPr lang="en-US" dirty="0"/>
          </a:p>
        </p:txBody>
      </p:sp>
    </p:spTree>
    <p:extLst>
      <p:ext uri="{BB962C8B-B14F-4D97-AF65-F5344CB8AC3E}">
        <p14:creationId xmlns:p14="http://schemas.microsoft.com/office/powerpoint/2010/main" val="132280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7FC89-D276-4684-8C9E-F91EFCCED95D}" type="slidenum">
              <a:rPr lang="en-US" smtClean="0"/>
              <a:pPr/>
              <a:t>‹#›</a:t>
            </a:fld>
            <a:endParaRPr lang="en-US" dirty="0"/>
          </a:p>
        </p:txBody>
      </p:sp>
    </p:spTree>
    <p:extLst>
      <p:ext uri="{BB962C8B-B14F-4D97-AF65-F5344CB8AC3E}">
        <p14:creationId xmlns:p14="http://schemas.microsoft.com/office/powerpoint/2010/main" val="20915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7FC89-D276-4684-8C9E-F91EFCCED95D}" type="slidenum">
              <a:rPr lang="en-US" smtClean="0"/>
              <a:pPr/>
              <a:t>‹#›</a:t>
            </a:fld>
            <a:endParaRPr lang="en-US" dirty="0"/>
          </a:p>
        </p:txBody>
      </p:sp>
    </p:spTree>
    <p:extLst>
      <p:ext uri="{BB962C8B-B14F-4D97-AF65-F5344CB8AC3E}">
        <p14:creationId xmlns:p14="http://schemas.microsoft.com/office/powerpoint/2010/main" val="114763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7FC89-D276-4684-8C9E-F91EFCCED95D}" type="slidenum">
              <a:rPr lang="en-US" smtClean="0"/>
              <a:pPr/>
              <a:t>‹#›</a:t>
            </a:fld>
            <a:endParaRPr lang="en-US" dirty="0"/>
          </a:p>
        </p:txBody>
      </p:sp>
    </p:spTree>
    <p:extLst>
      <p:ext uri="{BB962C8B-B14F-4D97-AF65-F5344CB8AC3E}">
        <p14:creationId xmlns:p14="http://schemas.microsoft.com/office/powerpoint/2010/main" val="228137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BDCA1E-2861-476D-904C-72960A9A089B}" type="datetimeFigureOut">
              <a:rPr lang="en-US" smtClean="0"/>
              <a:pPr/>
              <a:t>11/19/2024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7FC89-D276-4684-8C9E-F91EFCCED95D}" type="slidenum">
              <a:rPr lang="en-US" smtClean="0"/>
              <a:pPr/>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19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7BDCA1E-2861-476D-904C-72960A9A089B}" type="datetimeFigureOut">
              <a:rPr lang="en-US" smtClean="0"/>
              <a:pPr/>
              <a:t>11/19/2024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407FC89-D276-4684-8C9E-F91EFCCED95D}"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540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41C6EC-8F9D-110C-EC26-88FD0D708470}"/>
              </a:ext>
            </a:extLst>
          </p:cNvPr>
          <p:cNvSpPr txBox="1">
            <a:spLocks/>
          </p:cNvSpPr>
          <p:nvPr/>
        </p:nvSpPr>
        <p:spPr>
          <a:xfrm>
            <a:off x="-381000" y="5112537"/>
            <a:ext cx="65532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endParaRPr lang="en-US" sz="1200" dirty="0"/>
          </a:p>
        </p:txBody>
      </p:sp>
      <p:sp>
        <p:nvSpPr>
          <p:cNvPr id="2" name="Title 1">
            <a:extLst>
              <a:ext uri="{FF2B5EF4-FFF2-40B4-BE49-F238E27FC236}">
                <a16:creationId xmlns:a16="http://schemas.microsoft.com/office/drawing/2014/main" id="{1B8EBFD2-9DBC-42D5-144D-3515919F5E2E}"/>
              </a:ext>
            </a:extLst>
          </p:cNvPr>
          <p:cNvSpPr>
            <a:spLocks noGrp="1"/>
          </p:cNvSpPr>
          <p:nvPr>
            <p:ph type="ctrTitle"/>
          </p:nvPr>
        </p:nvSpPr>
        <p:spPr/>
        <p:txBody>
          <a:bodyPr>
            <a:normAutofit/>
          </a:bodyPr>
          <a:lstStyle/>
          <a:p>
            <a:r>
              <a:rPr lang="en-US" cap="all" dirty="0"/>
              <a:t>THE CONDUCTING SYSTEM</a:t>
            </a:r>
            <a:br>
              <a:rPr lang="en-US" cap="all" dirty="0"/>
            </a:br>
            <a:r>
              <a:rPr lang="en-US" cap="all" dirty="0"/>
              <a:t> OF THE HEART</a:t>
            </a:r>
            <a:endParaRPr lang="en-IN" dirty="0"/>
          </a:p>
        </p:txBody>
      </p:sp>
      <p:sp>
        <p:nvSpPr>
          <p:cNvPr id="3" name="Subtitle 2">
            <a:extLst>
              <a:ext uri="{FF2B5EF4-FFF2-40B4-BE49-F238E27FC236}">
                <a16:creationId xmlns:a16="http://schemas.microsoft.com/office/drawing/2014/main" id="{7970D2B9-943D-FFCE-99C4-12A47066F3C5}"/>
              </a:ext>
            </a:extLst>
          </p:cNvPr>
          <p:cNvSpPr>
            <a:spLocks noGrp="1"/>
          </p:cNvSpPr>
          <p:nvPr>
            <p:ph type="subTitle" idx="1"/>
          </p:nvPr>
        </p:nvSpPr>
        <p:spPr/>
        <p:txBody>
          <a:bodyPr/>
          <a:lstStyle/>
          <a:p>
            <a:r>
              <a:rPr lang="en-IN" dirty="0"/>
              <a:t>By MBBSPPT.COM</a:t>
            </a:r>
          </a:p>
        </p:txBody>
      </p:sp>
      <p:pic>
        <p:nvPicPr>
          <p:cNvPr id="5" name="Picture 4">
            <a:extLst>
              <a:ext uri="{FF2B5EF4-FFF2-40B4-BE49-F238E27FC236}">
                <a16:creationId xmlns:a16="http://schemas.microsoft.com/office/drawing/2014/main" id="{648587F8-0D2B-18F8-8B38-B4FE49339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007" y="434823"/>
            <a:ext cx="3667985" cy="36679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19305" y="1087374"/>
            <a:ext cx="5705390" cy="468325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336EE-DC79-FFE9-27D3-6397412835C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3A3FED-ECCE-D8FE-0128-C34C2D38F88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It is smaller compared to the SA node.</a:t>
            </a:r>
          </a:p>
          <a:p>
            <a:pPr lvl="1">
              <a:buFont typeface="Arial" panose="020B0604020202020204" pitchFamily="34" charset="0"/>
              <a:buChar char="•"/>
            </a:pPr>
            <a:r>
              <a:rPr lang="en-US" sz="2000" dirty="0"/>
              <a:t>located in the right atrium near the junction with the interventricular septum near the opening of the coronary sinus.</a:t>
            </a:r>
          </a:p>
          <a:p>
            <a:pPr lvl="1">
              <a:buFont typeface="Arial" panose="020B0604020202020204" pitchFamily="34" charset="0"/>
              <a:buChar char="•"/>
            </a:pPr>
            <a:r>
              <a:rPr lang="en-US" sz="2000" dirty="0"/>
              <a:t>It conducts the cardiac impulse to the ventricle by the atrioventricular bundle.</a:t>
            </a:r>
          </a:p>
        </p:txBody>
      </p:sp>
      <p:sp>
        <p:nvSpPr>
          <p:cNvPr id="8" name="Title 1">
            <a:extLst>
              <a:ext uri="{FF2B5EF4-FFF2-40B4-BE49-F238E27FC236}">
                <a16:creationId xmlns:a16="http://schemas.microsoft.com/office/drawing/2014/main" id="{402FD7FC-C3EA-91FB-1317-4B539FA8E55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ATRIOVENTRICULAR NODE</a:t>
            </a:r>
          </a:p>
          <a:p>
            <a:r>
              <a:rPr lang="pt-BR" sz="1200" b="1" dirty="0"/>
              <a:t>(AV NODE/NODE OF TAWARA)</a:t>
            </a:r>
            <a:endParaRPr lang="en-US" sz="1200" b="1" dirty="0"/>
          </a:p>
        </p:txBody>
      </p:sp>
    </p:spTree>
    <p:extLst>
      <p:ext uri="{BB962C8B-B14F-4D97-AF65-F5344CB8AC3E}">
        <p14:creationId xmlns:p14="http://schemas.microsoft.com/office/powerpoint/2010/main" val="398222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2939A-6D52-6DB5-04DE-A4585E404EE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509895-6FDC-94DA-2A4E-9D59B4E0182D}"/>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After the electrical impulses spread across the atria, they converge at the AV node.</a:t>
            </a:r>
          </a:p>
          <a:p>
            <a:pPr marL="0" indent="0" eaLnBrk="1" hangingPunct="1">
              <a:buNone/>
            </a:pPr>
            <a:r>
              <a:rPr lang="en-US" dirty="0"/>
              <a:t>The AV node acts to delay the impulses by approximately 120ms, to ensure the atria have enough time to fully eject blood into the ventricles before ventricular systole.</a:t>
            </a:r>
          </a:p>
          <a:p>
            <a:pPr marL="0" indent="0" eaLnBrk="1" hangingPunct="1">
              <a:buNone/>
            </a:pPr>
            <a:r>
              <a:rPr lang="en-US" dirty="0"/>
              <a:t>The wave of excitation then passes from the atrioventricular node into the atrioventricular bundle.</a:t>
            </a:r>
          </a:p>
        </p:txBody>
      </p:sp>
      <p:sp>
        <p:nvSpPr>
          <p:cNvPr id="8" name="Title 1">
            <a:extLst>
              <a:ext uri="{FF2B5EF4-FFF2-40B4-BE49-F238E27FC236}">
                <a16:creationId xmlns:a16="http://schemas.microsoft.com/office/drawing/2014/main" id="{6399099F-6009-80C2-B3A3-A80B4F8B16E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Atrioventricular Node</a:t>
            </a:r>
            <a:endParaRPr lang="en-US" sz="1200" b="1" dirty="0"/>
          </a:p>
        </p:txBody>
      </p:sp>
    </p:spTree>
    <p:extLst>
      <p:ext uri="{BB962C8B-B14F-4D97-AF65-F5344CB8AC3E}">
        <p14:creationId xmlns:p14="http://schemas.microsoft.com/office/powerpoint/2010/main" val="76052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90165" y="1028700"/>
            <a:ext cx="5163670" cy="4800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B6F8-7537-F102-CDDD-D1BDB57A36D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1F71B7-B5CF-DF3E-9E58-D6DBBE19672C}"/>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After the electrical impulses spread across the atria, they converge at the AV node.</a:t>
            </a:r>
          </a:p>
          <a:p>
            <a:pPr marL="0" indent="0" eaLnBrk="1" hangingPunct="1">
              <a:buNone/>
            </a:pPr>
            <a:r>
              <a:rPr lang="en-US" sz="1800" dirty="0"/>
              <a:t>The AV node acts to delay the impulses by approximately 120ms, to ensure the atria have enough time to fully eject blood into the ventricles before ventricular systole.</a:t>
            </a:r>
          </a:p>
          <a:p>
            <a:pPr marL="0" indent="0" eaLnBrk="1" hangingPunct="1">
              <a:buNone/>
            </a:pPr>
            <a:r>
              <a:rPr lang="en-US" sz="1800" dirty="0"/>
              <a:t>The wave of excitation then passes from the atrioventricular node into the atrioventricular bundle.</a:t>
            </a:r>
          </a:p>
          <a:p>
            <a:pPr marL="0" indent="0" eaLnBrk="1" hangingPunct="1">
              <a:buNone/>
            </a:pPr>
            <a:r>
              <a:rPr lang="en-US" sz="1800" dirty="0"/>
              <a:t>It begins from AV node, crosses the AV ring and runs along the inferior part of the membranous part of the interventricular septum where it divides into the right and left branches extending inferiorly to the interventricular septum and superior to the lateral walls of the ventricles.</a:t>
            </a:r>
          </a:p>
          <a:p>
            <a:pPr marL="0" indent="0" eaLnBrk="1" hangingPunct="1">
              <a:buNone/>
            </a:pPr>
            <a:r>
              <a:rPr lang="en-US" sz="1800" dirty="0"/>
              <a:t>Since the skeleton (fibrous framework) of the heart separates the muscles of atria from the muscles of the ventricles, the bundle of His is the only means of conducting impulses from the atria to the ventricles.</a:t>
            </a:r>
          </a:p>
          <a:p>
            <a:pPr marL="0" indent="0" eaLnBrk="1" hangingPunct="1">
              <a:buNone/>
            </a:pPr>
            <a:endParaRPr lang="en-US" sz="1800" dirty="0"/>
          </a:p>
          <a:p>
            <a:pPr marL="0" indent="0" eaLnBrk="1" hangingPunct="1">
              <a:buNone/>
            </a:pPr>
            <a:endParaRPr lang="en-US" sz="1800" dirty="0"/>
          </a:p>
        </p:txBody>
      </p:sp>
      <p:sp>
        <p:nvSpPr>
          <p:cNvPr id="8" name="Title 1">
            <a:extLst>
              <a:ext uri="{FF2B5EF4-FFF2-40B4-BE49-F238E27FC236}">
                <a16:creationId xmlns:a16="http://schemas.microsoft.com/office/drawing/2014/main" id="{C7BCBB0F-5695-023F-8199-8DD7C70D758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ATRIOVENTRICULAR BUNDLE</a:t>
            </a:r>
          </a:p>
          <a:p>
            <a:r>
              <a:rPr lang="pt-BR" b="1" dirty="0"/>
              <a:t>(OF HIS)</a:t>
            </a:r>
            <a:endParaRPr lang="en-US" b="1" dirty="0"/>
          </a:p>
        </p:txBody>
      </p:sp>
    </p:spTree>
    <p:extLst>
      <p:ext uri="{BB962C8B-B14F-4D97-AF65-F5344CB8AC3E}">
        <p14:creationId xmlns:p14="http://schemas.microsoft.com/office/powerpoint/2010/main" val="302806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B65CF-BE93-C3CB-A8CB-52AA5FAEFBB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8B2DA2-FFBE-0DBB-F76F-7F3763FBD12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 </a:t>
            </a:r>
            <a:r>
              <a:rPr lang="en-US" b="1" dirty="0"/>
              <a:t>atrioventricular bundle</a:t>
            </a:r>
            <a:r>
              <a:rPr lang="en-US" dirty="0"/>
              <a:t> (bundle of His) is a continuation of the specialized tissue of the AV node, and serves to transmit the electrical impulse from the AV node to the Purkinje </a:t>
            </a:r>
            <a:r>
              <a:rPr lang="en-US" dirty="0" err="1"/>
              <a:t>fibres</a:t>
            </a:r>
            <a:r>
              <a:rPr lang="en-US" dirty="0"/>
              <a:t> of the ventricles.</a:t>
            </a:r>
          </a:p>
          <a:p>
            <a:pPr marL="0" indent="0">
              <a:buNone/>
            </a:pPr>
            <a:r>
              <a:rPr lang="en-US" dirty="0"/>
              <a:t>It descends down the membranous part of the interventricular septum, before dividing into two main bundles:</a:t>
            </a:r>
          </a:p>
          <a:p>
            <a:pPr marL="342900" indent="-342900">
              <a:buFont typeface="+mj-lt"/>
              <a:buAutoNum type="arabicPeriod"/>
            </a:pPr>
            <a:r>
              <a:rPr lang="en-US" b="1" dirty="0"/>
              <a:t>Right bundle branch</a:t>
            </a:r>
            <a:r>
              <a:rPr lang="en-US" dirty="0"/>
              <a:t> – conducts the impulse to the Purkinje </a:t>
            </a:r>
            <a:r>
              <a:rPr lang="en-US" dirty="0" err="1"/>
              <a:t>fibres</a:t>
            </a:r>
            <a:r>
              <a:rPr lang="en-US" dirty="0"/>
              <a:t> of the right ventricle.</a:t>
            </a:r>
          </a:p>
          <a:p>
            <a:pPr marL="342900" indent="-342900">
              <a:buFont typeface="+mj-lt"/>
              <a:buAutoNum type="arabicPeriod"/>
            </a:pPr>
            <a:r>
              <a:rPr lang="en-US" b="1" dirty="0"/>
              <a:t>Left bundle branch</a:t>
            </a:r>
            <a:r>
              <a:rPr lang="en-US" dirty="0"/>
              <a:t> – conducts the impulse to the Purkinje </a:t>
            </a:r>
            <a:r>
              <a:rPr lang="en-US" dirty="0" err="1"/>
              <a:t>fibres</a:t>
            </a:r>
            <a:r>
              <a:rPr lang="en-US" dirty="0"/>
              <a:t> of the left ventricle.</a:t>
            </a:r>
          </a:p>
        </p:txBody>
      </p:sp>
      <p:sp>
        <p:nvSpPr>
          <p:cNvPr id="8" name="Title 1">
            <a:extLst>
              <a:ext uri="{FF2B5EF4-FFF2-40B4-BE49-F238E27FC236}">
                <a16:creationId xmlns:a16="http://schemas.microsoft.com/office/drawing/2014/main" id="{8BFB3000-A00E-81E7-509D-25562682805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ATRIOVENTRICULAR BUNDLE</a:t>
            </a:r>
          </a:p>
        </p:txBody>
      </p:sp>
    </p:spTree>
    <p:extLst>
      <p:ext uri="{BB962C8B-B14F-4D97-AF65-F5344CB8AC3E}">
        <p14:creationId xmlns:p14="http://schemas.microsoft.com/office/powerpoint/2010/main" val="48472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D607E-0682-820E-62B2-CE278E5B407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6F82DA-9281-8379-70DB-F35F2FF93A1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 right branch enters down the right side of the interventricular septum and after that becomes subendocardial on the right side of the septum. </a:t>
            </a:r>
          </a:p>
          <a:p>
            <a:pPr marL="0" indent="0">
              <a:buNone/>
            </a:pPr>
            <a:r>
              <a:rPr lang="en-US" dirty="0"/>
              <a:t>A large part of it continues in the </a:t>
            </a:r>
            <a:r>
              <a:rPr lang="en-US" dirty="0" err="1"/>
              <a:t>Septomarginal</a:t>
            </a:r>
            <a:r>
              <a:rPr lang="en-US" dirty="0"/>
              <a:t> Trabecula (moderator band) to reach the anterior papillary muscle and anterior wall of the ventricle. Its Purkinje fibers then spread out underneath the endocardium.</a:t>
            </a:r>
          </a:p>
          <a:p>
            <a:pPr marL="0" indent="0">
              <a:buNone/>
            </a:pPr>
            <a:r>
              <a:rPr lang="en-US" dirty="0"/>
              <a:t>The left branch descends on the left side of the ventricular septum, divides into Purkinje fibers that are distributed to the septum and left ventricle.</a:t>
            </a:r>
          </a:p>
        </p:txBody>
      </p:sp>
      <p:sp>
        <p:nvSpPr>
          <p:cNvPr id="8" name="Title 1">
            <a:extLst>
              <a:ext uri="{FF2B5EF4-FFF2-40B4-BE49-F238E27FC236}">
                <a16:creationId xmlns:a16="http://schemas.microsoft.com/office/drawing/2014/main" id="{D81413BF-6060-B632-2BF5-440F160F02F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LEFT AND RIGHT BRANCHES OF THE BUNDLE (OF HIS)</a:t>
            </a:r>
            <a:endParaRPr lang="pt-BR" b="1" dirty="0"/>
          </a:p>
        </p:txBody>
      </p:sp>
    </p:spTree>
    <p:extLst>
      <p:ext uri="{BB962C8B-B14F-4D97-AF65-F5344CB8AC3E}">
        <p14:creationId xmlns:p14="http://schemas.microsoft.com/office/powerpoint/2010/main" val="157170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22B8-5E23-BBDE-C2D4-B15D8D69EE6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A694267-2508-5817-5C26-8457ADA2A3D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Cardiac plexus</a:t>
            </a:r>
          </a:p>
        </p:txBody>
      </p:sp>
      <p:sp>
        <p:nvSpPr>
          <p:cNvPr id="4" name="Content Placeholder 4">
            <a:extLst>
              <a:ext uri="{FF2B5EF4-FFF2-40B4-BE49-F238E27FC236}">
                <a16:creationId xmlns:a16="http://schemas.microsoft.com/office/drawing/2014/main" id="{BF331FA3-78E4-6258-2469-EC26B6279CE9}"/>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Branches from both the parasympathetic and sympathetic systems contribute to the formation of the cardiac plexus. This plexus consists of a superficial part, inferior to the aortic arch and between it and the pulmonary trunk and a deep part, between the aortic arch and the tracheal bifurcation.</a:t>
            </a:r>
          </a:p>
        </p:txBody>
      </p:sp>
    </p:spTree>
    <p:extLst>
      <p:ext uri="{BB962C8B-B14F-4D97-AF65-F5344CB8AC3E}">
        <p14:creationId xmlns:p14="http://schemas.microsoft.com/office/powerpoint/2010/main" val="152001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1285-1737-2EC4-F900-708C18181079}"/>
            </a:ext>
          </a:extLst>
        </p:cNvPr>
        <p:cNvGrpSpPr/>
        <p:nvPr/>
      </p:nvGrpSpPr>
      <p:grpSpPr>
        <a:xfrm>
          <a:off x="0" y="0"/>
          <a:ext cx="0" cy="0"/>
          <a:chOff x="0" y="0"/>
          <a:chExt cx="0" cy="0"/>
        </a:xfrm>
      </p:grpSpPr>
      <p:sp>
        <p:nvSpPr>
          <p:cNvPr id="3" name="Content Placeholder 4">
            <a:extLst>
              <a:ext uri="{FF2B5EF4-FFF2-40B4-BE49-F238E27FC236}">
                <a16:creationId xmlns:a16="http://schemas.microsoft.com/office/drawing/2014/main" id="{C8FB0281-10F2-D02F-7EBC-67498DC311D8}"/>
              </a:ext>
            </a:extLst>
          </p:cNvPr>
          <p:cNvSpPr txBox="1">
            <a:spLocks/>
          </p:cNvSpPr>
          <p:nvPr/>
        </p:nvSpPr>
        <p:spPr>
          <a:xfrm>
            <a:off x="768096" y="762000"/>
            <a:ext cx="7690104" cy="5547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b="1" dirty="0"/>
              <a:t>Parasympathetic Innervation</a:t>
            </a:r>
          </a:p>
          <a:p>
            <a:pPr marL="0" indent="0">
              <a:buNone/>
            </a:pPr>
            <a:r>
              <a:rPr lang="en-US" dirty="0"/>
              <a:t>Stimulation of the parasympathetic system:</a:t>
            </a:r>
          </a:p>
          <a:p>
            <a:pPr lvl="1">
              <a:buFont typeface="Arial" panose="020B0604020202020204" pitchFamily="34" charset="0"/>
              <a:buChar char="•"/>
            </a:pPr>
            <a:r>
              <a:rPr lang="en-US" sz="2000" dirty="0"/>
              <a:t>Decreases heart rate,</a:t>
            </a:r>
          </a:p>
          <a:p>
            <a:pPr lvl="1">
              <a:buFont typeface="Arial" panose="020B0604020202020204" pitchFamily="34" charset="0"/>
              <a:buChar char="•"/>
            </a:pPr>
            <a:r>
              <a:rPr lang="en-US" sz="2000" dirty="0"/>
              <a:t>Reduces force of contraction, and</a:t>
            </a:r>
          </a:p>
          <a:p>
            <a:pPr lvl="1">
              <a:buFont typeface="Arial" panose="020B0604020202020204" pitchFamily="34" charset="0"/>
              <a:buChar char="•"/>
            </a:pPr>
            <a:r>
              <a:rPr lang="en-US" sz="2000" dirty="0"/>
              <a:t>Constricts the coronary arteries.</a:t>
            </a:r>
          </a:p>
          <a:p>
            <a:pPr marL="0" indent="0">
              <a:buNone/>
            </a:pPr>
            <a:r>
              <a:rPr lang="en-US" dirty="0"/>
              <a:t>The preganglionic parasympathetic fibers reach the heart as cardiac branches from the right and left vagus nerves. They enter the cardiac plexus and synapse in ganglia located either within the plexus or in the walls of the atria.</a:t>
            </a:r>
          </a:p>
          <a:p>
            <a:pPr marL="0" indent="0">
              <a:buNone/>
            </a:pPr>
            <a:r>
              <a:rPr lang="en-US" b="1" dirty="0"/>
              <a:t>Sympathetic Innervation</a:t>
            </a:r>
          </a:p>
          <a:p>
            <a:pPr marL="0" indent="0">
              <a:buNone/>
            </a:pPr>
            <a:r>
              <a:rPr lang="en-US" dirty="0"/>
              <a:t>Stimulation of the sympathetic system:</a:t>
            </a:r>
          </a:p>
          <a:p>
            <a:pPr lvl="1">
              <a:buFont typeface="Arial" panose="020B0604020202020204" pitchFamily="34" charset="0"/>
              <a:buChar char="•"/>
            </a:pPr>
            <a:r>
              <a:rPr lang="en-US" sz="2000" dirty="0"/>
              <a:t>increases heart rate, and</a:t>
            </a:r>
          </a:p>
          <a:p>
            <a:pPr lvl="1">
              <a:buFont typeface="Arial" panose="020B0604020202020204" pitchFamily="34" charset="0"/>
              <a:buChar char="•"/>
            </a:pPr>
            <a:r>
              <a:rPr lang="en-US" sz="2000" dirty="0"/>
              <a:t>increases the force of contraction.</a:t>
            </a:r>
          </a:p>
        </p:txBody>
      </p:sp>
    </p:spTree>
    <p:extLst>
      <p:ext uri="{BB962C8B-B14F-4D97-AF65-F5344CB8AC3E}">
        <p14:creationId xmlns:p14="http://schemas.microsoft.com/office/powerpoint/2010/main" val="68238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57D97-C8A6-A2C2-0CB4-2B351E746E4F}"/>
            </a:ext>
          </a:extLst>
        </p:cNvPr>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0E24140-3EF0-7A53-55D3-AC1E832281C6}"/>
              </a:ext>
            </a:extLst>
          </p:cNvPr>
          <p:cNvGraphicFramePr>
            <a:graphicFrameLocks noChangeAspect="1"/>
          </p:cNvGraphicFramePr>
          <p:nvPr>
            <p:extLst>
              <p:ext uri="{D42A27DB-BD31-4B8C-83A1-F6EECF244321}">
                <p14:modId xmlns:p14="http://schemas.microsoft.com/office/powerpoint/2010/main" val="857706172"/>
              </p:ext>
            </p:extLst>
          </p:nvPr>
        </p:nvGraphicFramePr>
        <p:xfrm>
          <a:off x="1617663" y="1397000"/>
          <a:ext cx="5908675" cy="4064000"/>
        </p:xfrm>
        <a:graphic>
          <a:graphicData uri="http://schemas.openxmlformats.org/presentationml/2006/ole">
            <mc:AlternateContent xmlns:mc="http://schemas.openxmlformats.org/markup-compatibility/2006">
              <mc:Choice xmlns:v="urn:schemas-microsoft-com:vml" Requires="v">
                <p:oleObj r:id="rId2" imgW="13009837" imgH="8949306" progId="">
                  <p:embed/>
                </p:oleObj>
              </mc:Choice>
              <mc:Fallback>
                <p:oleObj r:id="rId2" imgW="13009837" imgH="8949306" progId="">
                  <p:embed/>
                  <p:pic>
                    <p:nvPicPr>
                      <p:cNvPr id="4" name="Object 3">
                        <a:extLst>
                          <a:ext uri="{FF2B5EF4-FFF2-40B4-BE49-F238E27FC236}">
                            <a16:creationId xmlns:a16="http://schemas.microsoft.com/office/drawing/2014/main" id="{02061A20-2A1A-5B0C-82E6-C1F1AE9AFEFD}"/>
                          </a:ext>
                        </a:extLst>
                      </p:cNvPr>
                      <p:cNvPicPr/>
                      <p:nvPr/>
                    </p:nvPicPr>
                    <p:blipFill>
                      <a:blip r:embed="rId3"/>
                      <a:stretch>
                        <a:fillRect/>
                      </a:stretch>
                    </p:blipFill>
                    <p:spPr>
                      <a:xfrm>
                        <a:off x="1617663" y="1397000"/>
                        <a:ext cx="5908675" cy="4064000"/>
                      </a:xfrm>
                      <a:prstGeom prst="rect">
                        <a:avLst/>
                      </a:prstGeom>
                    </p:spPr>
                  </p:pic>
                </p:oleObj>
              </mc:Fallback>
            </mc:AlternateContent>
          </a:graphicData>
        </a:graphic>
      </p:graphicFrame>
    </p:spTree>
    <p:extLst>
      <p:ext uri="{BB962C8B-B14F-4D97-AF65-F5344CB8AC3E}">
        <p14:creationId xmlns:p14="http://schemas.microsoft.com/office/powerpoint/2010/main" val="338101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C9D9B3C-FA03-D9DB-A590-817D1DF21A1D}"/>
              </a:ext>
            </a:extLst>
          </p:cNvPr>
          <p:cNvPicPr>
            <a:picLocks noChangeAspect="1" noChangeArrowheads="1"/>
          </p:cNvPicPr>
          <p:nvPr/>
        </p:nvPicPr>
        <p:blipFill>
          <a:blip r:embed="rId2"/>
          <a:srcRect/>
          <a:stretch>
            <a:fillRect/>
          </a:stretch>
        </p:blipFill>
        <p:spPr bwMode="auto">
          <a:xfrm>
            <a:off x="2209800" y="1066800"/>
            <a:ext cx="4724400" cy="4724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BA49-C8D0-F262-861D-6D54AC1A65B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99AB2D-D21F-5FFB-1033-A3CFF0A29030}"/>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 Purkinje fibers (sub-endocardial plexus of conduction cells) are a network of specialized cells. They are abundant with glycogen and have extensive gap junctions.</a:t>
            </a:r>
          </a:p>
          <a:p>
            <a:pPr marL="0" indent="0">
              <a:buNone/>
            </a:pPr>
            <a:r>
              <a:rPr lang="en-US" dirty="0"/>
              <a:t>These cells are located in the subendocardial surface of the ventricular walls, and are able to rapidly transmit cardiac action potentials from the atrioventricular bundle to the myocardium of the ventricles.</a:t>
            </a:r>
          </a:p>
          <a:p>
            <a:pPr>
              <a:buFont typeface="Arial" panose="020B0604020202020204" pitchFamily="34" charset="0"/>
              <a:buChar char="•"/>
            </a:pPr>
            <a:r>
              <a:rPr lang="en-US" sz="1600" dirty="0"/>
              <a:t>This rapid conduction allows coordinated ventricular contraction (ventricular systole) and blood is moved from the right and left ventricles to the pulmonary artery and aorta respectively.</a:t>
            </a:r>
          </a:p>
        </p:txBody>
      </p:sp>
      <p:sp>
        <p:nvSpPr>
          <p:cNvPr id="8" name="Title 1">
            <a:extLst>
              <a:ext uri="{FF2B5EF4-FFF2-40B4-BE49-F238E27FC236}">
                <a16:creationId xmlns:a16="http://schemas.microsoft.com/office/drawing/2014/main" id="{E6674F20-38D9-5C50-2C3E-6AD45DFF880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Purkinje Fibres</a:t>
            </a:r>
          </a:p>
        </p:txBody>
      </p:sp>
    </p:spTree>
    <p:extLst>
      <p:ext uri="{BB962C8B-B14F-4D97-AF65-F5344CB8AC3E}">
        <p14:creationId xmlns:p14="http://schemas.microsoft.com/office/powerpoint/2010/main" val="359440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5A717-CC27-BE3A-943E-574EFC15FC5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AD8A1B2-2557-0DCF-D8F5-0D66BBBB574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 sequence of electrical events during one full contraction of the heart muscle:</a:t>
            </a:r>
          </a:p>
          <a:p>
            <a:pPr marL="0" indent="0">
              <a:buNone/>
            </a:pPr>
            <a:r>
              <a:rPr lang="en-US" dirty="0"/>
              <a:t>An excitation signal (an action potential) is created by the sinoatrial (SA) node.</a:t>
            </a:r>
          </a:p>
          <a:p>
            <a:pPr marL="0" indent="0">
              <a:buNone/>
            </a:pPr>
            <a:r>
              <a:rPr lang="en-US" dirty="0"/>
              <a:t>The wave of excitation spreads across the atria, causing them to contract.</a:t>
            </a:r>
          </a:p>
          <a:p>
            <a:pPr marL="0" indent="0">
              <a:buNone/>
            </a:pPr>
            <a:r>
              <a:rPr lang="en-US" dirty="0"/>
              <a:t>Upon reaching the atrioventricular (AV) node, the signal is delayed.</a:t>
            </a:r>
          </a:p>
          <a:p>
            <a:pPr marL="0" indent="0">
              <a:buNone/>
            </a:pPr>
            <a:r>
              <a:rPr lang="en-US" dirty="0"/>
              <a:t>It is then conducted into the bundle of His, down the interventricular septum.</a:t>
            </a:r>
          </a:p>
          <a:p>
            <a:pPr marL="0" indent="0">
              <a:buNone/>
            </a:pPr>
            <a:r>
              <a:rPr lang="en-US" dirty="0"/>
              <a:t>The bundle of His and the Purkinje </a:t>
            </a:r>
            <a:r>
              <a:rPr lang="en-US" dirty="0" err="1"/>
              <a:t>fibres</a:t>
            </a:r>
            <a:r>
              <a:rPr lang="en-US" dirty="0"/>
              <a:t> spread the wave impulses along the ventricles, causing them to contract.</a:t>
            </a:r>
          </a:p>
        </p:txBody>
      </p:sp>
      <p:sp>
        <p:nvSpPr>
          <p:cNvPr id="8" name="Title 1">
            <a:extLst>
              <a:ext uri="{FF2B5EF4-FFF2-40B4-BE49-F238E27FC236}">
                <a16:creationId xmlns:a16="http://schemas.microsoft.com/office/drawing/2014/main" id="{9E5A48C1-F92C-6DCF-8F1B-F20BAC8DB63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Overview of Heart Conduction</a:t>
            </a:r>
          </a:p>
        </p:txBody>
      </p:sp>
    </p:spTree>
    <p:extLst>
      <p:ext uri="{BB962C8B-B14F-4D97-AF65-F5344CB8AC3E}">
        <p14:creationId xmlns:p14="http://schemas.microsoft.com/office/powerpoint/2010/main" val="31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8BB55-4A27-37BD-98E6-DE41CDFC57E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333CB8A-3550-DF49-4A66-EBB97616583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An artificial pacemaker is a small electrical device commonly fitted to monitor and correct heart rate and rhythm. It is inserted into the chest under the left clavicle, with wires connected to the heart via the venous system.</a:t>
            </a:r>
          </a:p>
          <a:p>
            <a:pPr marL="0" indent="0">
              <a:buNone/>
            </a:pPr>
            <a:r>
              <a:rPr lang="en-US" dirty="0"/>
              <a:t>The most common indication for a pacemaker is bradycardia. Once inserted, the pacemaker monitors the heart rate, and only fires if the rate becomes too slow. Pacemakers can also be used to treat some tachycardias, certain types of heart block and other rhythm abnormalities.</a:t>
            </a:r>
          </a:p>
        </p:txBody>
      </p:sp>
      <p:sp>
        <p:nvSpPr>
          <p:cNvPr id="8" name="Title 1">
            <a:extLst>
              <a:ext uri="{FF2B5EF4-FFF2-40B4-BE49-F238E27FC236}">
                <a16:creationId xmlns:a16="http://schemas.microsoft.com/office/drawing/2014/main" id="{9630550B-79DA-FC11-1337-D1CD33F9C82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pt-BR" b="1" dirty="0"/>
              <a:t>Clinical Relevance: Artificial Pacemaker</a:t>
            </a:r>
          </a:p>
        </p:txBody>
      </p:sp>
    </p:spTree>
    <p:extLst>
      <p:ext uri="{BB962C8B-B14F-4D97-AF65-F5344CB8AC3E}">
        <p14:creationId xmlns:p14="http://schemas.microsoft.com/office/powerpoint/2010/main" val="87401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24B3-D582-9EAA-FEA8-39EA7DB77D1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7D07FD-0EDA-A044-190A-ECF6DBAED34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 whole of the conducting system of the heart is provided by the right coronary artery with the exception of a part of the left branch of the AV bundle that is provided by the left coronary artery.</a:t>
            </a:r>
          </a:p>
        </p:txBody>
      </p:sp>
      <p:sp>
        <p:nvSpPr>
          <p:cNvPr id="8" name="Title 1">
            <a:extLst>
              <a:ext uri="{FF2B5EF4-FFF2-40B4-BE49-F238E27FC236}">
                <a16:creationId xmlns:a16="http://schemas.microsoft.com/office/drawing/2014/main" id="{80F2C08C-9B41-E903-E7EE-9924C3B02B8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ARTERIAL SUPPLY</a:t>
            </a:r>
          </a:p>
          <a:p>
            <a:r>
              <a:rPr lang="en-US" b="1" dirty="0"/>
              <a:t>OF THE CONDUCTING SYSTEM</a:t>
            </a:r>
            <a:endParaRPr lang="pt-BR" b="1" dirty="0"/>
          </a:p>
        </p:txBody>
      </p:sp>
    </p:spTree>
    <p:extLst>
      <p:ext uri="{BB962C8B-B14F-4D97-AF65-F5344CB8AC3E}">
        <p14:creationId xmlns:p14="http://schemas.microsoft.com/office/powerpoint/2010/main" val="58781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B9744-1E1A-2595-49F3-4C3505E88F5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6DCE2D-BA81-921A-F044-2266023EDA6D}"/>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 defect/damage of conducting system causes cardiac arrhythmias.</a:t>
            </a:r>
          </a:p>
          <a:p>
            <a:pPr marL="0" indent="0">
              <a:buNone/>
            </a:pPr>
            <a:r>
              <a:rPr lang="en-US" dirty="0"/>
              <a:t>If the AV bundle fails to conduct normal impulses, there takes place alteration in the rhythmic contraction of the ventricles (arrhythmias). If complete bundle block takes place there is complete dissociation in the rate of contraction of atria and ventricles. The common cause of defective conduction via AV bundle is atherosclerosis of the coronary arteries which leads to diminished blood supply to the conducting system.</a:t>
            </a:r>
          </a:p>
          <a:p>
            <a:pPr marL="0" indent="0">
              <a:buNone/>
            </a:pPr>
            <a:r>
              <a:rPr lang="en-US" dirty="0"/>
              <a:t>The rapid pulse is referred to as tachycardia, the slow pulse is named bradycardia on the other hand irregular pulse is named arrhythmia.</a:t>
            </a:r>
          </a:p>
        </p:txBody>
      </p:sp>
      <p:sp>
        <p:nvSpPr>
          <p:cNvPr id="8" name="Title 1">
            <a:extLst>
              <a:ext uri="{FF2B5EF4-FFF2-40B4-BE49-F238E27FC236}">
                <a16:creationId xmlns:a16="http://schemas.microsoft.com/office/drawing/2014/main" id="{0924B4F1-1170-9578-B48E-1386F4F7C87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CONDUCTING SYSTEM DEFECTS</a:t>
            </a:r>
            <a:endParaRPr lang="pt-BR" b="1" dirty="0"/>
          </a:p>
        </p:txBody>
      </p:sp>
    </p:spTree>
    <p:extLst>
      <p:ext uri="{BB962C8B-B14F-4D97-AF65-F5344CB8AC3E}">
        <p14:creationId xmlns:p14="http://schemas.microsoft.com/office/powerpoint/2010/main" val="282040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60D1-FAA3-1CD6-CF6B-57CD16648B1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39C80-B7FC-924A-1CFC-D5FBFC85346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Conduction from the atria to the ventricles normally occurs via the  AV- node-His-Purkinje system. </a:t>
            </a:r>
          </a:p>
          <a:p>
            <a:pPr marL="0" indent="0">
              <a:buNone/>
            </a:pPr>
            <a:r>
              <a:rPr lang="en-US" dirty="0"/>
              <a:t>Patients with a preexcitation syndrome have an additional or alternative pathway, known as an accessory pathway, which directly connects the atria and ventricle and bypasses the AV node. </a:t>
            </a:r>
          </a:p>
          <a:p>
            <a:pPr marL="0" indent="0">
              <a:buNone/>
            </a:pPr>
            <a:r>
              <a:rPr lang="en-US" dirty="0"/>
              <a:t>AV conduction through an accessory pathway (most commonly a direct AV connection) results in the earlier activation of the ventricles than if the impulse had traveled through the AV node; hence causes </a:t>
            </a:r>
            <a:r>
              <a:rPr lang="en-US" dirty="0" err="1"/>
              <a:t>proxysmal</a:t>
            </a:r>
            <a:r>
              <a:rPr lang="en-US" dirty="0"/>
              <a:t> atrial tachycardia.</a:t>
            </a:r>
          </a:p>
        </p:txBody>
      </p:sp>
      <p:sp>
        <p:nvSpPr>
          <p:cNvPr id="8" name="Title 1">
            <a:extLst>
              <a:ext uri="{FF2B5EF4-FFF2-40B4-BE49-F238E27FC236}">
                <a16:creationId xmlns:a16="http://schemas.microsoft.com/office/drawing/2014/main" id="{0A5A35A3-EA3C-7DAC-9FA1-4F670E37996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Bundle of KENT</a:t>
            </a:r>
            <a:endParaRPr lang="pt-BR" b="1" dirty="0"/>
          </a:p>
        </p:txBody>
      </p:sp>
    </p:spTree>
    <p:extLst>
      <p:ext uri="{BB962C8B-B14F-4D97-AF65-F5344CB8AC3E}">
        <p14:creationId xmlns:p14="http://schemas.microsoft.com/office/powerpoint/2010/main" val="295903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heart is able to contract on its own because it contains specialized cardiac muscle tissue that spontaneously forms impulses and transmits them to the myocardium to initiate contraction.</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CONDUCTING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EAB9-5EFA-3DD1-C7AD-421754A51E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6150A0-861C-F519-2F39-C661E03D9122}"/>
              </a:ext>
            </a:extLst>
          </p:cNvPr>
          <p:cNvPicPr>
            <a:picLocks noChangeAspect="1" noChangeArrowheads="1"/>
          </p:cNvPicPr>
          <p:nvPr/>
        </p:nvPicPr>
        <p:blipFill>
          <a:blip r:embed="rId2"/>
          <a:srcRect/>
          <a:stretch>
            <a:fillRect/>
          </a:stretch>
        </p:blipFill>
        <p:spPr bwMode="auto">
          <a:xfrm>
            <a:off x="1714500" y="988150"/>
            <a:ext cx="5715000" cy="4881699"/>
          </a:xfrm>
          <a:prstGeom prst="rect">
            <a:avLst/>
          </a:prstGeom>
          <a:noFill/>
          <a:ln w="9525">
            <a:noFill/>
            <a:miter lim="800000"/>
            <a:headEnd/>
            <a:tailEnd/>
          </a:ln>
          <a:effectLst/>
        </p:spPr>
      </p:pic>
    </p:spTree>
    <p:extLst>
      <p:ext uri="{BB962C8B-B14F-4D97-AF65-F5344CB8AC3E}">
        <p14:creationId xmlns:p14="http://schemas.microsoft.com/office/powerpoint/2010/main" val="179474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DC573-8071-BFCA-A944-CF5C565644D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C7A6C0-F91B-8E48-9C61-D588247BB32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conducting system of the heart is composed of the following 5 components:</a:t>
            </a:r>
          </a:p>
          <a:p>
            <a:pPr marL="457200" indent="-457200" eaLnBrk="1" hangingPunct="1">
              <a:buFont typeface="+mj-lt"/>
              <a:buAutoNum type="arabicPeriod"/>
            </a:pPr>
            <a:r>
              <a:rPr lang="en-US" dirty="0"/>
              <a:t>Sinoatrial Node (SA node).</a:t>
            </a:r>
          </a:p>
          <a:p>
            <a:pPr marL="457200" indent="-457200" eaLnBrk="1" hangingPunct="1">
              <a:buFont typeface="+mj-lt"/>
              <a:buAutoNum type="arabicPeriod"/>
            </a:pPr>
            <a:r>
              <a:rPr lang="en-US" dirty="0"/>
              <a:t>Atrioventricular Node (AV node).</a:t>
            </a:r>
          </a:p>
          <a:p>
            <a:pPr marL="457200" indent="-457200" eaLnBrk="1" hangingPunct="1">
              <a:buFont typeface="+mj-lt"/>
              <a:buAutoNum type="arabicPeriod"/>
            </a:pPr>
            <a:r>
              <a:rPr lang="en-US" dirty="0"/>
              <a:t>Atrioventricular Bundle (of His).</a:t>
            </a:r>
          </a:p>
          <a:p>
            <a:pPr marL="457200" indent="-457200" eaLnBrk="1" hangingPunct="1">
              <a:buFont typeface="+mj-lt"/>
              <a:buAutoNum type="arabicPeriod"/>
            </a:pPr>
            <a:r>
              <a:rPr lang="en-US" dirty="0"/>
              <a:t>Left and right branches of bundle (of His).</a:t>
            </a:r>
          </a:p>
          <a:p>
            <a:pPr marL="457200" indent="-457200" eaLnBrk="1" hangingPunct="1">
              <a:buFont typeface="+mj-lt"/>
              <a:buAutoNum type="arabicPeriod"/>
            </a:pPr>
            <a:r>
              <a:rPr lang="en-US" dirty="0"/>
              <a:t>Subendocardial Purkinje fibers.</a:t>
            </a:r>
          </a:p>
        </p:txBody>
      </p:sp>
      <p:sp>
        <p:nvSpPr>
          <p:cNvPr id="8" name="Title 1">
            <a:extLst>
              <a:ext uri="{FF2B5EF4-FFF2-40B4-BE49-F238E27FC236}">
                <a16:creationId xmlns:a16="http://schemas.microsoft.com/office/drawing/2014/main" id="{3258340A-817D-A086-14CF-8CCEB565F97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COMPONENTS</a:t>
            </a:r>
          </a:p>
        </p:txBody>
      </p:sp>
    </p:spTree>
    <p:extLst>
      <p:ext uri="{BB962C8B-B14F-4D97-AF65-F5344CB8AC3E}">
        <p14:creationId xmlns:p14="http://schemas.microsoft.com/office/powerpoint/2010/main" val="239685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6800" y="1676400"/>
            <a:ext cx="7010400" cy="3505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8AD79-D7D5-F504-A508-8B836E88F3A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BAC045-5692-BC9F-BF94-0D092B28ADAC}"/>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a small horseshoe-shaped mass having specialized myocardial </a:t>
            </a:r>
            <a:r>
              <a:rPr lang="en-US" dirty="0" err="1"/>
              <a:t>fibres</a:t>
            </a:r>
            <a:r>
              <a:rPr lang="en-US" dirty="0"/>
              <a:t>, situated in the wall of the right atrium in the upper part of sulcus terminalis just below the opening of superior vena cava.</a:t>
            </a:r>
          </a:p>
          <a:p>
            <a:pPr marL="0" indent="0" eaLnBrk="1" hangingPunct="1">
              <a:buNone/>
            </a:pPr>
            <a:r>
              <a:rPr lang="en-US" dirty="0"/>
              <a:t>It is called pacemaker of the heart since it generates impulses (about 70/minute).</a:t>
            </a:r>
          </a:p>
          <a:p>
            <a:pPr marL="0" indent="0" eaLnBrk="1" hangingPunct="1">
              <a:buNone/>
            </a:pPr>
            <a:r>
              <a:rPr lang="en-US" dirty="0"/>
              <a:t>It initiates the contraction of cardiac muscle producing heart beat.</a:t>
            </a:r>
          </a:p>
        </p:txBody>
      </p:sp>
      <p:sp>
        <p:nvSpPr>
          <p:cNvPr id="8" name="Title 1">
            <a:extLst>
              <a:ext uri="{FF2B5EF4-FFF2-40B4-BE49-F238E27FC236}">
                <a16:creationId xmlns:a16="http://schemas.microsoft.com/office/drawing/2014/main" id="{17D92EBC-34B1-3B00-1584-D74D9238873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SINUATRIAL NODE </a:t>
            </a:r>
            <a:br>
              <a:rPr lang="en-US" b="1" dirty="0"/>
            </a:br>
            <a:r>
              <a:rPr lang="en-US" sz="1200" b="1" dirty="0"/>
              <a:t>(SA NODE OR NODE OF KEITH FLACK)</a:t>
            </a:r>
          </a:p>
        </p:txBody>
      </p:sp>
    </p:spTree>
    <p:extLst>
      <p:ext uri="{BB962C8B-B14F-4D97-AF65-F5344CB8AC3E}">
        <p14:creationId xmlns:p14="http://schemas.microsoft.com/office/powerpoint/2010/main" val="228504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7F786-B93E-2EF8-74EB-3AA7C9B6444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304DF8-0FC7-7D93-AA0C-2E5E2DE8999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rate at which the SA node generates impulses is influenced by the autonomic nervous system:</a:t>
            </a:r>
          </a:p>
          <a:p>
            <a:pPr marL="0" indent="0" eaLnBrk="1" hangingPunct="1">
              <a:buNone/>
            </a:pPr>
            <a:r>
              <a:rPr lang="en-US" b="1" dirty="0"/>
              <a:t>Sympathetic nervous system </a:t>
            </a:r>
            <a:r>
              <a:rPr lang="en-US" dirty="0"/>
              <a:t>– increases firing rate of the SA node, and thus increases heart rate.</a:t>
            </a:r>
          </a:p>
          <a:p>
            <a:pPr marL="0" indent="0" eaLnBrk="1" hangingPunct="1">
              <a:buNone/>
            </a:pPr>
            <a:r>
              <a:rPr lang="en-US" b="1" dirty="0"/>
              <a:t>Parasympathetic nervous system </a:t>
            </a:r>
            <a:r>
              <a:rPr lang="en-US" dirty="0"/>
              <a:t>– decreases firing rate of the SA node, and thus decreases heart rate.</a:t>
            </a:r>
          </a:p>
        </p:txBody>
      </p:sp>
      <p:sp>
        <p:nvSpPr>
          <p:cNvPr id="8" name="Title 1">
            <a:extLst>
              <a:ext uri="{FF2B5EF4-FFF2-40B4-BE49-F238E27FC236}">
                <a16:creationId xmlns:a16="http://schemas.microsoft.com/office/drawing/2014/main" id="{56AE97B3-37A2-09BD-DB6A-8916D9CC1FA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Sinoatrial Node</a:t>
            </a:r>
            <a:endParaRPr lang="en-US" sz="1200" b="1" dirty="0"/>
          </a:p>
        </p:txBody>
      </p:sp>
    </p:spTree>
    <p:extLst>
      <p:ext uri="{BB962C8B-B14F-4D97-AF65-F5344CB8AC3E}">
        <p14:creationId xmlns:p14="http://schemas.microsoft.com/office/powerpoint/2010/main" val="171190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FC03A-5B06-2902-2A03-C2117307CAC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FC68AA-0173-A699-23F7-8CEC29E1479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flow of impulses causes contraction of the atria from superior to inferior, forcing blood into the ventricles. At the same time, the impulses are carried to the atrioventricular node (AV node).</a:t>
            </a:r>
          </a:p>
          <a:p>
            <a:pPr marL="0" indent="0" eaLnBrk="1" hangingPunct="1">
              <a:buNone/>
            </a:pPr>
            <a:r>
              <a:rPr lang="en-US" dirty="0"/>
              <a:t>There is a brief time delay as the impulses pass slowly through the AV node, which allows time for the ventricles to fill with blood.</a:t>
            </a:r>
          </a:p>
        </p:txBody>
      </p:sp>
      <p:sp>
        <p:nvSpPr>
          <p:cNvPr id="8" name="Title 1">
            <a:extLst>
              <a:ext uri="{FF2B5EF4-FFF2-40B4-BE49-F238E27FC236}">
                <a16:creationId xmlns:a16="http://schemas.microsoft.com/office/drawing/2014/main" id="{146FB082-0A73-9F08-6EDA-C58FD2A4E65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SA NODE</a:t>
            </a:r>
            <a:endParaRPr lang="en-US" sz="1200" b="1" dirty="0"/>
          </a:p>
        </p:txBody>
      </p:sp>
    </p:spTree>
    <p:extLst>
      <p:ext uri="{BB962C8B-B14F-4D97-AF65-F5344CB8AC3E}">
        <p14:creationId xmlns:p14="http://schemas.microsoft.com/office/powerpoint/2010/main" val="1381853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592</TotalTime>
  <Words>1417</Words>
  <Application>Microsoft Office PowerPoint</Application>
  <PresentationFormat>On-screen Show (4:3)</PresentationFormat>
  <Paragraphs>85</Paragraphs>
  <Slides>26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26</vt:i4>
      </vt:variant>
    </vt:vector>
  </HeadingPairs>
  <TitlesOfParts>
    <vt:vector size="32" baseType="lpstr">
      <vt:lpstr>Arial</vt:lpstr>
      <vt:lpstr>Calibri</vt:lpstr>
      <vt:lpstr>Tw Cen MT</vt:lpstr>
      <vt:lpstr>Tw Cen MT Condensed</vt:lpstr>
      <vt:lpstr>Wingdings 3</vt:lpstr>
      <vt:lpstr>Integral</vt:lpstr>
      <vt:lpstr>THE CONDUCTING SYSTEM  OF THE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CONDUCTING SYSTEM  OF  THE HEART</dc:title>
  <dc:creator>Zone</dc:creator>
  <cp:lastModifiedBy>Rajesh Patel</cp:lastModifiedBy>
  <cp:revision>23</cp:revision>
  <dcterms:created xsi:type="dcterms:W3CDTF">2018-05-29T05:39:02Z</dcterms:created>
  <dcterms:modified xsi:type="dcterms:W3CDTF">2024-11-18T23:27:12Z</dcterms:modified>
</cp:coreProperties>
</file>