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6" r:id="rId2"/>
    <p:sldId id="302" r:id="rId3"/>
    <p:sldId id="257" r:id="rId4"/>
    <p:sldId id="313" r:id="rId5"/>
    <p:sldId id="304" r:id="rId6"/>
    <p:sldId id="319" r:id="rId7"/>
    <p:sldId id="316" r:id="rId8"/>
    <p:sldId id="334" r:id="rId9"/>
    <p:sldId id="308" r:id="rId10"/>
    <p:sldId id="277" r:id="rId11"/>
    <p:sldId id="303" r:id="rId12"/>
    <p:sldId id="279" r:id="rId13"/>
    <p:sldId id="305" r:id="rId14"/>
    <p:sldId id="290" r:id="rId15"/>
    <p:sldId id="306" r:id="rId16"/>
    <p:sldId id="307" r:id="rId17"/>
    <p:sldId id="301" r:id="rId18"/>
    <p:sldId id="289" r:id="rId19"/>
    <p:sldId id="325" r:id="rId20"/>
    <p:sldId id="315" r:id="rId21"/>
    <p:sldId id="295" r:id="rId22"/>
    <p:sldId id="324" r:id="rId23"/>
    <p:sldId id="322" r:id="rId24"/>
    <p:sldId id="320" r:id="rId25"/>
    <p:sldId id="321" r:id="rId26"/>
    <p:sldId id="297" r:id="rId27"/>
    <p:sldId id="270" r:id="rId28"/>
    <p:sldId id="311" r:id="rId29"/>
    <p:sldId id="312" r:id="rId30"/>
    <p:sldId id="267" r:id="rId31"/>
    <p:sldId id="275" r:id="rId32"/>
    <p:sldId id="326" r:id="rId33"/>
    <p:sldId id="327" r:id="rId34"/>
    <p:sldId id="328" r:id="rId35"/>
    <p:sldId id="330" r:id="rId36"/>
    <p:sldId id="329" r:id="rId37"/>
    <p:sldId id="331" r:id="rId38"/>
    <p:sldId id="332" r:id="rId39"/>
    <p:sldId id="333" r:id="rId40"/>
    <p:sldId id="33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140F0-C12A-4910-9DF4-7E4CD6070754}" type="datetimeFigureOut">
              <a:rPr lang="en-US" smtClean="0"/>
              <a:pPr/>
              <a:t>6/11/2024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05198A-73C5-4334-8B14-C2C026DC49F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05198A-73C5-4334-8B14-C2C026DC49F6}"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412F8D1-46F5-429F-BA50-C3A527A394F4}" type="datetime1">
              <a:rPr lang="en-US" smtClean="0"/>
              <a:t>6/11/2024</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a:t>MBBSPPT.COM</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37BE5DC2-032A-4FC6-A9BB-D4BCC469B472}"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28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D36859-398F-4ED7-944D-05A3AC6A1823}" type="datetime1">
              <a:rPr lang="en-US" smtClean="0"/>
              <a:t>6/11/2024</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37BE5DC2-032A-4FC6-A9BB-D4BCC469B472}" type="slidenum">
              <a:rPr lang="en-US" smtClean="0"/>
              <a:pPr/>
              <a:t>‹#›</a:t>
            </a:fld>
            <a:endParaRPr lang="en-US" dirty="0"/>
          </a:p>
        </p:txBody>
      </p:sp>
    </p:spTree>
    <p:extLst>
      <p:ext uri="{BB962C8B-B14F-4D97-AF65-F5344CB8AC3E}">
        <p14:creationId xmlns:p14="http://schemas.microsoft.com/office/powerpoint/2010/main" val="322126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9A481-6754-47FD-B21B-65D7AB95E0D1}"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60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997990-8B70-4107-900C-B6ACC4362935}"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73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78E73-3AC1-4DBB-B2FC-6830AD24FB2D}"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spTree>
    <p:extLst>
      <p:ext uri="{BB962C8B-B14F-4D97-AF65-F5344CB8AC3E}">
        <p14:creationId xmlns:p14="http://schemas.microsoft.com/office/powerpoint/2010/main" val="299874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A5B26-F6BC-47DE-BB1B-135E878D1D90}"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050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7CC04-E867-4F1E-B3BF-11F2DE53D212}"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32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E1C9E-FCC0-4208-92EB-616E2D27491C}"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1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7DD6A7-D19F-4422-9642-90180428ED59}"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09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E8988-F901-497E-ADB2-B22196726D56}"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spTree>
    <p:extLst>
      <p:ext uri="{BB962C8B-B14F-4D97-AF65-F5344CB8AC3E}">
        <p14:creationId xmlns:p14="http://schemas.microsoft.com/office/powerpoint/2010/main" val="393226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8E3024-D4CE-4821-80FD-8D7970146B11}" type="datetime1">
              <a:rPr lang="en-US" smtClean="0"/>
              <a:t>6/11/2024</a:t>
            </a:fld>
            <a:endParaRPr lang="en-US" dirty="0"/>
          </a:p>
        </p:txBody>
      </p:sp>
      <p:sp>
        <p:nvSpPr>
          <p:cNvPr id="5" name="Footer Placeholder 4"/>
          <p:cNvSpPr>
            <a:spLocks noGrp="1"/>
          </p:cNvSpPr>
          <p:nvPr>
            <p:ph type="ftr" sz="quarter" idx="11"/>
          </p:nvPr>
        </p:nvSpPr>
        <p:spPr/>
        <p:txBody>
          <a:bodyPr/>
          <a:lstStyle/>
          <a:p>
            <a:r>
              <a:rPr lang="en-US"/>
              <a:t>MBBSPPT.COM</a:t>
            </a:r>
            <a:endParaRPr lang="en-US" dirty="0"/>
          </a:p>
        </p:txBody>
      </p:sp>
      <p:sp>
        <p:nvSpPr>
          <p:cNvPr id="6" name="Slide Number Placeholder 5"/>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80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6839B5-2F92-48D7-9832-43B50A0E7F23}" type="datetime1">
              <a:rPr lang="en-US" smtClean="0"/>
              <a:t>6/11/2024</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37BE5DC2-032A-4FC6-A9BB-D4BCC469B472}" type="slidenum">
              <a:rPr lang="en-US" smtClean="0"/>
              <a:pPr/>
              <a:t>‹#›</a:t>
            </a:fld>
            <a:endParaRPr lang="en-US" dirty="0"/>
          </a:p>
        </p:txBody>
      </p:sp>
    </p:spTree>
    <p:extLst>
      <p:ext uri="{BB962C8B-B14F-4D97-AF65-F5344CB8AC3E}">
        <p14:creationId xmlns:p14="http://schemas.microsoft.com/office/powerpoint/2010/main" val="115727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B00BDD-B99A-449A-B4AE-C110E2542B1C}" type="datetime1">
              <a:rPr lang="en-US" smtClean="0"/>
              <a:t>6/11/2024</a:t>
            </a:fld>
            <a:endParaRPr lang="en-US" dirty="0"/>
          </a:p>
        </p:txBody>
      </p:sp>
      <p:sp>
        <p:nvSpPr>
          <p:cNvPr id="8" name="Footer Placeholder 7"/>
          <p:cNvSpPr>
            <a:spLocks noGrp="1"/>
          </p:cNvSpPr>
          <p:nvPr>
            <p:ph type="ftr" sz="quarter" idx="11"/>
          </p:nvPr>
        </p:nvSpPr>
        <p:spPr/>
        <p:txBody>
          <a:bodyPr/>
          <a:lstStyle/>
          <a:p>
            <a:r>
              <a:rPr lang="en-US"/>
              <a:t>MBBSPPT.COM</a:t>
            </a:r>
            <a:endParaRPr lang="en-US" dirty="0"/>
          </a:p>
        </p:txBody>
      </p:sp>
      <p:sp>
        <p:nvSpPr>
          <p:cNvPr id="9" name="Slide Number Placeholder 8"/>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97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D4180-EE4F-43D4-94A1-81A9B23137E9}" type="datetime1">
              <a:rPr lang="en-US" smtClean="0"/>
              <a:t>6/11/2024</a:t>
            </a:fld>
            <a:endParaRPr lang="en-US" dirty="0"/>
          </a:p>
        </p:txBody>
      </p:sp>
      <p:sp>
        <p:nvSpPr>
          <p:cNvPr id="4" name="Footer Placeholder 3"/>
          <p:cNvSpPr>
            <a:spLocks noGrp="1"/>
          </p:cNvSpPr>
          <p:nvPr>
            <p:ph type="ftr" sz="quarter" idx="11"/>
          </p:nvPr>
        </p:nvSpPr>
        <p:spPr/>
        <p:txBody>
          <a:bodyPr/>
          <a:lstStyle/>
          <a:p>
            <a:r>
              <a:rPr lang="en-US"/>
              <a:t>MBBSPPT.COM</a:t>
            </a:r>
            <a:endParaRPr lang="en-US" dirty="0"/>
          </a:p>
        </p:txBody>
      </p:sp>
      <p:sp>
        <p:nvSpPr>
          <p:cNvPr id="5" name="Slide Number Placeholder 4"/>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834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D70C9-7CCE-4E32-8FEA-B2144AD3B710}" type="datetime1">
              <a:rPr lang="en-US" smtClean="0"/>
              <a:t>6/11/2024</a:t>
            </a:fld>
            <a:endParaRPr lang="en-US" dirty="0"/>
          </a:p>
        </p:txBody>
      </p:sp>
      <p:sp>
        <p:nvSpPr>
          <p:cNvPr id="3" name="Footer Placeholder 2"/>
          <p:cNvSpPr>
            <a:spLocks noGrp="1"/>
          </p:cNvSpPr>
          <p:nvPr>
            <p:ph type="ftr" sz="quarter" idx="11"/>
          </p:nvPr>
        </p:nvSpPr>
        <p:spPr/>
        <p:txBody>
          <a:bodyPr/>
          <a:lstStyle/>
          <a:p>
            <a:r>
              <a:rPr lang="en-US"/>
              <a:t>MBBSPPT.COM</a:t>
            </a:r>
            <a:endParaRPr lang="en-US" dirty="0"/>
          </a:p>
        </p:txBody>
      </p:sp>
      <p:sp>
        <p:nvSpPr>
          <p:cNvPr id="4" name="Slide Number Placeholder 3"/>
          <p:cNvSpPr>
            <a:spLocks noGrp="1"/>
          </p:cNvSpPr>
          <p:nvPr>
            <p:ph type="sldNum" sz="quarter" idx="12"/>
          </p:nvPr>
        </p:nvSpPr>
        <p:spPr/>
        <p:txBody>
          <a:bodyPr/>
          <a:lstStyle/>
          <a:p>
            <a:fld id="{37BE5DC2-032A-4FC6-A9BB-D4BCC469B472}" type="slidenum">
              <a:rPr lang="en-US" smtClean="0"/>
              <a:pPr/>
              <a:t>‹#›</a:t>
            </a:fld>
            <a:endParaRPr lang="en-US" dirty="0"/>
          </a:p>
        </p:txBody>
      </p:sp>
    </p:spTree>
    <p:extLst>
      <p:ext uri="{BB962C8B-B14F-4D97-AF65-F5344CB8AC3E}">
        <p14:creationId xmlns:p14="http://schemas.microsoft.com/office/powerpoint/2010/main" val="4271139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8A180F-208E-489B-9B75-0BEDE33D6D02}" type="datetime1">
              <a:rPr lang="en-US" smtClean="0"/>
              <a:t>6/11/2024</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37BE5DC2-032A-4FC6-A9BB-D4BCC469B472}"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61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DB3CE3-E0F4-40ED-96CE-71DC8F6B8430}" type="datetime1">
              <a:rPr lang="en-US" smtClean="0"/>
              <a:t>6/11/2024</a:t>
            </a:fld>
            <a:endParaRPr lang="en-US" dirty="0"/>
          </a:p>
        </p:txBody>
      </p:sp>
      <p:sp>
        <p:nvSpPr>
          <p:cNvPr id="6" name="Footer Placeholder 5"/>
          <p:cNvSpPr>
            <a:spLocks noGrp="1"/>
          </p:cNvSpPr>
          <p:nvPr>
            <p:ph type="ftr" sz="quarter" idx="11"/>
          </p:nvPr>
        </p:nvSpPr>
        <p:spPr/>
        <p:txBody>
          <a:bodyPr/>
          <a:lstStyle/>
          <a:p>
            <a:r>
              <a:rPr lang="en-US"/>
              <a:t>MBBSPPT.COM</a:t>
            </a:r>
            <a:endParaRPr lang="en-US" dirty="0"/>
          </a:p>
        </p:txBody>
      </p:sp>
      <p:sp>
        <p:nvSpPr>
          <p:cNvPr id="7" name="Slide Number Placeholder 6"/>
          <p:cNvSpPr>
            <a:spLocks noGrp="1"/>
          </p:cNvSpPr>
          <p:nvPr>
            <p:ph type="sldNum" sz="quarter" idx="12"/>
          </p:nvPr>
        </p:nvSpPr>
        <p:spPr/>
        <p:txBody>
          <a:bodyPr/>
          <a:lstStyle/>
          <a:p>
            <a:fld id="{37BE5DC2-032A-4FC6-A9BB-D4BCC469B472}" type="slidenum">
              <a:rPr lang="en-US" smtClean="0"/>
              <a:pPr/>
              <a:t>‹#›</a:t>
            </a:fld>
            <a:endParaRPr lang="en-US" dirty="0"/>
          </a:p>
        </p:txBody>
      </p:sp>
    </p:spTree>
    <p:extLst>
      <p:ext uri="{BB962C8B-B14F-4D97-AF65-F5344CB8AC3E}">
        <p14:creationId xmlns:p14="http://schemas.microsoft.com/office/powerpoint/2010/main" val="314467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355C04-A6FF-4720-8EBC-F078575A6323}" type="datetime1">
              <a:rPr lang="en-US" smtClean="0"/>
              <a:t>6/11/2024</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MBBSPPT.COM</a:t>
            </a: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BE5DC2-032A-4FC6-A9BB-D4BCC469B472}" type="slidenum">
              <a:rPr lang="en-US" smtClean="0"/>
              <a:pPr/>
              <a:t>‹#›</a:t>
            </a:fld>
            <a:endParaRPr lang="en-US" dirty="0"/>
          </a:p>
        </p:txBody>
      </p:sp>
    </p:spTree>
    <p:extLst>
      <p:ext uri="{BB962C8B-B14F-4D97-AF65-F5344CB8AC3E}">
        <p14:creationId xmlns:p14="http://schemas.microsoft.com/office/powerpoint/2010/main" val="1428775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934" y="1811863"/>
            <a:ext cx="5308866" cy="1515533"/>
          </a:xfrm>
        </p:spPr>
        <p:txBody>
          <a:bodyPr/>
          <a:lstStyle/>
          <a:p>
            <a:r>
              <a:rPr lang="en-US" dirty="0"/>
              <a:t>The Coronary Circulation</a:t>
            </a:r>
          </a:p>
        </p:txBody>
      </p:sp>
      <p:sp>
        <p:nvSpPr>
          <p:cNvPr id="3" name="Subtitle 2"/>
          <p:cNvSpPr>
            <a:spLocks noGrp="1"/>
          </p:cNvSpPr>
          <p:nvPr>
            <p:ph type="subTitle" idx="1"/>
          </p:nvPr>
        </p:nvSpPr>
        <p:spPr>
          <a:xfrm>
            <a:off x="1921934" y="3598327"/>
            <a:ext cx="5308866" cy="1377651"/>
          </a:xfrm>
          <a:effectLst>
            <a:outerShdw blurRad="50800" dist="38100" dir="5400000" algn="t" rotWithShape="0">
              <a:prstClr val="black">
                <a:alpha val="40000"/>
              </a:prstClr>
            </a:outerShdw>
          </a:effectLst>
        </p:spPr>
        <p:txBody>
          <a:bodyPr>
            <a:normAutofit/>
          </a:bodyPr>
          <a:lstStyle/>
          <a:p>
            <a:r>
              <a:rPr lang="en-US" sz="1800" dirty="0"/>
              <a:t>BY MBBSPPT.COM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917290" y="685800"/>
            <a:ext cx="5309419" cy="54864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531BC17C-CD22-827C-6147-4208B04B5CB5}"/>
              </a:ext>
            </a:extLst>
          </p:cNvPr>
          <p:cNvSpPr>
            <a:spLocks noGrp="1"/>
          </p:cNvSpPr>
          <p:nvPr>
            <p:ph type="sldNum" sz="quarter" idx="12"/>
          </p:nvPr>
        </p:nvSpPr>
        <p:spPr/>
        <p:txBody>
          <a:bodyPr/>
          <a:lstStyle/>
          <a:p>
            <a:fld id="{37BE5DC2-032A-4FC6-A9BB-D4BCC469B472}"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srcRect/>
          <a:stretch>
            <a:fillRect/>
          </a:stretch>
        </p:blipFill>
        <p:spPr bwMode="auto">
          <a:xfrm>
            <a:off x="901025" y="762000"/>
            <a:ext cx="7341949" cy="53340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5E0F6E99-0F67-2B8F-C492-4C8135D7CF48}"/>
              </a:ext>
            </a:extLst>
          </p:cNvPr>
          <p:cNvSpPr>
            <a:spLocks noGrp="1"/>
          </p:cNvSpPr>
          <p:nvPr>
            <p:ph type="sldNum" sz="quarter" idx="12"/>
          </p:nvPr>
        </p:nvSpPr>
        <p:spPr/>
        <p:txBody>
          <a:bodyPr/>
          <a:lstStyle/>
          <a:p>
            <a:fld id="{37BE5DC2-032A-4FC6-A9BB-D4BCC469B47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Click to view full size">
            <a:hlinkClick r:id="" action="ppaction://noaction"/>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9219" name="Picture 3"/>
          <p:cNvPicPr>
            <a:picLocks noChangeAspect="1" noChangeArrowheads="1"/>
          </p:cNvPicPr>
          <p:nvPr/>
        </p:nvPicPr>
        <p:blipFill>
          <a:blip r:embed="rId2"/>
          <a:srcRect/>
          <a:stretch>
            <a:fillRect/>
          </a:stretch>
        </p:blipFill>
        <p:spPr bwMode="auto">
          <a:xfrm>
            <a:off x="731992" y="982077"/>
            <a:ext cx="7680016" cy="4893845"/>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CC30292F-E1BD-5DB6-A918-B5562DB5DB71}"/>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5F0AE7C7-04FA-86D9-E220-CD415806B3A3}"/>
              </a:ext>
            </a:extLst>
          </p:cNvPr>
          <p:cNvSpPr>
            <a:spLocks noGrp="1"/>
          </p:cNvSpPr>
          <p:nvPr>
            <p:ph type="sldNum" sz="quarter" idx="12"/>
          </p:nvPr>
        </p:nvSpPr>
        <p:spPr/>
        <p:txBody>
          <a:bodyPr/>
          <a:lstStyle/>
          <a:p>
            <a:fld id="{37BE5DC2-032A-4FC6-A9BB-D4BCC469B472}"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Left Coronary Artery</a:t>
            </a:r>
          </a:p>
        </p:txBody>
      </p:sp>
      <p:pic>
        <p:nvPicPr>
          <p:cNvPr id="3074" name="Picture 2"/>
          <p:cNvPicPr>
            <a:picLocks noGrp="1" noChangeAspect="1" noChangeArrowheads="1"/>
          </p:cNvPicPr>
          <p:nvPr>
            <p:ph idx="1"/>
          </p:nvPr>
        </p:nvPicPr>
        <p:blipFill>
          <a:blip r:embed="rId2"/>
          <a:srcRect/>
          <a:stretch>
            <a:fillRect/>
          </a:stretch>
        </p:blipFill>
        <p:spPr bwMode="auto">
          <a:xfrm>
            <a:off x="2119976" y="2490788"/>
            <a:ext cx="4911986" cy="3444875"/>
          </a:xfrm>
          <a:noFill/>
          <a:ln w="9525">
            <a:noFill/>
            <a:miter lim="800000"/>
            <a:headEnd/>
            <a:tailEnd/>
          </a:ln>
          <a:effectLst/>
        </p:spPr>
      </p:pic>
      <p:sp>
        <p:nvSpPr>
          <p:cNvPr id="5" name="Footer Placeholder 4">
            <a:extLst>
              <a:ext uri="{FF2B5EF4-FFF2-40B4-BE49-F238E27FC236}">
                <a16:creationId xmlns:a16="http://schemas.microsoft.com/office/drawing/2014/main" id="{FB219648-0823-B6B9-9FD4-B87CB4471A63}"/>
              </a:ext>
            </a:extLst>
          </p:cNvPr>
          <p:cNvSpPr>
            <a:spLocks noGrp="1"/>
          </p:cNvSpPr>
          <p:nvPr>
            <p:ph type="ftr" sz="quarter" idx="11"/>
          </p:nvPr>
        </p:nvSpPr>
        <p:spPr/>
        <p:txBody>
          <a:bodyPr/>
          <a:lstStyle/>
          <a:p>
            <a:r>
              <a:rPr lang="en-US"/>
              <a:t>MBBSPPT.COM</a:t>
            </a:r>
            <a:endParaRPr lang="en-US" dirty="0"/>
          </a:p>
        </p:txBody>
      </p:sp>
      <p:sp>
        <p:nvSpPr>
          <p:cNvPr id="6" name="Slide Number Placeholder 5">
            <a:extLst>
              <a:ext uri="{FF2B5EF4-FFF2-40B4-BE49-F238E27FC236}">
                <a16:creationId xmlns:a16="http://schemas.microsoft.com/office/drawing/2014/main" id="{A8C431DD-2787-F699-8255-5DF70794F017}"/>
              </a:ext>
            </a:extLst>
          </p:cNvPr>
          <p:cNvSpPr>
            <a:spLocks noGrp="1"/>
          </p:cNvSpPr>
          <p:nvPr>
            <p:ph type="sldNum" sz="quarter" idx="12"/>
          </p:nvPr>
        </p:nvSpPr>
        <p:spPr/>
        <p:txBody>
          <a:bodyPr/>
          <a:lstStyle/>
          <a:p>
            <a:fld id="{37BE5DC2-032A-4FC6-A9BB-D4BCC469B47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The Left Coronary Artery</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The left coronary artery, which is usually larger than the right coronary artery, supplies the major part of the heart, including </a:t>
            </a:r>
          </a:p>
          <a:p>
            <a:pPr lvl="1"/>
            <a:r>
              <a:rPr lang="en-US" dirty="0"/>
              <a:t>The greater part of the left atrium,</a:t>
            </a:r>
          </a:p>
          <a:p>
            <a:pPr lvl="1"/>
            <a:r>
              <a:rPr lang="en-US" dirty="0"/>
              <a:t>Left ventricle, and </a:t>
            </a:r>
          </a:p>
          <a:p>
            <a:pPr lvl="1"/>
            <a:r>
              <a:rPr lang="en-US" dirty="0"/>
              <a:t>Interventricular  septum. </a:t>
            </a:r>
          </a:p>
          <a:p>
            <a:r>
              <a:rPr lang="en-US" dirty="0"/>
              <a:t>The left coronary artery originates from the left posterior aortic sinus of the ascending aorta, immediately above the aortic valve.</a:t>
            </a:r>
          </a:p>
        </p:txBody>
      </p:sp>
      <p:sp>
        <p:nvSpPr>
          <p:cNvPr id="6" name="Footer Placeholder 5">
            <a:extLst>
              <a:ext uri="{FF2B5EF4-FFF2-40B4-BE49-F238E27FC236}">
                <a16:creationId xmlns:a16="http://schemas.microsoft.com/office/drawing/2014/main" id="{D2403AF7-A797-E1B8-C7DD-28FAA774FF67}"/>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7F5FBABF-FE88-B1EF-F9AF-8BDB835EDB1F}"/>
              </a:ext>
            </a:extLst>
          </p:cNvPr>
          <p:cNvSpPr>
            <a:spLocks noGrp="1"/>
          </p:cNvSpPr>
          <p:nvPr>
            <p:ph type="sldNum" sz="quarter" idx="12"/>
          </p:nvPr>
        </p:nvSpPr>
        <p:spPr/>
        <p:txBody>
          <a:bodyPr/>
          <a:lstStyle/>
          <a:p>
            <a:fld id="{37BE5DC2-032A-4FC6-A9BB-D4BCC469B472}"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The Left Coronary Artery Course</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After arising from ascending aorta, the left coronary artery runs forwards and to the left between the pulmonary trunk and the left auricle. </a:t>
            </a:r>
          </a:p>
          <a:p>
            <a:r>
              <a:rPr lang="en-US" dirty="0"/>
              <a:t>It then divides into an anterior interventricular and circumflex artery. </a:t>
            </a:r>
          </a:p>
          <a:p>
            <a:r>
              <a:rPr lang="en-US" dirty="0"/>
              <a:t>The anterior interventricular artery (left anterior descending/LAD) runs downwards in the anterior interventricular groove to the apex of the heart. It then enters posteriorly around the apex of the heart to go into the posterior interventricular groove to terminate by anastomosing with the posterior interventricular artery which is a branch of the right coronary artery.</a:t>
            </a:r>
          </a:p>
          <a:p>
            <a:r>
              <a:rPr lang="en-US" dirty="0"/>
              <a:t>The circumflex artery winds around the left margin of the heart and continues in the left posterior coronary sulcus up to the posterior interventricular groove where it ends by anastomosing with the right coronary artery.</a:t>
            </a:r>
          </a:p>
        </p:txBody>
      </p:sp>
      <p:sp>
        <p:nvSpPr>
          <p:cNvPr id="6" name="Footer Placeholder 5">
            <a:extLst>
              <a:ext uri="{FF2B5EF4-FFF2-40B4-BE49-F238E27FC236}">
                <a16:creationId xmlns:a16="http://schemas.microsoft.com/office/drawing/2014/main" id="{F931CA49-0430-A1F0-657E-30AF8922DB88}"/>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2AC04881-4816-EDAC-0184-4A86B13912A4}"/>
              </a:ext>
            </a:extLst>
          </p:cNvPr>
          <p:cNvSpPr>
            <a:spLocks noGrp="1"/>
          </p:cNvSpPr>
          <p:nvPr>
            <p:ph type="sldNum" sz="quarter" idx="12"/>
          </p:nvPr>
        </p:nvSpPr>
        <p:spPr/>
        <p:txBody>
          <a:bodyPr/>
          <a:lstStyle/>
          <a:p>
            <a:fld id="{37BE5DC2-032A-4FC6-A9BB-D4BCC469B472}"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Branches and Distribution</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1) Anterior interventricular artery (or left anterior descending (LAD) artery): </a:t>
            </a:r>
          </a:p>
          <a:p>
            <a:pPr lvl="1"/>
            <a:r>
              <a:rPr lang="en-US" dirty="0"/>
              <a:t>It supplies :</a:t>
            </a:r>
          </a:p>
          <a:p>
            <a:pPr lvl="1"/>
            <a:r>
              <a:rPr lang="en-US" dirty="0"/>
              <a:t>(a) anterior part of interventricular septum, </a:t>
            </a:r>
          </a:p>
          <a:p>
            <a:pPr lvl="1"/>
            <a:r>
              <a:rPr lang="en-US" dirty="0"/>
              <a:t>(b) greater part of the left ventricle and part of right ventricle, </a:t>
            </a:r>
          </a:p>
          <a:p>
            <a:pPr lvl="1"/>
            <a:r>
              <a:rPr lang="en-US" dirty="0"/>
              <a:t>(c) a part of left bundle branch (of His)</a:t>
            </a:r>
          </a:p>
          <a:p>
            <a:r>
              <a:rPr lang="en-US" dirty="0"/>
              <a:t>2) Circumflex artery: It supplies a left marginal artery that provides the left margin of the left ventricle up to the apex of the heart.</a:t>
            </a:r>
          </a:p>
          <a:p>
            <a:r>
              <a:rPr lang="en-US" dirty="0"/>
              <a:t>3) Diagonal artery: It may originate directly from the trunk of the left coronary artery.</a:t>
            </a:r>
          </a:p>
          <a:p>
            <a:r>
              <a:rPr lang="en-US" dirty="0"/>
              <a:t>4) Conus artery: It supplies the pulmonary conus.</a:t>
            </a:r>
          </a:p>
          <a:p>
            <a:r>
              <a:rPr lang="en-US" dirty="0"/>
              <a:t>5) Atrial branches: They supply the left atrium.</a:t>
            </a:r>
          </a:p>
        </p:txBody>
      </p:sp>
      <p:sp>
        <p:nvSpPr>
          <p:cNvPr id="6" name="Footer Placeholder 5">
            <a:extLst>
              <a:ext uri="{FF2B5EF4-FFF2-40B4-BE49-F238E27FC236}">
                <a16:creationId xmlns:a16="http://schemas.microsoft.com/office/drawing/2014/main" id="{16EB30F0-EFBD-E398-A8C6-258CEFA0B0C3}"/>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9AE07FF2-6257-772B-AABD-F7348CBAB800}"/>
              </a:ext>
            </a:extLst>
          </p:cNvPr>
          <p:cNvSpPr>
            <a:spLocks noGrp="1"/>
          </p:cNvSpPr>
          <p:nvPr>
            <p:ph type="sldNum" sz="quarter" idx="12"/>
          </p:nvPr>
        </p:nvSpPr>
        <p:spPr/>
        <p:txBody>
          <a:bodyPr/>
          <a:lstStyle/>
          <a:p>
            <a:fld id="{37BE5DC2-032A-4FC6-A9BB-D4BCC469B472}"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C4AD19-67E7-45E9-D1D7-57EEB5BD391B}"/>
              </a:ext>
            </a:extLst>
          </p:cNvPr>
          <p:cNvSpPr>
            <a:spLocks noGrp="1"/>
          </p:cNvSpPr>
          <p:nvPr>
            <p:ph type="title"/>
          </p:nvPr>
        </p:nvSpPr>
        <p:spPr/>
        <p:txBody>
          <a:bodyPr/>
          <a:lstStyle/>
          <a:p>
            <a:r>
              <a:rPr lang="en-US" sz="4000" dirty="0"/>
              <a:t>The Left Coronary Artery</a:t>
            </a:r>
            <a:endParaRPr lang="en-IN" dirty="0"/>
          </a:p>
        </p:txBody>
      </p:sp>
      <p:sp>
        <p:nvSpPr>
          <p:cNvPr id="5" name="Content Placeholder 4">
            <a:extLst>
              <a:ext uri="{FF2B5EF4-FFF2-40B4-BE49-F238E27FC236}">
                <a16:creationId xmlns:a16="http://schemas.microsoft.com/office/drawing/2014/main" id="{0B2F961B-5C86-3B48-E8E6-2C7563C5E3C9}"/>
              </a:ext>
            </a:extLst>
          </p:cNvPr>
          <p:cNvSpPr>
            <a:spLocks noGrp="1"/>
          </p:cNvSpPr>
          <p:nvPr>
            <p:ph idx="1"/>
          </p:nvPr>
        </p:nvSpPr>
        <p:spPr/>
        <p:txBody>
          <a:bodyPr>
            <a:normAutofit lnSpcReduction="10000"/>
          </a:bodyPr>
          <a:lstStyle/>
          <a:p>
            <a:r>
              <a:rPr lang="en-US" dirty="0"/>
              <a:t>Areas supplied </a:t>
            </a:r>
          </a:p>
          <a:p>
            <a:pPr lvl="1"/>
            <a:r>
              <a:rPr lang="en-US" dirty="0"/>
              <a:t>Left atrium</a:t>
            </a:r>
          </a:p>
          <a:p>
            <a:pPr lvl="1"/>
            <a:r>
              <a:rPr lang="en-US" dirty="0"/>
              <a:t>Left ventricle except the area adjoining posterior interventricular groove.</a:t>
            </a:r>
          </a:p>
          <a:p>
            <a:pPr lvl="1"/>
            <a:r>
              <a:rPr lang="en-US" dirty="0"/>
              <a:t>Right ventricle adjacent to the anterior interventricular sulcus.</a:t>
            </a:r>
          </a:p>
          <a:p>
            <a:pPr lvl="1"/>
            <a:r>
              <a:rPr lang="en-US" dirty="0"/>
              <a:t>Anterior 2/3rd of the interventricular septum</a:t>
            </a:r>
          </a:p>
          <a:p>
            <a:pPr lvl="1"/>
            <a:r>
              <a:rPr lang="en-US" dirty="0"/>
              <a:t>SA node in 35% of the cases.</a:t>
            </a:r>
          </a:p>
          <a:p>
            <a:pPr lvl="1"/>
            <a:r>
              <a:rPr lang="en-US" dirty="0"/>
              <a:t>Part of the left branch of bundle of His.</a:t>
            </a:r>
            <a:endParaRPr lang="en-IN" dirty="0"/>
          </a:p>
        </p:txBody>
      </p:sp>
      <p:sp>
        <p:nvSpPr>
          <p:cNvPr id="6" name="Footer Placeholder 5">
            <a:extLst>
              <a:ext uri="{FF2B5EF4-FFF2-40B4-BE49-F238E27FC236}">
                <a16:creationId xmlns:a16="http://schemas.microsoft.com/office/drawing/2014/main" id="{98FF70B0-1ADB-5606-B992-133B34A0578A}"/>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B2538DD1-C9E5-C380-FAC1-1E9F0B3B6A99}"/>
              </a:ext>
            </a:extLst>
          </p:cNvPr>
          <p:cNvSpPr>
            <a:spLocks noGrp="1"/>
          </p:cNvSpPr>
          <p:nvPr>
            <p:ph type="sldNum" sz="quarter" idx="12"/>
          </p:nvPr>
        </p:nvSpPr>
        <p:spPr/>
        <p:txBody>
          <a:bodyPr/>
          <a:lstStyle/>
          <a:p>
            <a:fld id="{37BE5DC2-032A-4FC6-A9BB-D4BCC469B472}"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 Right Coronary Artery</a:t>
            </a:r>
          </a:p>
        </p:txBody>
      </p:sp>
      <p:sp>
        <p:nvSpPr>
          <p:cNvPr id="3" name="Content Placeholder 2"/>
          <p:cNvSpPr>
            <a:spLocks noGrp="1"/>
          </p:cNvSpPr>
          <p:nvPr>
            <p:ph idx="1"/>
          </p:nvPr>
        </p:nvSpPr>
        <p:spPr>
          <a:xfrm>
            <a:off x="1176865" y="2490135"/>
            <a:ext cx="6798736" cy="3444997"/>
          </a:xfrm>
        </p:spPr>
        <p:txBody>
          <a:bodyPr>
            <a:normAutofit fontScale="92500"/>
          </a:bodyPr>
          <a:lstStyle/>
          <a:p>
            <a:r>
              <a:rPr lang="en-US" dirty="0"/>
              <a:t>The right coronary artery (RCA) arises from the right aortic sinus of the ascending aorta.</a:t>
            </a:r>
          </a:p>
          <a:p>
            <a:r>
              <a:rPr lang="en-US" dirty="0"/>
              <a:t>Passes to the right of the pulmonary trunk and runs along the coronary sulcus before branching.</a:t>
            </a:r>
          </a:p>
          <a:p>
            <a:r>
              <a:rPr lang="en-US" dirty="0"/>
              <a:t>Near its origin, the RCA usually gives off an ascending sinuatrial nodal branch, which supplies the SA node. </a:t>
            </a:r>
          </a:p>
          <a:p>
            <a:r>
              <a:rPr lang="en-US" dirty="0"/>
              <a:t>The right marginal artery arises and moves along the right and inferior border of the heart towards the apex. </a:t>
            </a:r>
          </a:p>
          <a:p>
            <a:endParaRPr lang="en-US" dirty="0"/>
          </a:p>
          <a:p>
            <a:endParaRPr lang="en-US" dirty="0"/>
          </a:p>
        </p:txBody>
      </p:sp>
      <p:sp>
        <p:nvSpPr>
          <p:cNvPr id="6" name="Footer Placeholder 5">
            <a:extLst>
              <a:ext uri="{FF2B5EF4-FFF2-40B4-BE49-F238E27FC236}">
                <a16:creationId xmlns:a16="http://schemas.microsoft.com/office/drawing/2014/main" id="{94D0B7C5-B82A-CB57-B035-123F02B3BC7E}"/>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A3C744ED-ED84-21CF-E0A6-D662E268F8B4}"/>
              </a:ext>
            </a:extLst>
          </p:cNvPr>
          <p:cNvSpPr>
            <a:spLocks noGrp="1"/>
          </p:cNvSpPr>
          <p:nvPr>
            <p:ph type="sldNum" sz="quarter" idx="12"/>
          </p:nvPr>
        </p:nvSpPr>
        <p:spPr/>
        <p:txBody>
          <a:bodyPr/>
          <a:lstStyle/>
          <a:p>
            <a:fld id="{37BE5DC2-032A-4FC6-A9BB-D4BCC469B472}"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Right Coronary Artery</a:t>
            </a:r>
          </a:p>
        </p:txBody>
      </p:sp>
      <p:pic>
        <p:nvPicPr>
          <p:cNvPr id="2050" name="Picture 2"/>
          <p:cNvPicPr>
            <a:picLocks noGrp="1" noChangeAspect="1" noChangeArrowheads="1"/>
          </p:cNvPicPr>
          <p:nvPr>
            <p:ph idx="1"/>
          </p:nvPr>
        </p:nvPicPr>
        <p:blipFill>
          <a:blip r:embed="rId2"/>
          <a:srcRect/>
          <a:stretch>
            <a:fillRect/>
          </a:stretch>
        </p:blipFill>
        <p:spPr bwMode="auto">
          <a:xfrm>
            <a:off x="2203703" y="2490788"/>
            <a:ext cx="4744532" cy="3444875"/>
          </a:xfrm>
          <a:noFill/>
          <a:ln w="9525">
            <a:noFill/>
            <a:miter lim="800000"/>
            <a:headEnd/>
            <a:tailEnd/>
          </a:ln>
          <a:effectLst/>
        </p:spPr>
      </p:pic>
      <p:sp>
        <p:nvSpPr>
          <p:cNvPr id="5" name="Footer Placeholder 4">
            <a:extLst>
              <a:ext uri="{FF2B5EF4-FFF2-40B4-BE49-F238E27FC236}">
                <a16:creationId xmlns:a16="http://schemas.microsoft.com/office/drawing/2014/main" id="{DF4AF48F-669B-D159-C420-DCA3BD4B53AE}"/>
              </a:ext>
            </a:extLst>
          </p:cNvPr>
          <p:cNvSpPr>
            <a:spLocks noGrp="1"/>
          </p:cNvSpPr>
          <p:nvPr>
            <p:ph type="ftr" sz="quarter" idx="11"/>
          </p:nvPr>
        </p:nvSpPr>
        <p:spPr/>
        <p:txBody>
          <a:bodyPr/>
          <a:lstStyle/>
          <a:p>
            <a:r>
              <a:rPr lang="en-US"/>
              <a:t>MBBSPPT.COM</a:t>
            </a:r>
            <a:endParaRPr lang="en-US" dirty="0"/>
          </a:p>
        </p:txBody>
      </p:sp>
      <p:sp>
        <p:nvSpPr>
          <p:cNvPr id="6" name="Slide Number Placeholder 5">
            <a:extLst>
              <a:ext uri="{FF2B5EF4-FFF2-40B4-BE49-F238E27FC236}">
                <a16:creationId xmlns:a16="http://schemas.microsoft.com/office/drawing/2014/main" id="{294CFE70-A5C0-2490-7C64-D6435D97F29C}"/>
              </a:ext>
            </a:extLst>
          </p:cNvPr>
          <p:cNvSpPr>
            <a:spLocks noGrp="1"/>
          </p:cNvSpPr>
          <p:nvPr>
            <p:ph type="sldNum" sz="quarter" idx="12"/>
          </p:nvPr>
        </p:nvSpPr>
        <p:spPr/>
        <p:txBody>
          <a:bodyPr/>
          <a:lstStyle/>
          <a:p>
            <a:fld id="{37BE5DC2-032A-4FC6-A9BB-D4BCC469B472}"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38175" y="609600"/>
            <a:ext cx="7867650" cy="56388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77B046E4-5732-756C-A82E-05DB09870852}"/>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E6A6D00C-F9F6-18EB-2527-89CEE4D1F21D}"/>
              </a:ext>
            </a:extLst>
          </p:cNvPr>
          <p:cNvSpPr>
            <a:spLocks noGrp="1"/>
          </p:cNvSpPr>
          <p:nvPr>
            <p:ph type="sldNum" sz="quarter" idx="12"/>
          </p:nvPr>
        </p:nvSpPr>
        <p:spPr/>
        <p:txBody>
          <a:bodyPr/>
          <a:lstStyle/>
          <a:p>
            <a:fld id="{37BE5DC2-032A-4FC6-A9BB-D4BCC469B472}"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Right Coronary Artery</a:t>
            </a:r>
          </a:p>
        </p:txBody>
      </p:sp>
      <p:sp>
        <p:nvSpPr>
          <p:cNvPr id="3" name="Content Placeholder 2"/>
          <p:cNvSpPr>
            <a:spLocks noGrp="1"/>
          </p:cNvSpPr>
          <p:nvPr>
            <p:ph idx="1"/>
          </p:nvPr>
        </p:nvSpPr>
        <p:spPr>
          <a:xfrm>
            <a:off x="1176338" y="2490788"/>
            <a:ext cx="4386262" cy="3444875"/>
          </a:xfrm>
        </p:spPr>
        <p:txBody>
          <a:bodyPr>
            <a:normAutofit fontScale="70000" lnSpcReduction="20000"/>
          </a:bodyPr>
          <a:lstStyle/>
          <a:p>
            <a:r>
              <a:rPr lang="en-US" dirty="0"/>
              <a:t>The right coronary artery is angiographically divided into three segments:</a:t>
            </a:r>
          </a:p>
          <a:p>
            <a:pPr marL="457200" lvl="1" indent="0">
              <a:buNone/>
            </a:pPr>
            <a:r>
              <a:rPr lang="en-US" sz="2300" dirty="0"/>
              <a:t>1</a:t>
            </a:r>
            <a:r>
              <a:rPr lang="en-US" sz="2300" baseline="30000" dirty="0"/>
              <a:t>st</a:t>
            </a:r>
            <a:r>
              <a:rPr lang="en-US" sz="2300" dirty="0"/>
              <a:t> Segment: (from the origin to the first curve);</a:t>
            </a:r>
          </a:p>
          <a:p>
            <a:pPr lvl="2"/>
            <a:r>
              <a:rPr lang="en-US" sz="2000" dirty="0"/>
              <a:t>Passes forward for a distance. i.e. between pulmonary trunk(to its left) &amp; right auricle(to its right).</a:t>
            </a:r>
          </a:p>
          <a:p>
            <a:pPr marL="457200" lvl="1" indent="0">
              <a:buNone/>
            </a:pPr>
            <a:r>
              <a:rPr lang="en-US" sz="2300" dirty="0"/>
              <a:t>2</a:t>
            </a:r>
            <a:r>
              <a:rPr lang="en-US" sz="2300" baseline="30000" dirty="0"/>
              <a:t>nd</a:t>
            </a:r>
            <a:r>
              <a:rPr lang="en-US" sz="2300" dirty="0"/>
              <a:t> Segment: (first curvature to a second curvature);</a:t>
            </a:r>
          </a:p>
          <a:p>
            <a:pPr lvl="2"/>
            <a:r>
              <a:rPr lang="en-US" sz="2000" dirty="0"/>
              <a:t>Lies in the anterior part of AV groove.i.e. on sternocostal surface between right auricle right ventricle.</a:t>
            </a:r>
          </a:p>
          <a:p>
            <a:pPr marL="457200" lvl="1" indent="0">
              <a:buNone/>
            </a:pPr>
            <a:r>
              <a:rPr lang="en-US" sz="2300" dirty="0"/>
              <a:t>3</a:t>
            </a:r>
            <a:r>
              <a:rPr lang="en-US" sz="2300" baseline="30000" dirty="0"/>
              <a:t>rd</a:t>
            </a:r>
            <a:r>
              <a:rPr lang="en-US" sz="2300" dirty="0"/>
              <a:t> Segment: (from the second curve to the crux cordis).</a:t>
            </a:r>
          </a:p>
          <a:p>
            <a:pPr lvl="2"/>
            <a:r>
              <a:rPr lang="en-US" sz="2000" dirty="0"/>
              <a:t>Lies in the posterior part of AV groove.</a:t>
            </a:r>
          </a:p>
        </p:txBody>
      </p:sp>
      <p:pic>
        <p:nvPicPr>
          <p:cNvPr id="21507" name="Picture 3"/>
          <p:cNvPicPr>
            <a:picLocks noChangeAspect="1" noChangeArrowheads="1"/>
          </p:cNvPicPr>
          <p:nvPr/>
        </p:nvPicPr>
        <p:blipFill>
          <a:blip r:embed="rId2"/>
          <a:srcRect/>
          <a:stretch>
            <a:fillRect/>
          </a:stretch>
        </p:blipFill>
        <p:spPr bwMode="auto">
          <a:xfrm>
            <a:off x="5486400" y="2667000"/>
            <a:ext cx="2386012" cy="2830513"/>
          </a:xfrm>
          <a:prstGeom prst="rect">
            <a:avLst/>
          </a:prstGeom>
          <a:noFill/>
          <a:ln w="9525">
            <a:noFill/>
            <a:miter lim="800000"/>
            <a:headEnd/>
            <a:tailEnd/>
          </a:ln>
          <a:effectLst/>
        </p:spPr>
      </p:pic>
      <p:sp>
        <p:nvSpPr>
          <p:cNvPr id="6" name="Footer Placeholder 5">
            <a:extLst>
              <a:ext uri="{FF2B5EF4-FFF2-40B4-BE49-F238E27FC236}">
                <a16:creationId xmlns:a16="http://schemas.microsoft.com/office/drawing/2014/main" id="{6F41FA4E-5525-2E82-3C36-824FFFAE082D}"/>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E52270D0-5E95-8EBB-1786-798F6A5F1DC0}"/>
              </a:ext>
            </a:extLst>
          </p:cNvPr>
          <p:cNvSpPr>
            <a:spLocks noGrp="1"/>
          </p:cNvSpPr>
          <p:nvPr>
            <p:ph type="sldNum" sz="quarter" idx="12"/>
          </p:nvPr>
        </p:nvSpPr>
        <p:spPr/>
        <p:txBody>
          <a:bodyPr/>
          <a:lstStyle/>
          <a:p>
            <a:fld id="{37BE5DC2-032A-4FC6-A9BB-D4BCC469B472}"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Right Coronary Artery</a:t>
            </a:r>
          </a:p>
        </p:txBody>
      </p:sp>
      <p:sp>
        <p:nvSpPr>
          <p:cNvPr id="3" name="Content Placeholder 2"/>
          <p:cNvSpPr>
            <a:spLocks noGrp="1"/>
          </p:cNvSpPr>
          <p:nvPr>
            <p:ph idx="1"/>
          </p:nvPr>
        </p:nvSpPr>
        <p:spPr>
          <a:xfrm>
            <a:off x="1176865" y="2490135"/>
            <a:ext cx="6798736" cy="3444997"/>
          </a:xfrm>
        </p:spPr>
        <p:txBody>
          <a:bodyPr>
            <a:noAutofit/>
          </a:bodyPr>
          <a:lstStyle/>
          <a:p>
            <a:pPr marL="0" indent="0">
              <a:buNone/>
            </a:pPr>
            <a:r>
              <a:rPr lang="en-US" dirty="0"/>
              <a:t>Branches </a:t>
            </a:r>
          </a:p>
          <a:p>
            <a:pPr lvl="1"/>
            <a:r>
              <a:rPr lang="en-US" sz="1500" dirty="0"/>
              <a:t>An early atrial branch passes in the groove between the right auricle and ascending aorta. </a:t>
            </a:r>
          </a:p>
          <a:p>
            <a:pPr lvl="1"/>
            <a:r>
              <a:rPr lang="en-US" sz="1500" dirty="0"/>
              <a:t>The </a:t>
            </a:r>
            <a:r>
              <a:rPr lang="en-US" sz="1500" dirty="0" err="1"/>
              <a:t>sinu</a:t>
            </a:r>
            <a:r>
              <a:rPr lang="en-US" sz="1500" dirty="0"/>
              <a:t>-atrial nodal branch, which passes posteriorly around the superior vena cava to supply the sinu-atrial node; </a:t>
            </a:r>
          </a:p>
          <a:p>
            <a:pPr lvl="1"/>
            <a:r>
              <a:rPr lang="en-US" sz="1500" dirty="0"/>
              <a:t>A right marginal branch is given off as the right coronary artery approaches the inferior (acute) margin of the heart and continues along this border toward the apex of the heart; </a:t>
            </a:r>
          </a:p>
          <a:p>
            <a:pPr lvl="1"/>
            <a:r>
              <a:rPr lang="en-US" sz="1500" dirty="0"/>
              <a:t>A small branch to the atrioventricular node before giving off its final major branch.</a:t>
            </a:r>
          </a:p>
          <a:p>
            <a:pPr lvl="1"/>
            <a:r>
              <a:rPr lang="en-US" sz="1500" dirty="0"/>
              <a:t>The posterior interventricular branch, which lies in the posterior interventricular sulcus. </a:t>
            </a:r>
          </a:p>
        </p:txBody>
      </p:sp>
      <p:sp>
        <p:nvSpPr>
          <p:cNvPr id="6" name="Footer Placeholder 5">
            <a:extLst>
              <a:ext uri="{FF2B5EF4-FFF2-40B4-BE49-F238E27FC236}">
                <a16:creationId xmlns:a16="http://schemas.microsoft.com/office/drawing/2014/main" id="{63969D9A-801F-1BAE-6AD1-09FBAE48C126}"/>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94A77E38-7DB6-10D9-37A7-C48DF3D51051}"/>
              </a:ext>
            </a:extLst>
          </p:cNvPr>
          <p:cNvSpPr>
            <a:spLocks noGrp="1"/>
          </p:cNvSpPr>
          <p:nvPr>
            <p:ph type="sldNum" sz="quarter" idx="12"/>
          </p:nvPr>
        </p:nvSpPr>
        <p:spPr/>
        <p:txBody>
          <a:bodyPr/>
          <a:lstStyle/>
          <a:p>
            <a:fld id="{37BE5DC2-032A-4FC6-A9BB-D4BCC469B472}"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Area Supplied</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The right coronary artery supplies </a:t>
            </a:r>
          </a:p>
          <a:p>
            <a:pPr lvl="1"/>
            <a:r>
              <a:rPr lang="en-US" dirty="0"/>
              <a:t>The right atrium and right ventricle, </a:t>
            </a:r>
          </a:p>
          <a:p>
            <a:pPr lvl="1"/>
            <a:r>
              <a:rPr lang="en-US" dirty="0"/>
              <a:t>The </a:t>
            </a:r>
            <a:r>
              <a:rPr lang="en-US" dirty="0" err="1"/>
              <a:t>sinu</a:t>
            </a:r>
            <a:r>
              <a:rPr lang="en-US" dirty="0"/>
              <a:t>-atrial and atrioventricular nodes, </a:t>
            </a:r>
          </a:p>
          <a:p>
            <a:pPr lvl="1"/>
            <a:r>
              <a:rPr lang="en-US" dirty="0"/>
              <a:t>The interatrial septum, </a:t>
            </a:r>
          </a:p>
          <a:p>
            <a:pPr lvl="1"/>
            <a:r>
              <a:rPr lang="en-US" dirty="0"/>
              <a:t>A portion of the left atrium, </a:t>
            </a:r>
          </a:p>
          <a:p>
            <a:pPr lvl="1"/>
            <a:r>
              <a:rPr lang="en-US" dirty="0"/>
              <a:t>The posteroinferior one-third of the interventricular septum, and </a:t>
            </a:r>
          </a:p>
          <a:p>
            <a:pPr lvl="1"/>
            <a:r>
              <a:rPr lang="en-US" dirty="0"/>
              <a:t>A portion of the posterior part of the left ventricle.</a:t>
            </a:r>
          </a:p>
        </p:txBody>
      </p:sp>
      <p:sp>
        <p:nvSpPr>
          <p:cNvPr id="6" name="Footer Placeholder 5">
            <a:extLst>
              <a:ext uri="{FF2B5EF4-FFF2-40B4-BE49-F238E27FC236}">
                <a16:creationId xmlns:a16="http://schemas.microsoft.com/office/drawing/2014/main" id="{392C5973-A3A8-15CD-37D7-55F102E241F1}"/>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957FBBFE-52F6-9DF8-7D30-ABA3BDB41176}"/>
              </a:ext>
            </a:extLst>
          </p:cNvPr>
          <p:cNvSpPr>
            <a:spLocks noGrp="1"/>
          </p:cNvSpPr>
          <p:nvPr>
            <p:ph type="sldNum" sz="quarter" idx="12"/>
          </p:nvPr>
        </p:nvSpPr>
        <p:spPr/>
        <p:txBody>
          <a:bodyPr/>
          <a:lstStyle/>
          <a:p>
            <a:fld id="{37BE5DC2-032A-4FC6-A9BB-D4BCC469B472}"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E459-CEF3-671D-D09B-AC56DCFF8FC5}"/>
              </a:ext>
            </a:extLst>
          </p:cNvPr>
          <p:cNvSpPr>
            <a:spLocks noGrp="1"/>
          </p:cNvSpPr>
          <p:nvPr>
            <p:ph type="title"/>
          </p:nvPr>
        </p:nvSpPr>
        <p:spPr/>
        <p:txBody>
          <a:bodyPr>
            <a:normAutofit/>
          </a:bodyPr>
          <a:lstStyle/>
          <a:p>
            <a:r>
              <a:rPr lang="en-US" dirty="0"/>
              <a:t>Dominance</a:t>
            </a:r>
            <a:endParaRPr lang="en-IN" dirty="0"/>
          </a:p>
        </p:txBody>
      </p:sp>
      <p:sp>
        <p:nvSpPr>
          <p:cNvPr id="3" name="Content Placeholder 2">
            <a:extLst>
              <a:ext uri="{FF2B5EF4-FFF2-40B4-BE49-F238E27FC236}">
                <a16:creationId xmlns:a16="http://schemas.microsoft.com/office/drawing/2014/main" id="{55DEBE3A-2500-E7E0-5417-2FFF8FF71AEA}"/>
              </a:ext>
            </a:extLst>
          </p:cNvPr>
          <p:cNvSpPr>
            <a:spLocks noGrp="1"/>
          </p:cNvSpPr>
          <p:nvPr>
            <p:ph idx="1"/>
          </p:nvPr>
        </p:nvSpPr>
        <p:spPr/>
        <p:txBody>
          <a:bodyPr>
            <a:normAutofit fontScale="92500" lnSpcReduction="20000"/>
          </a:bodyPr>
          <a:lstStyle/>
          <a:p>
            <a:r>
              <a:rPr lang="en-US" dirty="0"/>
              <a:t>ADAM</a:t>
            </a:r>
          </a:p>
          <a:p>
            <a:r>
              <a:rPr lang="en-US" dirty="0"/>
              <a:t>Coronary dominance is based on the vessel that gives rise to the posterior descending artery which supplies the Atrio-ventricular node.</a:t>
            </a:r>
          </a:p>
          <a:p>
            <a:r>
              <a:rPr lang="en-US" dirty="0"/>
              <a:t>Recognized by the presence of septal perforating branches, arises from the RCA in 80% and from the LCX in 10% of the population.</a:t>
            </a:r>
          </a:p>
          <a:p>
            <a:r>
              <a:rPr lang="en-US" dirty="0"/>
              <a:t>Co-Dominance is found in 10% of the population where the posterior interventricular artery is formed by both the RCA and </a:t>
            </a:r>
            <a:r>
              <a:rPr lang="en-US" dirty="0" err="1"/>
              <a:t>LCx</a:t>
            </a:r>
            <a:r>
              <a:rPr lang="en-US" dirty="0"/>
              <a:t>.</a:t>
            </a:r>
            <a:endParaRPr lang="en-IN" dirty="0"/>
          </a:p>
        </p:txBody>
      </p:sp>
      <p:sp>
        <p:nvSpPr>
          <p:cNvPr id="4" name="Footer Placeholder 3">
            <a:extLst>
              <a:ext uri="{FF2B5EF4-FFF2-40B4-BE49-F238E27FC236}">
                <a16:creationId xmlns:a16="http://schemas.microsoft.com/office/drawing/2014/main" id="{D0736211-ADEB-7802-D04F-72EFBA6F33EA}"/>
              </a:ext>
            </a:extLst>
          </p:cNvPr>
          <p:cNvSpPr>
            <a:spLocks noGrp="1"/>
          </p:cNvSpPr>
          <p:nvPr>
            <p:ph type="ftr" sz="quarter" idx="11"/>
          </p:nvPr>
        </p:nvSpPr>
        <p:spPr/>
        <p:txBody>
          <a:bodyPr/>
          <a:lstStyle/>
          <a:p>
            <a:r>
              <a:rPr lang="en-US"/>
              <a:t>MBBSPPT.COM</a:t>
            </a:r>
            <a:endParaRPr lang="en-US" dirty="0"/>
          </a:p>
        </p:txBody>
      </p:sp>
      <p:sp>
        <p:nvSpPr>
          <p:cNvPr id="5" name="Slide Number Placeholder 4">
            <a:extLst>
              <a:ext uri="{FF2B5EF4-FFF2-40B4-BE49-F238E27FC236}">
                <a16:creationId xmlns:a16="http://schemas.microsoft.com/office/drawing/2014/main" id="{49032813-E960-A1B6-5C43-5BB1046C6B20}"/>
              </a:ext>
            </a:extLst>
          </p:cNvPr>
          <p:cNvSpPr>
            <a:spLocks noGrp="1"/>
          </p:cNvSpPr>
          <p:nvPr>
            <p:ph type="sldNum" sz="quarter" idx="12"/>
          </p:nvPr>
        </p:nvSpPr>
        <p:spPr/>
        <p:txBody>
          <a:bodyPr/>
          <a:lstStyle/>
          <a:p>
            <a:fld id="{37BE5DC2-032A-4FC6-A9BB-D4BCC469B472}"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Variations of the Coronary Arteries</a:t>
            </a:r>
          </a:p>
        </p:txBody>
      </p:sp>
      <p:sp>
        <p:nvSpPr>
          <p:cNvPr id="3" name="Content Placeholder 2"/>
          <p:cNvSpPr>
            <a:spLocks noGrp="1"/>
          </p:cNvSpPr>
          <p:nvPr>
            <p:ph idx="1"/>
          </p:nvPr>
        </p:nvSpPr>
        <p:spPr>
          <a:xfrm>
            <a:off x="1176865" y="2490135"/>
            <a:ext cx="6798736" cy="3444997"/>
          </a:xfrm>
        </p:spPr>
        <p:txBody>
          <a:bodyPr>
            <a:normAutofit fontScale="70000" lnSpcReduction="20000"/>
          </a:bodyPr>
          <a:lstStyle/>
          <a:p>
            <a:r>
              <a:rPr lang="en-US" dirty="0"/>
              <a:t>In the most common right dominant pattern, present in approximately 67% of people. The posterior interventricular branch arises from the right coronary artery. </a:t>
            </a:r>
          </a:p>
          <a:p>
            <a:r>
              <a:rPr lang="en-US" dirty="0"/>
              <a:t>In approximately 15% of hearts, left dominance the Left Coronary Artery is dominant in that the posterior interventricular branch is a branch of the circumflex artery. </a:t>
            </a:r>
          </a:p>
          <a:p>
            <a:r>
              <a:rPr lang="en-US" dirty="0"/>
              <a:t>There is codominance in approximately 18% of people, in which branches of both the right and left coronary arteries give rise to branches that course in or near the posterior IV groove. </a:t>
            </a:r>
          </a:p>
          <a:p>
            <a:r>
              <a:rPr lang="en-US" dirty="0"/>
              <a:t>Approximately 4% of people have an accessory coronary artery.</a:t>
            </a:r>
          </a:p>
          <a:p>
            <a:r>
              <a:rPr lang="en-US" dirty="0"/>
              <a:t>Another point of variation relates to the arterial supply to the sinu-atrial and atrioventricular nodes. In most cases, these two structures are supplied by the right coronary artery. </a:t>
            </a:r>
          </a:p>
          <a:p>
            <a:endParaRPr lang="en-US" dirty="0"/>
          </a:p>
          <a:p>
            <a:endParaRPr lang="en-US" dirty="0"/>
          </a:p>
        </p:txBody>
      </p:sp>
      <p:sp>
        <p:nvSpPr>
          <p:cNvPr id="6" name="Footer Placeholder 5">
            <a:extLst>
              <a:ext uri="{FF2B5EF4-FFF2-40B4-BE49-F238E27FC236}">
                <a16:creationId xmlns:a16="http://schemas.microsoft.com/office/drawing/2014/main" id="{7E2B562E-C47E-8BA6-3840-A079543A4654}"/>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B38E1762-F59B-EEC9-26E1-06D43726C40D}"/>
              </a:ext>
            </a:extLst>
          </p:cNvPr>
          <p:cNvSpPr>
            <a:spLocks noGrp="1"/>
          </p:cNvSpPr>
          <p:nvPr>
            <p:ph type="sldNum" sz="quarter" idx="12"/>
          </p:nvPr>
        </p:nvSpPr>
        <p:spPr/>
        <p:txBody>
          <a:bodyPr/>
          <a:lstStyle/>
          <a:p>
            <a:fld id="{37BE5DC2-032A-4FC6-A9BB-D4BCC469B472}"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59E079-5F63-2388-9EA3-ECB9B29CC7F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124" t="3822" r="33882" b="32075"/>
          <a:stretch/>
        </p:blipFill>
        <p:spPr>
          <a:xfrm>
            <a:off x="1168398" y="1011770"/>
            <a:ext cx="6807201" cy="3429000"/>
          </a:xfrm>
        </p:spPr>
      </p:pic>
      <p:sp>
        <p:nvSpPr>
          <p:cNvPr id="4" name="Text Placeholder 3">
            <a:extLst>
              <a:ext uri="{FF2B5EF4-FFF2-40B4-BE49-F238E27FC236}">
                <a16:creationId xmlns:a16="http://schemas.microsoft.com/office/drawing/2014/main" id="{83CC082D-82CE-F290-F26F-711C2E195511}"/>
              </a:ext>
            </a:extLst>
          </p:cNvPr>
          <p:cNvSpPr>
            <a:spLocks noGrp="1"/>
          </p:cNvSpPr>
          <p:nvPr>
            <p:ph type="body" sz="half" idx="2"/>
          </p:nvPr>
        </p:nvSpPr>
        <p:spPr>
          <a:xfrm>
            <a:off x="1176866" y="4752975"/>
            <a:ext cx="6798734" cy="1122890"/>
          </a:xfrm>
        </p:spPr>
        <p:txBody>
          <a:bodyPr>
            <a:normAutofit fontScale="92500"/>
          </a:bodyPr>
          <a:lstStyle/>
          <a:p>
            <a:r>
              <a:rPr lang="en-US" dirty="0"/>
              <a:t>Variations in distribution of coronary arteries. A. In the most common pattern (67%), the right coronary artery is dominant, giving rise to the posterior interventricular branch. B and C. The left coronary artery gives rise to the posterior interventricular branch in approximately 15% of individuals. D. Many other variations occur.</a:t>
            </a:r>
            <a:endParaRPr lang="en-IN" dirty="0"/>
          </a:p>
        </p:txBody>
      </p:sp>
      <p:sp>
        <p:nvSpPr>
          <p:cNvPr id="7" name="Footer Placeholder 6">
            <a:extLst>
              <a:ext uri="{FF2B5EF4-FFF2-40B4-BE49-F238E27FC236}">
                <a16:creationId xmlns:a16="http://schemas.microsoft.com/office/drawing/2014/main" id="{AED70C6E-59A1-3C95-51D8-08010788274D}"/>
              </a:ext>
            </a:extLst>
          </p:cNvPr>
          <p:cNvSpPr>
            <a:spLocks noGrp="1"/>
          </p:cNvSpPr>
          <p:nvPr>
            <p:ph type="ftr" sz="quarter" idx="11"/>
          </p:nvPr>
        </p:nvSpPr>
        <p:spPr/>
        <p:txBody>
          <a:bodyPr/>
          <a:lstStyle/>
          <a:p>
            <a:r>
              <a:rPr lang="en-US"/>
              <a:t>MBBSPPT.COM</a:t>
            </a:r>
            <a:endParaRPr lang="en-US" dirty="0"/>
          </a:p>
        </p:txBody>
      </p:sp>
      <p:sp>
        <p:nvSpPr>
          <p:cNvPr id="8" name="Slide Number Placeholder 7">
            <a:extLst>
              <a:ext uri="{FF2B5EF4-FFF2-40B4-BE49-F238E27FC236}">
                <a16:creationId xmlns:a16="http://schemas.microsoft.com/office/drawing/2014/main" id="{BCD1F79B-A2EF-A334-DF8B-12311AA2F83E}"/>
              </a:ext>
            </a:extLst>
          </p:cNvPr>
          <p:cNvSpPr>
            <a:spLocks noGrp="1"/>
          </p:cNvSpPr>
          <p:nvPr>
            <p:ph type="sldNum" sz="quarter" idx="12"/>
          </p:nvPr>
        </p:nvSpPr>
        <p:spPr/>
        <p:txBody>
          <a:bodyPr/>
          <a:lstStyle/>
          <a:p>
            <a:fld id="{37BE5DC2-032A-4FC6-A9BB-D4BCC469B472}"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723900" y="838200"/>
            <a:ext cx="7696200" cy="51816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466B2CC6-778C-07B1-1CB0-87D0D71CF110}"/>
              </a:ext>
            </a:extLst>
          </p:cNvPr>
          <p:cNvSpPr>
            <a:spLocks noGrp="1"/>
          </p:cNvSpPr>
          <p:nvPr>
            <p:ph type="sldNum" sz="quarter" idx="12"/>
          </p:nvPr>
        </p:nvSpPr>
        <p:spPr/>
        <p:txBody>
          <a:bodyPr/>
          <a:lstStyle/>
          <a:p>
            <a:fld id="{37BE5DC2-032A-4FC6-A9BB-D4BCC469B472}"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209981756"/>
              </p:ext>
            </p:extLst>
          </p:nvPr>
        </p:nvGraphicFramePr>
        <p:xfrm>
          <a:off x="723900" y="685800"/>
          <a:ext cx="7696200" cy="5425959"/>
        </p:xfrm>
        <a:graphic>
          <a:graphicData uri="http://schemas.openxmlformats.org/drawingml/2006/table">
            <a:tbl>
              <a:tblPr firstRow="1" bandRow="1">
                <a:tableStyleId>{5C22544A-7EE6-4342-B048-85BDC9FD1C3A}</a:tableStyleId>
              </a:tblPr>
              <a:tblGrid>
                <a:gridCol w="1539240">
                  <a:extLst>
                    <a:ext uri="{9D8B030D-6E8A-4147-A177-3AD203B41FA5}">
                      <a16:colId xmlns:a16="http://schemas.microsoft.com/office/drawing/2014/main" val="20000"/>
                    </a:ext>
                  </a:extLst>
                </a:gridCol>
                <a:gridCol w="3976370">
                  <a:extLst>
                    <a:ext uri="{9D8B030D-6E8A-4147-A177-3AD203B41FA5}">
                      <a16:colId xmlns:a16="http://schemas.microsoft.com/office/drawing/2014/main" val="20001"/>
                    </a:ext>
                  </a:extLst>
                </a:gridCol>
                <a:gridCol w="2180590">
                  <a:extLst>
                    <a:ext uri="{9D8B030D-6E8A-4147-A177-3AD203B41FA5}">
                      <a16:colId xmlns:a16="http://schemas.microsoft.com/office/drawing/2014/main" val="20002"/>
                    </a:ext>
                  </a:extLst>
                </a:gridCol>
              </a:tblGrid>
              <a:tr h="368692">
                <a:tc>
                  <a:txBody>
                    <a:bodyPr/>
                    <a:lstStyle/>
                    <a:p>
                      <a:pPr algn="l" fontAlgn="t"/>
                      <a:r>
                        <a:rPr lang="en-US" sz="1200" b="1" dirty="0">
                          <a:solidFill>
                            <a:srgbClr val="222222"/>
                          </a:solidFill>
                        </a:rPr>
                        <a:t>Artery</a:t>
                      </a:r>
                    </a:p>
                  </a:txBody>
                  <a:tcPr marL="76200" marR="76200" marT="76200" marB="76200"/>
                </a:tc>
                <a:tc>
                  <a:txBody>
                    <a:bodyPr/>
                    <a:lstStyle/>
                    <a:p>
                      <a:pPr algn="l" fontAlgn="t"/>
                      <a:r>
                        <a:rPr lang="en-US" sz="1200" b="1" dirty="0">
                          <a:solidFill>
                            <a:srgbClr val="222222"/>
                          </a:solidFill>
                        </a:rPr>
                        <a:t>Region Supplied</a:t>
                      </a:r>
                    </a:p>
                  </a:txBody>
                  <a:tcPr marL="76200" marR="76200" marT="76200" marB="76200"/>
                </a:tc>
                <a:tc>
                  <a:txBody>
                    <a:bodyPr/>
                    <a:lstStyle/>
                    <a:p>
                      <a:pPr algn="l" fontAlgn="t"/>
                      <a:r>
                        <a:rPr lang="en-US" sz="1200" b="1" dirty="0">
                          <a:solidFill>
                            <a:srgbClr val="222222"/>
                          </a:solidFill>
                        </a:rPr>
                        <a:t>Vein Draining Region</a:t>
                      </a:r>
                    </a:p>
                  </a:txBody>
                  <a:tcPr marL="76200" marR="76200" marT="76200" marB="76200"/>
                </a:tc>
                <a:extLst>
                  <a:ext uri="{0D108BD9-81ED-4DB2-BD59-A6C34878D82A}">
                    <a16:rowId xmlns:a16="http://schemas.microsoft.com/office/drawing/2014/main" val="10000"/>
                  </a:ext>
                </a:extLst>
              </a:tr>
              <a:tr h="849491">
                <a:tc>
                  <a:txBody>
                    <a:bodyPr/>
                    <a:lstStyle/>
                    <a:p>
                      <a:pPr algn="l" fontAlgn="t"/>
                      <a:r>
                        <a:rPr lang="en-US" sz="1400" b="0" dirty="0">
                          <a:solidFill>
                            <a:srgbClr val="222222"/>
                          </a:solidFill>
                        </a:rPr>
                        <a:t>Right coronary</a:t>
                      </a:r>
                    </a:p>
                  </a:txBody>
                  <a:tcPr marL="76200" marR="76200" marT="76200" marB="76200"/>
                </a:tc>
                <a:tc>
                  <a:txBody>
                    <a:bodyPr/>
                    <a:lstStyle/>
                    <a:p>
                      <a:pPr algn="l" fontAlgn="t"/>
                      <a:r>
                        <a:rPr lang="en-US" sz="1200" b="0" dirty="0"/>
                        <a:t>Right atrium</a:t>
                      </a:r>
                    </a:p>
                    <a:p>
                      <a:pPr algn="l" fontAlgn="t"/>
                      <a:r>
                        <a:rPr lang="en-US" sz="1200" b="0" dirty="0"/>
                        <a:t>SA and AV nodes</a:t>
                      </a:r>
                    </a:p>
                    <a:p>
                      <a:pPr algn="l" fontAlgn="t"/>
                      <a:r>
                        <a:rPr lang="en-US" sz="1200" b="0" dirty="0"/>
                        <a:t>Posterior part of interventricular septum (IVS)</a:t>
                      </a:r>
                    </a:p>
                  </a:txBody>
                  <a:tcPr marL="76200" marR="76200" marT="76200" marB="76200"/>
                </a:tc>
                <a:tc>
                  <a:txBody>
                    <a:bodyPr/>
                    <a:lstStyle/>
                    <a:p>
                      <a:pPr algn="l" fontAlgn="t"/>
                      <a:r>
                        <a:rPr lang="en-US" sz="1200" b="0" dirty="0">
                          <a:solidFill>
                            <a:srgbClr val="222222"/>
                          </a:solidFill>
                        </a:rPr>
                        <a:t>Small cardiac vein</a:t>
                      </a:r>
                    </a:p>
                    <a:p>
                      <a:pPr algn="l" fontAlgn="t"/>
                      <a:r>
                        <a:rPr lang="en-US" sz="1200" b="0" dirty="0">
                          <a:solidFill>
                            <a:srgbClr val="222222"/>
                          </a:solidFill>
                        </a:rPr>
                        <a:t>Middle cardiac vein</a:t>
                      </a:r>
                    </a:p>
                  </a:txBody>
                  <a:tcPr marL="76200" marR="76200" marT="76200" marB="76200"/>
                </a:tc>
                <a:extLst>
                  <a:ext uri="{0D108BD9-81ED-4DB2-BD59-A6C34878D82A}">
                    <a16:rowId xmlns:a16="http://schemas.microsoft.com/office/drawing/2014/main" val="10001"/>
                  </a:ext>
                </a:extLst>
              </a:tr>
              <a:tr h="525540">
                <a:tc>
                  <a:txBody>
                    <a:bodyPr/>
                    <a:lstStyle/>
                    <a:p>
                      <a:pPr algn="l" fontAlgn="t"/>
                      <a:r>
                        <a:rPr lang="en-US" sz="1400" b="0" dirty="0">
                          <a:solidFill>
                            <a:srgbClr val="222222"/>
                          </a:solidFill>
                        </a:rPr>
                        <a:t>Right marginal</a:t>
                      </a:r>
                    </a:p>
                  </a:txBody>
                  <a:tcPr marL="76200" marR="76200" marT="76200" marB="76200"/>
                </a:tc>
                <a:tc>
                  <a:txBody>
                    <a:bodyPr/>
                    <a:lstStyle/>
                    <a:p>
                      <a:pPr algn="l" fontAlgn="t"/>
                      <a:r>
                        <a:rPr lang="en-US" sz="1200" b="0" dirty="0">
                          <a:solidFill>
                            <a:srgbClr val="222222"/>
                          </a:solidFill>
                        </a:rPr>
                        <a:t>Right ventricle</a:t>
                      </a:r>
                    </a:p>
                    <a:p>
                      <a:pPr algn="l" fontAlgn="t"/>
                      <a:r>
                        <a:rPr lang="en-US" sz="1200" b="0" dirty="0">
                          <a:solidFill>
                            <a:srgbClr val="222222"/>
                          </a:solidFill>
                        </a:rPr>
                        <a:t>Apex</a:t>
                      </a:r>
                    </a:p>
                  </a:txBody>
                  <a:tcPr marL="76200" marR="76200" marT="76200" marB="76200"/>
                </a:tc>
                <a:tc>
                  <a:txBody>
                    <a:bodyPr/>
                    <a:lstStyle/>
                    <a:p>
                      <a:pPr algn="l" fontAlgn="t"/>
                      <a:r>
                        <a:rPr lang="en-US" sz="1200" b="0" dirty="0">
                          <a:solidFill>
                            <a:srgbClr val="222222"/>
                          </a:solidFill>
                        </a:rPr>
                        <a:t>Small cardiac vein</a:t>
                      </a:r>
                    </a:p>
                    <a:p>
                      <a:pPr algn="l" fontAlgn="t"/>
                      <a:r>
                        <a:rPr lang="en-US" sz="1200" b="0" dirty="0">
                          <a:solidFill>
                            <a:srgbClr val="222222"/>
                          </a:solidFill>
                        </a:rPr>
                        <a:t>Middle cardiac vein</a:t>
                      </a:r>
                    </a:p>
                  </a:txBody>
                  <a:tcPr marL="76200" marR="76200" marT="76200" marB="76200"/>
                </a:tc>
                <a:extLst>
                  <a:ext uri="{0D108BD9-81ED-4DB2-BD59-A6C34878D82A}">
                    <a16:rowId xmlns:a16="http://schemas.microsoft.com/office/drawing/2014/main" val="10002"/>
                  </a:ext>
                </a:extLst>
              </a:tr>
              <a:tr h="781438">
                <a:tc>
                  <a:txBody>
                    <a:bodyPr/>
                    <a:lstStyle/>
                    <a:p>
                      <a:pPr algn="l" fontAlgn="t"/>
                      <a:r>
                        <a:rPr lang="en-US" sz="1400" b="0" dirty="0">
                          <a:solidFill>
                            <a:srgbClr val="222222"/>
                          </a:solidFill>
                        </a:rPr>
                        <a:t>Posterior interventricular</a:t>
                      </a:r>
                    </a:p>
                  </a:txBody>
                  <a:tcPr marL="76200" marR="76200" marT="76200" marB="76200"/>
                </a:tc>
                <a:tc>
                  <a:txBody>
                    <a:bodyPr/>
                    <a:lstStyle/>
                    <a:p>
                      <a:pPr algn="l" fontAlgn="t"/>
                      <a:r>
                        <a:rPr lang="en-US" sz="1200" b="0" dirty="0">
                          <a:solidFill>
                            <a:srgbClr val="222222"/>
                          </a:solidFill>
                        </a:rPr>
                        <a:t>Right ventricle</a:t>
                      </a:r>
                    </a:p>
                    <a:p>
                      <a:pPr algn="l" fontAlgn="t"/>
                      <a:r>
                        <a:rPr lang="en-US" sz="1200" b="0" dirty="0">
                          <a:solidFill>
                            <a:srgbClr val="222222"/>
                          </a:solidFill>
                        </a:rPr>
                        <a:t>Left ventricle</a:t>
                      </a:r>
                    </a:p>
                    <a:p>
                      <a:pPr algn="l" fontAlgn="t"/>
                      <a:r>
                        <a:rPr lang="en-US" sz="1200" b="0" dirty="0">
                          <a:solidFill>
                            <a:srgbClr val="222222"/>
                          </a:solidFill>
                        </a:rPr>
                        <a:t>Posterior 1/3 of IVS</a:t>
                      </a:r>
                    </a:p>
                  </a:txBody>
                  <a:tcPr marL="76200" marR="76200" marT="76200" marB="76200"/>
                </a:tc>
                <a:tc>
                  <a:txBody>
                    <a:bodyPr/>
                    <a:lstStyle/>
                    <a:p>
                      <a:pPr algn="l" fontAlgn="t"/>
                      <a:r>
                        <a:rPr lang="en-US" sz="1200" b="0" dirty="0">
                          <a:solidFill>
                            <a:srgbClr val="222222"/>
                          </a:solidFill>
                        </a:rPr>
                        <a:t>Left posterior ventricular vein</a:t>
                      </a:r>
                    </a:p>
                  </a:txBody>
                  <a:tcPr marL="76200" marR="76200" marT="76200" marB="76200"/>
                </a:tc>
                <a:extLst>
                  <a:ext uri="{0D108BD9-81ED-4DB2-BD59-A6C34878D82A}">
                    <a16:rowId xmlns:a16="http://schemas.microsoft.com/office/drawing/2014/main" val="10003"/>
                  </a:ext>
                </a:extLst>
              </a:tr>
              <a:tr h="908807">
                <a:tc>
                  <a:txBody>
                    <a:bodyPr/>
                    <a:lstStyle/>
                    <a:p>
                      <a:pPr algn="l" fontAlgn="t"/>
                      <a:r>
                        <a:rPr lang="en-US" sz="1400" b="0" dirty="0">
                          <a:solidFill>
                            <a:srgbClr val="222222"/>
                          </a:solidFill>
                        </a:rPr>
                        <a:t>Left coronary</a:t>
                      </a:r>
                    </a:p>
                  </a:txBody>
                  <a:tcPr marL="76200" marR="76200" marT="76200" marB="76200"/>
                </a:tc>
                <a:tc>
                  <a:txBody>
                    <a:bodyPr/>
                    <a:lstStyle/>
                    <a:p>
                      <a:pPr algn="l" fontAlgn="t"/>
                      <a:r>
                        <a:rPr lang="en-US" sz="1200" b="0" dirty="0">
                          <a:solidFill>
                            <a:srgbClr val="222222"/>
                          </a:solidFill>
                        </a:rPr>
                        <a:t>Left atrium</a:t>
                      </a:r>
                    </a:p>
                    <a:p>
                      <a:pPr algn="l" fontAlgn="t"/>
                      <a:r>
                        <a:rPr lang="en-US" sz="1200" b="0" dirty="0">
                          <a:solidFill>
                            <a:srgbClr val="222222"/>
                          </a:solidFill>
                        </a:rPr>
                        <a:t>Left ventricle</a:t>
                      </a:r>
                    </a:p>
                    <a:p>
                      <a:pPr algn="l" fontAlgn="t"/>
                      <a:r>
                        <a:rPr lang="en-US" sz="1200" b="0" dirty="0">
                          <a:solidFill>
                            <a:srgbClr val="222222"/>
                          </a:solidFill>
                        </a:rPr>
                        <a:t>IVS</a:t>
                      </a:r>
                    </a:p>
                    <a:p>
                      <a:pPr algn="l" fontAlgn="t"/>
                      <a:r>
                        <a:rPr lang="en-US" sz="1200" b="0" dirty="0">
                          <a:solidFill>
                            <a:srgbClr val="222222"/>
                          </a:solidFill>
                        </a:rPr>
                        <a:t>AV bundles</a:t>
                      </a:r>
                    </a:p>
                  </a:txBody>
                  <a:tcPr marL="76200" marR="76200" marT="76200" marB="76200"/>
                </a:tc>
                <a:tc>
                  <a:txBody>
                    <a:bodyPr/>
                    <a:lstStyle/>
                    <a:p>
                      <a:pPr algn="l" fontAlgn="t"/>
                      <a:r>
                        <a:rPr lang="en-US" sz="1200" b="0" dirty="0">
                          <a:solidFill>
                            <a:srgbClr val="222222"/>
                          </a:solidFill>
                        </a:rPr>
                        <a:t>Great cardiac vein</a:t>
                      </a:r>
                    </a:p>
                  </a:txBody>
                  <a:tcPr marL="76200" marR="76200" marT="76200" marB="76200"/>
                </a:tc>
                <a:extLst>
                  <a:ext uri="{0D108BD9-81ED-4DB2-BD59-A6C34878D82A}">
                    <a16:rowId xmlns:a16="http://schemas.microsoft.com/office/drawing/2014/main" val="10004"/>
                  </a:ext>
                </a:extLst>
              </a:tr>
              <a:tr h="842723">
                <a:tc>
                  <a:txBody>
                    <a:bodyPr/>
                    <a:lstStyle/>
                    <a:p>
                      <a:pPr algn="l" fontAlgn="t"/>
                      <a:r>
                        <a:rPr lang="en-US" sz="1400" b="0" dirty="0">
                          <a:solidFill>
                            <a:srgbClr val="222222"/>
                          </a:solidFill>
                        </a:rPr>
                        <a:t>Left anterior descending</a:t>
                      </a:r>
                    </a:p>
                  </a:txBody>
                  <a:tcPr marL="76200" marR="76200" marT="76200" marB="76200"/>
                </a:tc>
                <a:tc>
                  <a:txBody>
                    <a:bodyPr/>
                    <a:lstStyle/>
                    <a:p>
                      <a:pPr algn="l" fontAlgn="t"/>
                      <a:r>
                        <a:rPr lang="en-US" sz="1200" b="0" dirty="0">
                          <a:solidFill>
                            <a:srgbClr val="222222"/>
                          </a:solidFill>
                        </a:rPr>
                        <a:t>Right ventricle</a:t>
                      </a:r>
                    </a:p>
                    <a:p>
                      <a:pPr algn="l" fontAlgn="t"/>
                      <a:r>
                        <a:rPr lang="en-US" sz="1200" b="0" dirty="0">
                          <a:solidFill>
                            <a:srgbClr val="222222"/>
                          </a:solidFill>
                        </a:rPr>
                        <a:t>Left ventricle</a:t>
                      </a:r>
                    </a:p>
                    <a:p>
                      <a:pPr algn="l" fontAlgn="t"/>
                      <a:r>
                        <a:rPr lang="en-US" sz="1200" b="0" dirty="0">
                          <a:solidFill>
                            <a:srgbClr val="222222"/>
                          </a:solidFill>
                        </a:rPr>
                        <a:t>Anterior 2/3 IVS</a:t>
                      </a:r>
                    </a:p>
                  </a:txBody>
                  <a:tcPr marL="76200" marR="76200" marT="76200" marB="76200"/>
                </a:tc>
                <a:tc>
                  <a:txBody>
                    <a:bodyPr/>
                    <a:lstStyle/>
                    <a:p>
                      <a:pPr algn="l" fontAlgn="t"/>
                      <a:r>
                        <a:rPr lang="en-US" sz="1200" b="0" dirty="0">
                          <a:solidFill>
                            <a:srgbClr val="222222"/>
                          </a:solidFill>
                        </a:rPr>
                        <a:t>Great cardiac vein</a:t>
                      </a:r>
                    </a:p>
                  </a:txBody>
                  <a:tcPr marL="76200" marR="76200" marT="76200" marB="76200"/>
                </a:tc>
                <a:extLst>
                  <a:ext uri="{0D108BD9-81ED-4DB2-BD59-A6C34878D82A}">
                    <a16:rowId xmlns:a16="http://schemas.microsoft.com/office/drawing/2014/main" val="10005"/>
                  </a:ext>
                </a:extLst>
              </a:tr>
              <a:tr h="543561">
                <a:tc>
                  <a:txBody>
                    <a:bodyPr/>
                    <a:lstStyle/>
                    <a:p>
                      <a:pPr algn="l" fontAlgn="t"/>
                      <a:r>
                        <a:rPr lang="en-US" sz="1400" b="0" dirty="0">
                          <a:solidFill>
                            <a:srgbClr val="222222"/>
                          </a:solidFill>
                        </a:rPr>
                        <a:t>Left marginal</a:t>
                      </a:r>
                    </a:p>
                  </a:txBody>
                  <a:tcPr marL="76200" marR="76200" marT="76200" marB="76200"/>
                </a:tc>
                <a:tc>
                  <a:txBody>
                    <a:bodyPr/>
                    <a:lstStyle/>
                    <a:p>
                      <a:pPr algn="l" fontAlgn="t"/>
                      <a:r>
                        <a:rPr lang="en-US" sz="1200" b="0" dirty="0">
                          <a:solidFill>
                            <a:srgbClr val="222222"/>
                          </a:solidFill>
                        </a:rPr>
                        <a:t>Left ventricle</a:t>
                      </a:r>
                    </a:p>
                  </a:txBody>
                  <a:tcPr marL="76200" marR="76200" marT="76200" marB="76200"/>
                </a:tc>
                <a:tc>
                  <a:txBody>
                    <a:bodyPr/>
                    <a:lstStyle/>
                    <a:p>
                      <a:pPr algn="l" fontAlgn="t"/>
                      <a:r>
                        <a:rPr lang="en-US" sz="1200" b="0" dirty="0">
                          <a:solidFill>
                            <a:srgbClr val="222222"/>
                          </a:solidFill>
                        </a:rPr>
                        <a:t>Left marginal vein</a:t>
                      </a:r>
                    </a:p>
                    <a:p>
                      <a:pPr algn="l" fontAlgn="t"/>
                      <a:r>
                        <a:rPr lang="en-US" sz="1200" b="0" dirty="0">
                          <a:solidFill>
                            <a:srgbClr val="222222"/>
                          </a:solidFill>
                        </a:rPr>
                        <a:t>Great cardiac vein</a:t>
                      </a:r>
                    </a:p>
                  </a:txBody>
                  <a:tcPr marL="76200" marR="76200" marT="76200" marB="76200"/>
                </a:tc>
                <a:extLst>
                  <a:ext uri="{0D108BD9-81ED-4DB2-BD59-A6C34878D82A}">
                    <a16:rowId xmlns:a16="http://schemas.microsoft.com/office/drawing/2014/main" val="10006"/>
                  </a:ext>
                </a:extLst>
              </a:tr>
              <a:tr h="605707">
                <a:tc>
                  <a:txBody>
                    <a:bodyPr/>
                    <a:lstStyle/>
                    <a:p>
                      <a:pPr algn="l" fontAlgn="t"/>
                      <a:r>
                        <a:rPr lang="en-US" sz="1400" b="0" dirty="0">
                          <a:solidFill>
                            <a:srgbClr val="222222"/>
                          </a:solidFill>
                        </a:rPr>
                        <a:t>Circumflex</a:t>
                      </a:r>
                    </a:p>
                  </a:txBody>
                  <a:tcPr marL="76200" marR="76200" marT="76200" marB="76200"/>
                </a:tc>
                <a:tc>
                  <a:txBody>
                    <a:bodyPr/>
                    <a:lstStyle/>
                    <a:p>
                      <a:pPr algn="l" fontAlgn="t"/>
                      <a:r>
                        <a:rPr lang="en-US" sz="1200" b="0" dirty="0">
                          <a:solidFill>
                            <a:srgbClr val="222222"/>
                          </a:solidFill>
                        </a:rPr>
                        <a:t>Left atrium</a:t>
                      </a:r>
                    </a:p>
                    <a:p>
                      <a:pPr algn="l" fontAlgn="t"/>
                      <a:r>
                        <a:rPr lang="en-US" sz="1200" b="0" dirty="0">
                          <a:solidFill>
                            <a:srgbClr val="222222"/>
                          </a:solidFill>
                        </a:rPr>
                        <a:t>Left ventricle</a:t>
                      </a:r>
                    </a:p>
                  </a:txBody>
                  <a:tcPr marL="76200" marR="76200" marT="76200" marB="76200"/>
                </a:tc>
                <a:tc>
                  <a:txBody>
                    <a:bodyPr/>
                    <a:lstStyle/>
                    <a:p>
                      <a:pPr algn="l" fontAlgn="t"/>
                      <a:r>
                        <a:rPr lang="en-US" sz="1200" b="0" dirty="0">
                          <a:solidFill>
                            <a:srgbClr val="222222"/>
                          </a:solidFill>
                        </a:rPr>
                        <a:t>Great cardiac vein</a:t>
                      </a:r>
                    </a:p>
                  </a:txBody>
                  <a:tcPr marL="76200" marR="76200" marT="76200" marB="76200"/>
                </a:tc>
                <a:extLst>
                  <a:ext uri="{0D108BD9-81ED-4DB2-BD59-A6C34878D82A}">
                    <a16:rowId xmlns:a16="http://schemas.microsoft.com/office/drawing/2014/main" val="10007"/>
                  </a:ext>
                </a:extLst>
              </a:tr>
            </a:tbl>
          </a:graphicData>
        </a:graphic>
      </p:graphicFrame>
      <p:sp>
        <p:nvSpPr>
          <p:cNvPr id="6" name="Slide Number Placeholder 5">
            <a:extLst>
              <a:ext uri="{FF2B5EF4-FFF2-40B4-BE49-F238E27FC236}">
                <a16:creationId xmlns:a16="http://schemas.microsoft.com/office/drawing/2014/main" id="{80AECF2E-5E0F-5C61-E687-1F7093D00E3E}"/>
              </a:ext>
            </a:extLst>
          </p:cNvPr>
          <p:cNvSpPr>
            <a:spLocks noGrp="1"/>
          </p:cNvSpPr>
          <p:nvPr>
            <p:ph type="sldNum" sz="quarter" idx="12"/>
          </p:nvPr>
        </p:nvSpPr>
        <p:spPr/>
        <p:txBody>
          <a:bodyPr/>
          <a:lstStyle/>
          <a:p>
            <a:fld id="{37BE5DC2-032A-4FC6-A9BB-D4BCC469B472}"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77A3FA-A1EF-E1C5-84D0-3E4AD4E5C6F3}"/>
              </a:ext>
            </a:extLst>
          </p:cNvPr>
          <p:cNvSpPr>
            <a:spLocks noGrp="1"/>
          </p:cNvSpPr>
          <p:nvPr>
            <p:ph type="title"/>
          </p:nvPr>
        </p:nvSpPr>
        <p:spPr/>
        <p:txBody>
          <a:bodyPr>
            <a:normAutofit/>
          </a:bodyPr>
          <a:lstStyle/>
          <a:p>
            <a:r>
              <a:rPr lang="en-US" dirty="0"/>
              <a:t>Coronary Artery Anastomoses</a:t>
            </a:r>
            <a:endParaRPr lang="en-IN" dirty="0"/>
          </a:p>
        </p:txBody>
      </p:sp>
      <p:sp>
        <p:nvSpPr>
          <p:cNvPr id="5" name="Content Placeholder 4">
            <a:extLst>
              <a:ext uri="{FF2B5EF4-FFF2-40B4-BE49-F238E27FC236}">
                <a16:creationId xmlns:a16="http://schemas.microsoft.com/office/drawing/2014/main" id="{6510E1B5-FED5-B2C3-FE7F-4C33A3C6B49B}"/>
              </a:ext>
            </a:extLst>
          </p:cNvPr>
          <p:cNvSpPr>
            <a:spLocks noGrp="1"/>
          </p:cNvSpPr>
          <p:nvPr>
            <p:ph idx="1"/>
          </p:nvPr>
        </p:nvSpPr>
        <p:spPr/>
        <p:txBody>
          <a:bodyPr>
            <a:normAutofit lnSpcReduction="10000"/>
          </a:bodyPr>
          <a:lstStyle/>
          <a:p>
            <a:r>
              <a:rPr lang="en-US" dirty="0"/>
              <a:t>Anastomoses between the terminal branches of the right and left coronary arteries (collateral circulation) exist, but they are usually not large enough to provide an adequate blood supply to the cardiac muscle should one of the large branches become blocked by disease. A sudden block of one of the larger branches of either coronary artery </a:t>
            </a:r>
            <a:r>
              <a:rPr lang="en-US" dirty="0" err="1"/>
              <a:t>usu</a:t>
            </a:r>
            <a:r>
              <a:rPr lang="en-US" dirty="0"/>
              <a:t>- ally leads to myocardial death (myocardial infarction), although sometimes the collateral circulation is enough to sustain the muscle.</a:t>
            </a:r>
            <a:endParaRPr lang="en-IN" dirty="0"/>
          </a:p>
        </p:txBody>
      </p:sp>
      <p:sp>
        <p:nvSpPr>
          <p:cNvPr id="6" name="Footer Placeholder 5">
            <a:extLst>
              <a:ext uri="{FF2B5EF4-FFF2-40B4-BE49-F238E27FC236}">
                <a16:creationId xmlns:a16="http://schemas.microsoft.com/office/drawing/2014/main" id="{0E6FF10A-7168-DDF7-C33B-D808299E7537}"/>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7833A9E2-85B1-9AB4-10C7-493072EAA35B}"/>
              </a:ext>
            </a:extLst>
          </p:cNvPr>
          <p:cNvSpPr>
            <a:spLocks noGrp="1"/>
          </p:cNvSpPr>
          <p:nvPr>
            <p:ph type="sldNum" sz="quarter" idx="12"/>
          </p:nvPr>
        </p:nvSpPr>
        <p:spPr/>
        <p:txBody>
          <a:bodyPr/>
          <a:lstStyle/>
          <a:p>
            <a:fld id="{37BE5DC2-032A-4FC6-A9BB-D4BCC469B472}"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52BA-B696-44D8-A3B0-22EAF61B15CF}"/>
              </a:ext>
            </a:extLst>
          </p:cNvPr>
          <p:cNvSpPr>
            <a:spLocks noGrp="1"/>
          </p:cNvSpPr>
          <p:nvPr>
            <p:ph type="title"/>
          </p:nvPr>
        </p:nvSpPr>
        <p:spPr/>
        <p:txBody>
          <a:bodyPr>
            <a:noAutofit/>
          </a:bodyPr>
          <a:lstStyle/>
          <a:p>
            <a:r>
              <a:rPr lang="en-US" sz="3200" dirty="0"/>
              <a:t>Summary of the Overall Arterial Supply to the Heart in Most Individuals</a:t>
            </a:r>
            <a:endParaRPr lang="en-IN" sz="3200" dirty="0"/>
          </a:p>
        </p:txBody>
      </p:sp>
      <p:sp>
        <p:nvSpPr>
          <p:cNvPr id="3" name="Content Placeholder 2">
            <a:extLst>
              <a:ext uri="{FF2B5EF4-FFF2-40B4-BE49-F238E27FC236}">
                <a16:creationId xmlns:a16="http://schemas.microsoft.com/office/drawing/2014/main" id="{104DB79D-C298-3A75-2F8F-CAA93F0A00ED}"/>
              </a:ext>
            </a:extLst>
          </p:cNvPr>
          <p:cNvSpPr>
            <a:spLocks noGrp="1"/>
          </p:cNvSpPr>
          <p:nvPr>
            <p:ph idx="1"/>
          </p:nvPr>
        </p:nvSpPr>
        <p:spPr/>
        <p:txBody>
          <a:bodyPr>
            <a:normAutofit fontScale="85000" lnSpcReduction="20000"/>
          </a:bodyPr>
          <a:lstStyle/>
          <a:p>
            <a:r>
              <a:rPr lang="en-US" dirty="0"/>
              <a:t>The right coronary artery supplies all of the right ventricle (except for the small area to the right of the anterior inter- ventricular groove), the variable part of the diaphragmatic surface of the left ventricle, the posteroinferior third of the ventricular septum, the right atrium and part of the left atrium, and the sinoatrial node and the atrioventricular node and bundle. The LBB also receives small branches.</a:t>
            </a:r>
          </a:p>
          <a:p>
            <a:r>
              <a:rPr lang="en-US" dirty="0"/>
              <a:t>The left coronary artery supplies most of the left ventricle, a small area of the right ventricle to the right of the interventricular groove, the anterior two thirds of the ventricular septum, most of the left atrium, the RBB, and the LBB.</a:t>
            </a:r>
            <a:endParaRPr lang="en-IN" dirty="0"/>
          </a:p>
        </p:txBody>
      </p:sp>
      <p:sp>
        <p:nvSpPr>
          <p:cNvPr id="4" name="Footer Placeholder 3">
            <a:extLst>
              <a:ext uri="{FF2B5EF4-FFF2-40B4-BE49-F238E27FC236}">
                <a16:creationId xmlns:a16="http://schemas.microsoft.com/office/drawing/2014/main" id="{39A88A8E-FFF6-D758-E8AF-3410AD2F60D1}"/>
              </a:ext>
            </a:extLst>
          </p:cNvPr>
          <p:cNvSpPr>
            <a:spLocks noGrp="1"/>
          </p:cNvSpPr>
          <p:nvPr>
            <p:ph type="ftr" sz="quarter" idx="11"/>
          </p:nvPr>
        </p:nvSpPr>
        <p:spPr/>
        <p:txBody>
          <a:bodyPr/>
          <a:lstStyle/>
          <a:p>
            <a:r>
              <a:rPr lang="en-US"/>
              <a:t>MBBSPPT.COM</a:t>
            </a:r>
            <a:endParaRPr lang="en-US" dirty="0"/>
          </a:p>
        </p:txBody>
      </p:sp>
      <p:sp>
        <p:nvSpPr>
          <p:cNvPr id="5" name="Slide Number Placeholder 4">
            <a:extLst>
              <a:ext uri="{FF2B5EF4-FFF2-40B4-BE49-F238E27FC236}">
                <a16:creationId xmlns:a16="http://schemas.microsoft.com/office/drawing/2014/main" id="{9F865994-5902-D21C-983E-478B27A0F0A6}"/>
              </a:ext>
            </a:extLst>
          </p:cNvPr>
          <p:cNvSpPr>
            <a:spLocks noGrp="1"/>
          </p:cNvSpPr>
          <p:nvPr>
            <p:ph type="sldNum" sz="quarter" idx="12"/>
          </p:nvPr>
        </p:nvSpPr>
        <p:spPr/>
        <p:txBody>
          <a:bodyPr/>
          <a:lstStyle/>
          <a:p>
            <a:fld id="{37BE5DC2-032A-4FC6-A9BB-D4BCC469B472}"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The Coronary Circulation</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 The coronary circulation refers to the vessels that supply and drain the heart. </a:t>
            </a:r>
          </a:p>
          <a:p>
            <a:r>
              <a:rPr lang="en-US" dirty="0"/>
              <a:t>Coronary arteries are named as such due to the way they encircle the heart, much like a crown.</a:t>
            </a:r>
          </a:p>
          <a:p>
            <a:r>
              <a:rPr lang="en-US" dirty="0"/>
              <a:t>An arterial circle surrounds the heart in coronary (AV) sulcus. From this arterial circle an arterial loop runs in the anterior &amp; inferior interventricular grooves.</a:t>
            </a:r>
          </a:p>
        </p:txBody>
      </p:sp>
      <p:sp>
        <p:nvSpPr>
          <p:cNvPr id="6" name="Footer Placeholder 5">
            <a:extLst>
              <a:ext uri="{FF2B5EF4-FFF2-40B4-BE49-F238E27FC236}">
                <a16:creationId xmlns:a16="http://schemas.microsoft.com/office/drawing/2014/main" id="{ECB18FE9-D01A-7310-675E-D48FE965B7DA}"/>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DA22E993-7225-8902-4205-1ADD3C2F65B2}"/>
              </a:ext>
            </a:extLst>
          </p:cNvPr>
          <p:cNvSpPr>
            <a:spLocks noGrp="1"/>
          </p:cNvSpPr>
          <p:nvPr>
            <p:ph type="sldNum" sz="quarter" idx="12"/>
          </p:nvPr>
        </p:nvSpPr>
        <p:spPr/>
        <p:txBody>
          <a:bodyPr/>
          <a:lstStyle/>
          <a:p>
            <a:fld id="{37BE5DC2-032A-4FC6-A9BB-D4BCC469B472}"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Major Branches of The Left And Right Coronary Arteries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3056450"/>
              </p:ext>
            </p:extLst>
          </p:nvPr>
        </p:nvGraphicFramePr>
        <p:xfrm>
          <a:off x="1176338" y="2590800"/>
          <a:ext cx="6799262" cy="2875523"/>
        </p:xfrm>
        <a:graphic>
          <a:graphicData uri="http://schemas.openxmlformats.org/drawingml/2006/table">
            <a:tbl>
              <a:tblPr firstRow="1" bandRow="1">
                <a:tableStyleId>{5C22544A-7EE6-4342-B048-85BDC9FD1C3A}</a:tableStyleId>
              </a:tblPr>
              <a:tblGrid>
                <a:gridCol w="3399631">
                  <a:extLst>
                    <a:ext uri="{9D8B030D-6E8A-4147-A177-3AD203B41FA5}">
                      <a16:colId xmlns:a16="http://schemas.microsoft.com/office/drawing/2014/main" val="20000"/>
                    </a:ext>
                  </a:extLst>
                </a:gridCol>
                <a:gridCol w="3399631">
                  <a:extLst>
                    <a:ext uri="{9D8B030D-6E8A-4147-A177-3AD203B41FA5}">
                      <a16:colId xmlns:a16="http://schemas.microsoft.com/office/drawing/2014/main" val="20001"/>
                    </a:ext>
                  </a:extLst>
                </a:gridCol>
              </a:tblGrid>
              <a:tr h="432509">
                <a:tc>
                  <a:txBody>
                    <a:bodyPr/>
                    <a:lstStyle/>
                    <a:p>
                      <a:pPr algn="ctr"/>
                      <a:r>
                        <a:rPr lang="en-US" b="1" dirty="0">
                          <a:latin typeface="Titillium Web"/>
                        </a:rPr>
                        <a:t>Right Coronary Artery</a:t>
                      </a:r>
                    </a:p>
                  </a:txBody>
                  <a:tcPr marL="171450" marR="171450" marT="95250" marB="95250" anchor="ctr"/>
                </a:tc>
                <a:tc>
                  <a:txBody>
                    <a:bodyPr/>
                    <a:lstStyle/>
                    <a:p>
                      <a:pPr algn="ctr"/>
                      <a:r>
                        <a:rPr lang="en-US" b="1" dirty="0">
                          <a:latin typeface="Titillium Web"/>
                        </a:rPr>
                        <a:t>Left Coronary Artery</a:t>
                      </a:r>
                    </a:p>
                  </a:txBody>
                  <a:tcPr marL="171450" marR="171450" marT="95250" marB="95250" anchor="ctr"/>
                </a:tc>
                <a:extLst>
                  <a:ext uri="{0D108BD9-81ED-4DB2-BD59-A6C34878D82A}">
                    <a16:rowId xmlns:a16="http://schemas.microsoft.com/office/drawing/2014/main" val="10000"/>
                  </a:ext>
                </a:extLst>
              </a:tr>
              <a:tr h="935920">
                <a:tc>
                  <a:txBody>
                    <a:bodyPr/>
                    <a:lstStyle/>
                    <a:p>
                      <a:r>
                        <a:rPr lang="en-US" sz="2400" dirty="0"/>
                        <a:t>Right Marginal Artery</a:t>
                      </a:r>
                    </a:p>
                  </a:txBody>
                  <a:tcPr marL="95250" marR="95250" marT="76200" marB="76200" anchor="ctr"/>
                </a:tc>
                <a:tc>
                  <a:txBody>
                    <a:bodyPr/>
                    <a:lstStyle/>
                    <a:p>
                      <a:r>
                        <a:rPr lang="en-US" sz="2400" dirty="0"/>
                        <a:t>Anterior Interventricular Artery</a:t>
                      </a:r>
                    </a:p>
                  </a:txBody>
                  <a:tcPr marL="95250" marR="95250" marT="76200" marB="76200" anchor="ctr"/>
                </a:tc>
                <a:extLst>
                  <a:ext uri="{0D108BD9-81ED-4DB2-BD59-A6C34878D82A}">
                    <a16:rowId xmlns:a16="http://schemas.microsoft.com/office/drawing/2014/main" val="10001"/>
                  </a:ext>
                </a:extLst>
              </a:tr>
              <a:tr h="935920">
                <a:tc>
                  <a:txBody>
                    <a:bodyPr/>
                    <a:lstStyle/>
                    <a:p>
                      <a:r>
                        <a:rPr lang="en-US" sz="2400" dirty="0"/>
                        <a:t>Posterior Interventricular Artery</a:t>
                      </a:r>
                    </a:p>
                  </a:txBody>
                  <a:tcPr marL="95250" marR="95250" marT="76200" marB="76200" anchor="ctr"/>
                </a:tc>
                <a:tc>
                  <a:txBody>
                    <a:bodyPr/>
                    <a:lstStyle/>
                    <a:p>
                      <a:r>
                        <a:rPr lang="en-US" sz="2400" dirty="0"/>
                        <a:t>Circumflex Artery</a:t>
                      </a:r>
                    </a:p>
                  </a:txBody>
                  <a:tcPr marL="95250" marR="95250" marT="76200" marB="76200" anchor="ctr"/>
                </a:tc>
                <a:extLst>
                  <a:ext uri="{0D108BD9-81ED-4DB2-BD59-A6C34878D82A}">
                    <a16:rowId xmlns:a16="http://schemas.microsoft.com/office/drawing/2014/main" val="10002"/>
                  </a:ext>
                </a:extLst>
              </a:tr>
              <a:tr h="538863">
                <a:tc>
                  <a:txBody>
                    <a:bodyPr/>
                    <a:lstStyle/>
                    <a:p>
                      <a:r>
                        <a:rPr lang="en-US" sz="2400" dirty="0" err="1"/>
                        <a:t>Sinuatrial</a:t>
                      </a:r>
                      <a:r>
                        <a:rPr lang="en-US" sz="2400" dirty="0"/>
                        <a:t> Nodal Artery</a:t>
                      </a:r>
                    </a:p>
                  </a:txBody>
                  <a:tcPr marL="95250" marR="95250" marT="76200" marB="76200" anchor="ctr"/>
                </a:tc>
                <a:tc>
                  <a:txBody>
                    <a:bodyPr/>
                    <a:lstStyle/>
                    <a:p>
                      <a:r>
                        <a:rPr lang="en-US" sz="2400" dirty="0"/>
                        <a:t>Diagonal Artery</a:t>
                      </a:r>
                    </a:p>
                  </a:txBody>
                  <a:tcPr marL="95250" marR="95250" marT="76200" marB="76200" anchor="ctr"/>
                </a:tc>
                <a:extLst>
                  <a:ext uri="{0D108BD9-81ED-4DB2-BD59-A6C34878D82A}">
                    <a16:rowId xmlns:a16="http://schemas.microsoft.com/office/drawing/2014/main" val="10003"/>
                  </a:ext>
                </a:extLst>
              </a:tr>
            </a:tbl>
          </a:graphicData>
        </a:graphic>
      </p:graphicFrame>
      <p:sp>
        <p:nvSpPr>
          <p:cNvPr id="6" name="Footer Placeholder 5">
            <a:extLst>
              <a:ext uri="{FF2B5EF4-FFF2-40B4-BE49-F238E27FC236}">
                <a16:creationId xmlns:a16="http://schemas.microsoft.com/office/drawing/2014/main" id="{7F7C9983-01F0-4129-A0F4-E9CC4BC74401}"/>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608C3F53-8036-0758-8312-81CEC94AD939}"/>
              </a:ext>
            </a:extLst>
          </p:cNvPr>
          <p:cNvSpPr>
            <a:spLocks noGrp="1"/>
          </p:cNvSpPr>
          <p:nvPr>
            <p:ph type="sldNum" sz="quarter" idx="12"/>
          </p:nvPr>
        </p:nvSpPr>
        <p:spPr/>
        <p:txBody>
          <a:bodyPr/>
          <a:lstStyle/>
          <a:p>
            <a:fld id="{37BE5DC2-032A-4FC6-A9BB-D4BCC469B472}"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Coronary Heart Disease</a:t>
            </a:r>
          </a:p>
        </p:txBody>
      </p:sp>
      <p:sp>
        <p:nvSpPr>
          <p:cNvPr id="3" name="Content Placeholder 2"/>
          <p:cNvSpPr>
            <a:spLocks noGrp="1"/>
          </p:cNvSpPr>
          <p:nvPr>
            <p:ph idx="1"/>
          </p:nvPr>
        </p:nvSpPr>
        <p:spPr>
          <a:xfrm>
            <a:off x="1176865" y="2490135"/>
            <a:ext cx="6798736" cy="3444997"/>
          </a:xfrm>
        </p:spPr>
        <p:txBody>
          <a:bodyPr>
            <a:noAutofit/>
          </a:bodyPr>
          <a:lstStyle/>
          <a:p>
            <a:r>
              <a:rPr lang="en-US" sz="1600" dirty="0"/>
              <a:t>Coronary artery disease or coronary heart disease (CHD) is a leading cause of death worldwide. It describes a reduction in blood flow to the myocardium and has several causes and consequences.</a:t>
            </a:r>
          </a:p>
          <a:p>
            <a:r>
              <a:rPr lang="en-US" sz="1600" dirty="0"/>
              <a:t>CHD can result due to atherosclerosis, thrombosis, high blood pressure, diabetes or smoking. All these factors lead to a reduced flow of blood to the heart through physical obstruction or changes in the vessel wall.</a:t>
            </a:r>
          </a:p>
          <a:p>
            <a:r>
              <a:rPr lang="en-US" sz="1600" dirty="0"/>
              <a:t>Angina pectoris describes the transient pain a person may feel on exercise as a result of lack of oxygen supplied to the heart. This pain is felt across the chest but is quickly resolved upon rest.</a:t>
            </a:r>
          </a:p>
          <a:p>
            <a:pPr lvl="1"/>
            <a:r>
              <a:rPr lang="en-US" sz="1600" dirty="0"/>
              <a:t>If left untreated, angina can soon progress to more severe consequences, such as a myocardial infarction. </a:t>
            </a:r>
          </a:p>
        </p:txBody>
      </p:sp>
      <p:sp>
        <p:nvSpPr>
          <p:cNvPr id="6" name="Footer Placeholder 5">
            <a:extLst>
              <a:ext uri="{FF2B5EF4-FFF2-40B4-BE49-F238E27FC236}">
                <a16:creationId xmlns:a16="http://schemas.microsoft.com/office/drawing/2014/main" id="{271B7789-ECA5-311C-B046-CB4D033C974E}"/>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D07CFAD4-6ED2-71E3-5B43-DEBBB9B7C032}"/>
              </a:ext>
            </a:extLst>
          </p:cNvPr>
          <p:cNvSpPr>
            <a:spLocks noGrp="1"/>
          </p:cNvSpPr>
          <p:nvPr>
            <p:ph type="sldNum" sz="quarter" idx="12"/>
          </p:nvPr>
        </p:nvSpPr>
        <p:spPr/>
        <p:txBody>
          <a:bodyPr/>
          <a:lstStyle/>
          <a:p>
            <a:fld id="{37BE5DC2-032A-4FC6-A9BB-D4BCC469B472}"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580D49-244A-8D37-97A8-446E35ADF4BF}"/>
              </a:ext>
            </a:extLst>
          </p:cNvPr>
          <p:cNvSpPr>
            <a:spLocks noGrp="1"/>
          </p:cNvSpPr>
          <p:nvPr>
            <p:ph type="title"/>
          </p:nvPr>
        </p:nvSpPr>
        <p:spPr/>
        <p:txBody>
          <a:bodyPr>
            <a:normAutofit/>
          </a:bodyPr>
          <a:lstStyle/>
          <a:p>
            <a:r>
              <a:rPr lang="en-US" dirty="0"/>
              <a:t>Angiography </a:t>
            </a:r>
            <a:endParaRPr lang="en-IN" dirty="0"/>
          </a:p>
        </p:txBody>
      </p:sp>
      <p:pic>
        <p:nvPicPr>
          <p:cNvPr id="10242" name="Picture 2"/>
          <p:cNvPicPr>
            <a:picLocks noGrp="1" noChangeAspect="1" noChangeArrowheads="1"/>
          </p:cNvPicPr>
          <p:nvPr>
            <p:ph idx="1"/>
          </p:nvPr>
        </p:nvPicPr>
        <p:blipFill>
          <a:blip r:embed="rId2"/>
          <a:srcRect/>
          <a:stretch>
            <a:fillRect/>
          </a:stretch>
        </p:blipFill>
        <p:spPr bwMode="auto">
          <a:xfrm>
            <a:off x="2799953" y="2514600"/>
            <a:ext cx="3544094" cy="3579893"/>
          </a:xfrm>
          <a:noFill/>
          <a:ln w="9525">
            <a:noFill/>
            <a:miter lim="800000"/>
            <a:headEnd/>
            <a:tailEnd/>
          </a:ln>
          <a:effectLst/>
        </p:spPr>
      </p:pic>
      <p:sp>
        <p:nvSpPr>
          <p:cNvPr id="4" name="Footer Placeholder 3">
            <a:extLst>
              <a:ext uri="{FF2B5EF4-FFF2-40B4-BE49-F238E27FC236}">
                <a16:creationId xmlns:a16="http://schemas.microsoft.com/office/drawing/2014/main" id="{A65D80AB-28DD-2EA5-AD52-3DED4CD57C44}"/>
              </a:ext>
            </a:extLst>
          </p:cNvPr>
          <p:cNvSpPr>
            <a:spLocks noGrp="1"/>
          </p:cNvSpPr>
          <p:nvPr>
            <p:ph type="ftr" sz="quarter" idx="11"/>
          </p:nvPr>
        </p:nvSpPr>
        <p:spPr/>
        <p:txBody>
          <a:bodyPr/>
          <a:lstStyle/>
          <a:p>
            <a:r>
              <a:rPr lang="en-US"/>
              <a:t>MBBSPPT.COM</a:t>
            </a:r>
            <a:endParaRPr lang="en-US" dirty="0"/>
          </a:p>
        </p:txBody>
      </p:sp>
      <p:sp>
        <p:nvSpPr>
          <p:cNvPr id="6" name="Slide Number Placeholder 5">
            <a:extLst>
              <a:ext uri="{FF2B5EF4-FFF2-40B4-BE49-F238E27FC236}">
                <a16:creationId xmlns:a16="http://schemas.microsoft.com/office/drawing/2014/main" id="{71C890E7-4ADA-AE2A-2294-3A5482F20505}"/>
              </a:ext>
            </a:extLst>
          </p:cNvPr>
          <p:cNvSpPr>
            <a:spLocks noGrp="1"/>
          </p:cNvSpPr>
          <p:nvPr>
            <p:ph type="sldNum" sz="quarter" idx="12"/>
          </p:nvPr>
        </p:nvSpPr>
        <p:spPr/>
        <p:txBody>
          <a:bodyPr/>
          <a:lstStyle/>
          <a:p>
            <a:fld id="{37BE5DC2-032A-4FC6-A9BB-D4BCC469B472}"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748002" y="685800"/>
            <a:ext cx="7647995" cy="4301997"/>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3200399" y="4645152"/>
            <a:ext cx="2743200" cy="152704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C55E448E-8753-2948-C5EE-570DB63F97D8}"/>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1DA50866-08C9-64C0-42D2-4E7F35F5FE1E}"/>
              </a:ext>
            </a:extLst>
          </p:cNvPr>
          <p:cNvSpPr>
            <a:spLocks noGrp="1"/>
          </p:cNvSpPr>
          <p:nvPr>
            <p:ph type="sldNum" sz="quarter" idx="12"/>
          </p:nvPr>
        </p:nvSpPr>
        <p:spPr/>
        <p:txBody>
          <a:bodyPr/>
          <a:lstStyle/>
          <a:p>
            <a:fld id="{37BE5DC2-032A-4FC6-A9BB-D4BCC469B472}"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166357" y="685800"/>
            <a:ext cx="4811286" cy="5486400"/>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1B71626E-1C20-38AE-5596-C44EF5365A88}"/>
              </a:ext>
            </a:extLst>
          </p:cNvPr>
          <p:cNvSpPr>
            <a:spLocks noGrp="1"/>
          </p:cNvSpPr>
          <p:nvPr>
            <p:ph type="sldNum" sz="quarter" idx="12"/>
          </p:nvPr>
        </p:nvSpPr>
        <p:spPr/>
        <p:txBody>
          <a:bodyPr/>
          <a:lstStyle/>
          <a:p>
            <a:fld id="{37BE5DC2-032A-4FC6-A9BB-D4BCC469B472}"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dirty="0"/>
              <a:t>Venous Drainage of Heart</a:t>
            </a:r>
          </a:p>
        </p:txBody>
      </p:sp>
      <p:sp>
        <p:nvSpPr>
          <p:cNvPr id="3" name="Content Placeholder 2"/>
          <p:cNvSpPr>
            <a:spLocks noGrp="1"/>
          </p:cNvSpPr>
          <p:nvPr>
            <p:ph idx="1"/>
          </p:nvPr>
        </p:nvSpPr>
        <p:spPr>
          <a:xfrm>
            <a:off x="1176865" y="2490135"/>
            <a:ext cx="6798736" cy="3444997"/>
          </a:xfrm>
        </p:spPr>
        <p:txBody>
          <a:bodyPr>
            <a:normAutofit/>
          </a:bodyPr>
          <a:lstStyle/>
          <a:p>
            <a:r>
              <a:rPr lang="en-US" dirty="0"/>
              <a:t>Venous blood from the heart is drained into right atrium by the following:</a:t>
            </a:r>
          </a:p>
          <a:p>
            <a:pPr marL="914400" lvl="1" indent="-457200">
              <a:buFont typeface="+mj-lt"/>
              <a:buAutoNum type="alphaUcPeriod"/>
            </a:pPr>
            <a:r>
              <a:rPr lang="en-US" dirty="0"/>
              <a:t>Coronary sinus.</a:t>
            </a:r>
          </a:p>
          <a:p>
            <a:pPr marL="914400" lvl="1" indent="-457200">
              <a:buFont typeface="+mj-lt"/>
              <a:buAutoNum type="alphaUcPeriod"/>
            </a:pPr>
            <a:r>
              <a:rPr lang="en-US" dirty="0"/>
              <a:t>Anterior cardiac veins.</a:t>
            </a:r>
          </a:p>
          <a:p>
            <a:pPr marL="914400" lvl="1" indent="-457200">
              <a:buFont typeface="+mj-lt"/>
              <a:buAutoNum type="alphaUcPeriod"/>
            </a:pPr>
            <a:r>
              <a:rPr lang="en-US" dirty="0"/>
              <a:t>Venae cordisminimae (Thebesian veins).</a:t>
            </a:r>
          </a:p>
          <a:p>
            <a:endParaRPr lang="en-US" dirty="0"/>
          </a:p>
        </p:txBody>
      </p:sp>
      <p:sp>
        <p:nvSpPr>
          <p:cNvPr id="6" name="Footer Placeholder 5">
            <a:extLst>
              <a:ext uri="{FF2B5EF4-FFF2-40B4-BE49-F238E27FC236}">
                <a16:creationId xmlns:a16="http://schemas.microsoft.com/office/drawing/2014/main" id="{380B7474-47B5-DB9E-3AA8-DBEF3A688AAF}"/>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BE003AB7-8F99-816F-1131-F00D6F536C47}"/>
              </a:ext>
            </a:extLst>
          </p:cNvPr>
          <p:cNvSpPr>
            <a:spLocks noGrp="1"/>
          </p:cNvSpPr>
          <p:nvPr>
            <p:ph type="sldNum" sz="quarter" idx="12"/>
          </p:nvPr>
        </p:nvSpPr>
        <p:spPr/>
        <p:txBody>
          <a:bodyPr/>
          <a:lstStyle/>
          <a:p>
            <a:fld id="{37BE5DC2-032A-4FC6-A9BB-D4BCC469B472}"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Cardiac Veins</a:t>
            </a:r>
          </a:p>
        </p:txBody>
      </p:sp>
      <p:sp>
        <p:nvSpPr>
          <p:cNvPr id="3" name="Content Placeholder 2"/>
          <p:cNvSpPr>
            <a:spLocks noGrp="1"/>
          </p:cNvSpPr>
          <p:nvPr>
            <p:ph idx="1"/>
          </p:nvPr>
        </p:nvSpPr>
        <p:spPr>
          <a:xfrm>
            <a:off x="1176865" y="2490135"/>
            <a:ext cx="6798736" cy="3444997"/>
          </a:xfrm>
        </p:spPr>
        <p:txBody>
          <a:bodyPr>
            <a:normAutofit fontScale="77500" lnSpcReduction="20000"/>
          </a:bodyPr>
          <a:lstStyle/>
          <a:p>
            <a:r>
              <a:rPr lang="en-US" dirty="0"/>
              <a:t>Blood travels from the subendocardium into the Thebesian veins, which are small tributaries running throughout the myocardium. </a:t>
            </a:r>
          </a:p>
          <a:p>
            <a:r>
              <a:rPr lang="en-US" dirty="0"/>
              <a:t>These in turn drain into larger veins that empty into the coronary sinus. </a:t>
            </a:r>
          </a:p>
          <a:p>
            <a:r>
              <a:rPr lang="en-US" dirty="0"/>
              <a:t>The coronary sinus is the main vein of the heart, located on the posterior surface in the coronary sulcus, which runs between the left atrium and left ventricle. </a:t>
            </a:r>
          </a:p>
          <a:p>
            <a:r>
              <a:rPr lang="en-US" dirty="0"/>
              <a:t>The sinus drains into the right atrium. </a:t>
            </a:r>
          </a:p>
          <a:p>
            <a:r>
              <a:rPr lang="en-US" dirty="0"/>
              <a:t>Within the right atrium, the opening of the coronary sinus is located between the right atrioventricular orifice and the inferior vena cava orifice.</a:t>
            </a:r>
          </a:p>
        </p:txBody>
      </p:sp>
      <p:sp>
        <p:nvSpPr>
          <p:cNvPr id="6" name="Footer Placeholder 5">
            <a:extLst>
              <a:ext uri="{FF2B5EF4-FFF2-40B4-BE49-F238E27FC236}">
                <a16:creationId xmlns:a16="http://schemas.microsoft.com/office/drawing/2014/main" id="{040CD499-3A4A-A9BE-545C-FE77A5A3D442}"/>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A45CAE21-9BBD-1F46-CF03-5A63F2A4492B}"/>
              </a:ext>
            </a:extLst>
          </p:cNvPr>
          <p:cNvSpPr>
            <a:spLocks noGrp="1"/>
          </p:cNvSpPr>
          <p:nvPr>
            <p:ph type="sldNum" sz="quarter" idx="12"/>
          </p:nvPr>
        </p:nvSpPr>
        <p:spPr/>
        <p:txBody>
          <a:bodyPr/>
          <a:lstStyle/>
          <a:p>
            <a:fld id="{37BE5DC2-032A-4FC6-A9BB-D4BCC469B472}"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Coronary Sinus</a:t>
            </a:r>
          </a:p>
        </p:txBody>
      </p:sp>
      <p:sp>
        <p:nvSpPr>
          <p:cNvPr id="3" name="Content Placeholder 2"/>
          <p:cNvSpPr>
            <a:spLocks noGrp="1"/>
          </p:cNvSpPr>
          <p:nvPr>
            <p:ph idx="1"/>
          </p:nvPr>
        </p:nvSpPr>
        <p:spPr>
          <a:xfrm>
            <a:off x="1176865" y="2490135"/>
            <a:ext cx="6798736" cy="3444997"/>
          </a:xfrm>
        </p:spPr>
        <p:txBody>
          <a:bodyPr>
            <a:normAutofit fontScale="47500" lnSpcReduction="20000"/>
          </a:bodyPr>
          <a:lstStyle/>
          <a:p>
            <a:pPr marL="0" indent="0">
              <a:buNone/>
            </a:pPr>
            <a:r>
              <a:rPr lang="en-US" sz="2500" dirty="0"/>
              <a:t>Tributaries: The coronary sinus gets the following tributaries:</a:t>
            </a:r>
          </a:p>
          <a:p>
            <a:pPr marL="914400" lvl="1" indent="-457200">
              <a:buFont typeface="+mj-lt"/>
              <a:buAutoNum type="alphaUcPeriod"/>
            </a:pPr>
            <a:r>
              <a:rPr lang="en-US" sz="2800" dirty="0"/>
              <a:t>Great cardiac vein: It accompanies anterior interventricular and circumflex arteries to join the left end of the coronary sinus.</a:t>
            </a:r>
          </a:p>
          <a:p>
            <a:pPr marL="914400" lvl="1" indent="-457200">
              <a:buFont typeface="+mj-lt"/>
              <a:buAutoNum type="alphaUcPeriod"/>
            </a:pPr>
            <a:r>
              <a:rPr lang="en-US" sz="2800" dirty="0"/>
              <a:t>Middle cardiac vein: It accompanies the posterior interventricular artery and joins the coronary sinus near its termination.</a:t>
            </a:r>
          </a:p>
          <a:p>
            <a:pPr marL="914400" lvl="1" indent="-457200">
              <a:buFont typeface="+mj-lt"/>
              <a:buAutoNum type="alphaUcPeriod"/>
            </a:pPr>
            <a:r>
              <a:rPr lang="en-US" sz="2800" dirty="0"/>
              <a:t>Small cardiac vein: It accompanies the right ventricular artery in the right posterior coronary sulcus and the right end of the coronary sinus.</a:t>
            </a:r>
          </a:p>
          <a:p>
            <a:pPr marL="914400" lvl="1" indent="-457200">
              <a:buFont typeface="+mj-lt"/>
              <a:buAutoNum type="alphaUcPeriod"/>
            </a:pPr>
            <a:r>
              <a:rPr lang="en-US" sz="2800" dirty="0"/>
              <a:t>Posterior vein of the left ventricle: It runs on the diaphragmatic surface of the left ventricle and joins the sinus to the left of the middle cardiac vein.</a:t>
            </a:r>
          </a:p>
          <a:p>
            <a:pPr marL="914400" lvl="1" indent="-457200">
              <a:buFont typeface="+mj-lt"/>
              <a:buAutoNum type="alphaUcPeriod"/>
            </a:pPr>
            <a:r>
              <a:rPr lang="en-US" sz="2800" dirty="0"/>
              <a:t>Oblique vein of the left atrium (Vein of Marshall): It’s a small vein which runs downwards on the posterior surface of the left atrium to goes into the left end of the coronary sinus. It develops from the left common cardinal vein (duct of Cuvier).</a:t>
            </a:r>
          </a:p>
          <a:p>
            <a:pPr marL="914400" lvl="1" indent="-457200">
              <a:buFont typeface="+mj-lt"/>
              <a:buAutoNum type="alphaUcPeriod"/>
            </a:pPr>
            <a:r>
              <a:rPr lang="en-US" sz="2800" dirty="0"/>
              <a:t>Right marginal vein: It accompanies the marginal branch of the right coronary artery and joins the small cardiac vein or drains directly into the right atrium.</a:t>
            </a:r>
          </a:p>
          <a:p>
            <a:pPr marL="914400" lvl="1" indent="-457200">
              <a:buFont typeface="+mj-lt"/>
              <a:buAutoNum type="alphaUcPeriod"/>
            </a:pPr>
            <a:r>
              <a:rPr lang="en-US" sz="2800" dirty="0"/>
              <a:t>Left marginal vein: It accompanies the marginal branch of the left coronary artery and drains into the coronary sinus</a:t>
            </a:r>
          </a:p>
        </p:txBody>
      </p:sp>
      <p:sp>
        <p:nvSpPr>
          <p:cNvPr id="6" name="Footer Placeholder 5">
            <a:extLst>
              <a:ext uri="{FF2B5EF4-FFF2-40B4-BE49-F238E27FC236}">
                <a16:creationId xmlns:a16="http://schemas.microsoft.com/office/drawing/2014/main" id="{5F818D85-8DA1-A754-F689-47D68B476F5A}"/>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7FA7CA92-D58F-8187-C73D-2DDD6DE8C464}"/>
              </a:ext>
            </a:extLst>
          </p:cNvPr>
          <p:cNvSpPr>
            <a:spLocks noGrp="1"/>
          </p:cNvSpPr>
          <p:nvPr>
            <p:ph type="sldNum" sz="quarter" idx="12"/>
          </p:nvPr>
        </p:nvSpPr>
        <p:spPr/>
        <p:txBody>
          <a:bodyPr/>
          <a:lstStyle/>
          <a:p>
            <a:fld id="{37BE5DC2-032A-4FC6-A9BB-D4BCC469B472}"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Veins of heart which do not open into Coronary Sinus</a:t>
            </a:r>
          </a:p>
        </p:txBody>
      </p:sp>
      <p:sp>
        <p:nvSpPr>
          <p:cNvPr id="3" name="Content Placeholder 2"/>
          <p:cNvSpPr>
            <a:spLocks noGrp="1"/>
          </p:cNvSpPr>
          <p:nvPr>
            <p:ph idx="1"/>
          </p:nvPr>
        </p:nvSpPr>
        <p:spPr>
          <a:xfrm>
            <a:off x="1176865" y="2490135"/>
            <a:ext cx="6798736" cy="3444997"/>
          </a:xfrm>
        </p:spPr>
        <p:txBody>
          <a:bodyPr>
            <a:normAutofit lnSpcReduction="10000"/>
          </a:bodyPr>
          <a:lstStyle/>
          <a:p>
            <a:r>
              <a:rPr lang="en-US" dirty="0"/>
              <a:t>Anterior Cardiac Veins</a:t>
            </a:r>
          </a:p>
          <a:p>
            <a:pPr lvl="1"/>
            <a:r>
              <a:rPr lang="en-US" dirty="0"/>
              <a:t>These are series of small veins (3 or 4) which run parallel to every other across the surface of right ventricle to open into the right atrium.</a:t>
            </a:r>
          </a:p>
          <a:p>
            <a:r>
              <a:rPr lang="en-US" dirty="0"/>
              <a:t>Venae Cordis </a:t>
            </a:r>
            <a:r>
              <a:rPr lang="en-US" dirty="0" err="1"/>
              <a:t>Minimae</a:t>
            </a:r>
            <a:r>
              <a:rPr lang="en-US" dirty="0"/>
              <a:t> (Thebesian Veins)</a:t>
            </a:r>
          </a:p>
          <a:p>
            <a:pPr lvl="1"/>
            <a:r>
              <a:rPr lang="en-US" dirty="0"/>
              <a:t>All these are extremely small veins in the walls of all the 4 chambers of the heart. These open directly into the respective chambers. These are most numerous in the right atrium.</a:t>
            </a:r>
          </a:p>
          <a:p>
            <a:endParaRPr lang="en-US" dirty="0"/>
          </a:p>
        </p:txBody>
      </p:sp>
      <p:sp>
        <p:nvSpPr>
          <p:cNvPr id="6" name="Footer Placeholder 5">
            <a:extLst>
              <a:ext uri="{FF2B5EF4-FFF2-40B4-BE49-F238E27FC236}">
                <a16:creationId xmlns:a16="http://schemas.microsoft.com/office/drawing/2014/main" id="{8A200D62-AE12-AC67-A978-990EF1E46772}"/>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BCC3CB33-5E37-4764-9517-D4E657E5DD49}"/>
              </a:ext>
            </a:extLst>
          </p:cNvPr>
          <p:cNvSpPr>
            <a:spLocks noGrp="1"/>
          </p:cNvSpPr>
          <p:nvPr>
            <p:ph type="sldNum" sz="quarter" idx="12"/>
          </p:nvPr>
        </p:nvSpPr>
        <p:spPr/>
        <p:txBody>
          <a:bodyPr/>
          <a:lstStyle/>
          <a:p>
            <a:fld id="{37BE5DC2-032A-4FC6-A9BB-D4BCC469B472}"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srcRect l="2804" t="7282" r="33111" b="34458"/>
          <a:stretch/>
        </p:blipFill>
        <p:spPr bwMode="auto">
          <a:xfrm>
            <a:off x="762000" y="3124200"/>
            <a:ext cx="7620000" cy="2057399"/>
          </a:xfrm>
          <a:prstGeom prst="rect">
            <a:avLst/>
          </a:prstGeom>
          <a:noFill/>
          <a:ln w="9525">
            <a:noFill/>
            <a:miter lim="800000"/>
            <a:headEnd/>
            <a:tailEnd/>
          </a:ln>
          <a:effectLst/>
        </p:spPr>
      </p:pic>
      <p:pic>
        <p:nvPicPr>
          <p:cNvPr id="3" name="Picture 2"/>
          <p:cNvPicPr>
            <a:picLocks noChangeAspect="1" noChangeArrowheads="1"/>
          </p:cNvPicPr>
          <p:nvPr/>
        </p:nvPicPr>
        <p:blipFill>
          <a:blip r:embed="rId3"/>
          <a:srcRect/>
          <a:stretch>
            <a:fillRect/>
          </a:stretch>
        </p:blipFill>
        <p:spPr bwMode="auto">
          <a:xfrm>
            <a:off x="762000" y="710597"/>
            <a:ext cx="3733800" cy="2289778"/>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4" name="Picture 4"/>
          <p:cNvPicPr>
            <a:picLocks noChangeAspect="1" noChangeArrowheads="1"/>
          </p:cNvPicPr>
          <p:nvPr/>
        </p:nvPicPr>
        <p:blipFill>
          <a:blip r:embed="rId4"/>
          <a:srcRect/>
          <a:stretch>
            <a:fillRect/>
          </a:stretch>
        </p:blipFill>
        <p:spPr bwMode="auto">
          <a:xfrm>
            <a:off x="4495800" y="710597"/>
            <a:ext cx="3886200" cy="2289778"/>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id="{9FE69EFE-1C8E-A1FA-CC14-CEB54EDB87F0}"/>
              </a:ext>
            </a:extLst>
          </p:cNvPr>
          <p:cNvSpPr txBox="1"/>
          <p:nvPr/>
        </p:nvSpPr>
        <p:spPr>
          <a:xfrm>
            <a:off x="762000" y="5408739"/>
            <a:ext cx="7620000" cy="738664"/>
          </a:xfrm>
          <a:prstGeom prst="rect">
            <a:avLst/>
          </a:prstGeom>
          <a:noFill/>
        </p:spPr>
        <p:txBody>
          <a:bodyPr wrap="square" rtlCol="0">
            <a:spAutoFit/>
          </a:bodyPr>
          <a:lstStyle/>
          <a:p>
            <a:r>
              <a:rPr lang="en-US" sz="1400" b="1" dirty="0"/>
              <a:t>Cardiac veins: </a:t>
            </a:r>
            <a:r>
              <a:rPr lang="en-US" sz="1400" dirty="0"/>
              <a:t>The great, middle, and small cardiac veins; the oblique vein of the left atrium; and the left posterior ventricular vein are the main vessels draining into the coronary sinus. The coronary sinus, in turn, empties into the right atrium. The anterior cardiac veins drain directly into the auricle of the right atrium.</a:t>
            </a:r>
            <a:endParaRPr lang="en-IN"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62000" y="1085850"/>
            <a:ext cx="6392041" cy="46863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6781800" y="4191000"/>
            <a:ext cx="1743178" cy="2028825"/>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D5B96E0B-AFEA-9BCE-DF84-5A4ADF2C1FE3}"/>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6C377CB3-84CB-E770-D620-FCAAF31FF1B0}"/>
              </a:ext>
            </a:extLst>
          </p:cNvPr>
          <p:cNvSpPr>
            <a:spLocks noGrp="1"/>
          </p:cNvSpPr>
          <p:nvPr>
            <p:ph type="sldNum" sz="quarter" idx="12"/>
          </p:nvPr>
        </p:nvSpPr>
        <p:spPr/>
        <p:txBody>
          <a:bodyPr/>
          <a:lstStyle/>
          <a:p>
            <a:fld id="{37BE5DC2-032A-4FC6-A9BB-D4BCC469B472}"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BFF7C7-B4A1-227F-AFF2-7BECCF5F9552}"/>
              </a:ext>
            </a:extLst>
          </p:cNvPr>
          <p:cNvSpPr txBox="1"/>
          <p:nvPr/>
        </p:nvSpPr>
        <p:spPr>
          <a:xfrm>
            <a:off x="1638300" y="2921168"/>
            <a:ext cx="5867400" cy="1015663"/>
          </a:xfrm>
          <a:prstGeom prst="rect">
            <a:avLst/>
          </a:prstGeom>
          <a:noFill/>
        </p:spPr>
        <p:txBody>
          <a:bodyPr wrap="square" rtlCol="0">
            <a:spAutoFit/>
          </a:bodyPr>
          <a:lstStyle/>
          <a:p>
            <a:pPr algn="ctr"/>
            <a:r>
              <a:rPr lang="en-US" sz="6000" dirty="0"/>
              <a:t>THANKS!</a:t>
            </a:r>
            <a:endParaRPr lang="en-IN" sz="6000" dirty="0"/>
          </a:p>
        </p:txBody>
      </p:sp>
    </p:spTree>
    <p:extLst>
      <p:ext uri="{BB962C8B-B14F-4D97-AF65-F5344CB8AC3E}">
        <p14:creationId xmlns:p14="http://schemas.microsoft.com/office/powerpoint/2010/main" val="222795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The Arterial Supply of the Heart </a:t>
            </a:r>
          </a:p>
        </p:txBody>
      </p:sp>
      <p:sp>
        <p:nvSpPr>
          <p:cNvPr id="3" name="Content Placeholder 2"/>
          <p:cNvSpPr>
            <a:spLocks noGrp="1"/>
          </p:cNvSpPr>
          <p:nvPr>
            <p:ph idx="1"/>
          </p:nvPr>
        </p:nvSpPr>
        <p:spPr>
          <a:xfrm>
            <a:off x="1176865" y="2490135"/>
            <a:ext cx="6798736" cy="3444997"/>
          </a:xfrm>
        </p:spPr>
        <p:txBody>
          <a:bodyPr>
            <a:normAutofit fontScale="92500" lnSpcReduction="10000"/>
          </a:bodyPr>
          <a:lstStyle/>
          <a:p>
            <a:r>
              <a:rPr lang="en-US" dirty="0"/>
              <a:t>The Arterial Supply of the Heart is mostly supplied by 2 coronary arteries, which originate from the ascending aorta immediately above the aortic valve	from the aortic sinuses.</a:t>
            </a:r>
          </a:p>
          <a:p>
            <a:r>
              <a:rPr lang="en-US" dirty="0"/>
              <a:t>The coronary arteries and their branches run on the surface of heart being located inside the subpericardial fibrofatty tissue.</a:t>
            </a:r>
          </a:p>
          <a:p>
            <a:pPr lvl="1"/>
            <a:r>
              <a:rPr lang="en-US" dirty="0"/>
              <a:t>Coronary arteries are vasa vasorum of the ascending aorta.</a:t>
            </a:r>
          </a:p>
          <a:p>
            <a:pPr lvl="1"/>
            <a:r>
              <a:rPr lang="en-US" dirty="0"/>
              <a:t>Anatomically coronary arteries are not end-arteries but functionally they behave like end-arteries.</a:t>
            </a:r>
          </a:p>
        </p:txBody>
      </p:sp>
      <p:sp>
        <p:nvSpPr>
          <p:cNvPr id="6" name="Footer Placeholder 5">
            <a:extLst>
              <a:ext uri="{FF2B5EF4-FFF2-40B4-BE49-F238E27FC236}">
                <a16:creationId xmlns:a16="http://schemas.microsoft.com/office/drawing/2014/main" id="{CC9A5B2E-05B5-432B-12C1-171E9E60BC8A}"/>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68DB7A0D-AB34-946A-5D93-78E3461F9586}"/>
              </a:ext>
            </a:extLst>
          </p:cNvPr>
          <p:cNvSpPr>
            <a:spLocks noGrp="1"/>
          </p:cNvSpPr>
          <p:nvPr>
            <p:ph type="sldNum" sz="quarter" idx="12"/>
          </p:nvPr>
        </p:nvSpPr>
        <p:spPr/>
        <p:txBody>
          <a:bodyPr/>
          <a:lstStyle/>
          <a:p>
            <a:fld id="{37BE5DC2-032A-4FC6-A9BB-D4BCC469B472}"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800099" y="685159"/>
            <a:ext cx="7543801" cy="3506481"/>
          </a:xfrm>
          <a:prstGeom prst="rect">
            <a:avLst/>
          </a:prstGeom>
          <a:noFill/>
          <a:ln w="9525">
            <a:noFill/>
            <a:miter lim="800000"/>
            <a:headEnd/>
            <a:tailEnd/>
          </a:ln>
          <a:effectLst/>
        </p:spPr>
      </p:pic>
      <p:sp>
        <p:nvSpPr>
          <p:cNvPr id="4" name="TextBox 3"/>
          <p:cNvSpPr txBox="1"/>
          <p:nvPr/>
        </p:nvSpPr>
        <p:spPr>
          <a:xfrm>
            <a:off x="1143000" y="4419600"/>
            <a:ext cx="6858000" cy="1569660"/>
          </a:xfrm>
          <a:prstGeom prst="rect">
            <a:avLst/>
          </a:prstGeom>
          <a:noFill/>
        </p:spPr>
        <p:txBody>
          <a:bodyPr wrap="square" rtlCol="0">
            <a:spAutoFit/>
          </a:bodyPr>
          <a:lstStyle/>
          <a:p>
            <a:pPr marL="342900" indent="-342900">
              <a:buAutoNum type="alphaUcPeriod"/>
            </a:pPr>
            <a:r>
              <a:rPr lang="en-US" sz="1600" dirty="0"/>
              <a:t>Like the pulmonary valve, the aortic valve has three semilunar cusps: right, posterior, and left. Each cusp has a fibrous nodule at the midpoint of its free edge and a thin connective tissue area, the lunule, to each side of the nodule. </a:t>
            </a:r>
          </a:p>
          <a:p>
            <a:pPr marL="342900" indent="-342900">
              <a:buAutoNum type="alphaUcPeriod"/>
            </a:pPr>
            <a:r>
              <a:rPr lang="en-US" sz="1600" dirty="0"/>
              <a:t>Blood ejected from the left ventricle forces the cusps apart. </a:t>
            </a:r>
          </a:p>
          <a:p>
            <a:pPr marL="342900" indent="-342900">
              <a:buAutoNum type="alphaUcPeriod"/>
            </a:pPr>
            <a:r>
              <a:rPr lang="en-US" sz="1600" dirty="0"/>
              <a:t>When the valve closes, the nodules and lunules meet in the center. The coronary arteries arise from the right and left aortic sinuses (spaces superior to the cusps).</a:t>
            </a:r>
          </a:p>
        </p:txBody>
      </p:sp>
      <p:sp>
        <p:nvSpPr>
          <p:cNvPr id="2" name="Footer Placeholder 1">
            <a:extLst>
              <a:ext uri="{FF2B5EF4-FFF2-40B4-BE49-F238E27FC236}">
                <a16:creationId xmlns:a16="http://schemas.microsoft.com/office/drawing/2014/main" id="{C16DB1E4-30AF-DE3B-D17B-C25A460E9889}"/>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33DCDD8B-7840-5A4A-F5A4-AC0B62368386}"/>
              </a:ext>
            </a:extLst>
          </p:cNvPr>
          <p:cNvSpPr>
            <a:spLocks noGrp="1"/>
          </p:cNvSpPr>
          <p:nvPr>
            <p:ph type="sldNum" sz="quarter" idx="12"/>
          </p:nvPr>
        </p:nvSpPr>
        <p:spPr/>
        <p:txBody>
          <a:bodyPr/>
          <a:lstStyle/>
          <a:p>
            <a:fld id="{37BE5DC2-032A-4FC6-A9BB-D4BCC469B472}"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a:bodyPr>
          <a:lstStyle/>
          <a:p>
            <a:r>
              <a:rPr lang="en-US" dirty="0"/>
              <a:t>Coronary Arteries</a:t>
            </a:r>
          </a:p>
        </p:txBody>
      </p:sp>
      <p:sp>
        <p:nvSpPr>
          <p:cNvPr id="3" name="Content Placeholder 2"/>
          <p:cNvSpPr>
            <a:spLocks noGrp="1"/>
          </p:cNvSpPr>
          <p:nvPr>
            <p:ph idx="1"/>
          </p:nvPr>
        </p:nvSpPr>
        <p:spPr>
          <a:xfrm>
            <a:off x="1176865" y="2490135"/>
            <a:ext cx="6798736" cy="3444997"/>
          </a:xfrm>
        </p:spPr>
        <p:txBody>
          <a:bodyPr>
            <a:noAutofit/>
          </a:bodyPr>
          <a:lstStyle/>
          <a:p>
            <a:r>
              <a:rPr lang="en-US" sz="2000" dirty="0"/>
              <a:t>There are two main coronary arteries which branch to supply the entire heart. </a:t>
            </a:r>
          </a:p>
          <a:p>
            <a:r>
              <a:rPr lang="en-US" sz="2000" dirty="0"/>
              <a:t>They are named the left and right coronary arteries, and arise from the left and right aortic sinuses  within the aorta.</a:t>
            </a:r>
          </a:p>
          <a:p>
            <a:r>
              <a:rPr lang="en-US" sz="2000" dirty="0"/>
              <a:t>The aortic sinuses are small openings found within the aorta behind the left and right flaps of the aortic valve. </a:t>
            </a:r>
          </a:p>
          <a:p>
            <a:r>
              <a:rPr lang="en-US" sz="2000" dirty="0"/>
              <a:t>When the heart is relaxed, the back-flow of blood fills these valve pockets, therefore allowing blood to enter the coronary arteries.</a:t>
            </a:r>
          </a:p>
        </p:txBody>
      </p:sp>
      <p:sp>
        <p:nvSpPr>
          <p:cNvPr id="6" name="Footer Placeholder 5">
            <a:extLst>
              <a:ext uri="{FF2B5EF4-FFF2-40B4-BE49-F238E27FC236}">
                <a16:creationId xmlns:a16="http://schemas.microsoft.com/office/drawing/2014/main" id="{57556752-46AE-7F29-069C-B1F0509CBA54}"/>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3A748E95-26D9-CE4A-FBEF-A5D549A4A608}"/>
              </a:ext>
            </a:extLst>
          </p:cNvPr>
          <p:cNvSpPr>
            <a:spLocks noGrp="1"/>
          </p:cNvSpPr>
          <p:nvPr>
            <p:ph type="sldNum" sz="quarter" idx="12"/>
          </p:nvPr>
        </p:nvSpPr>
        <p:spPr/>
        <p:txBody>
          <a:bodyPr/>
          <a:lstStyle/>
          <a:p>
            <a:fld id="{37BE5DC2-032A-4FC6-A9BB-D4BCC469B47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normAutofit fontScale="90000"/>
          </a:bodyPr>
          <a:lstStyle/>
          <a:p>
            <a:r>
              <a:rPr lang="en-US" dirty="0"/>
              <a:t>Characteristics of Coronary Arteries </a:t>
            </a:r>
          </a:p>
        </p:txBody>
      </p:sp>
      <p:sp>
        <p:nvSpPr>
          <p:cNvPr id="3" name="Content Placeholder 2"/>
          <p:cNvSpPr>
            <a:spLocks noGrp="1"/>
          </p:cNvSpPr>
          <p:nvPr>
            <p:ph idx="1"/>
          </p:nvPr>
        </p:nvSpPr>
        <p:spPr>
          <a:xfrm>
            <a:off x="1176865" y="2490135"/>
            <a:ext cx="6798736" cy="3444997"/>
          </a:xfrm>
        </p:spPr>
        <p:txBody>
          <a:bodyPr>
            <a:normAutofit/>
          </a:bodyPr>
          <a:lstStyle/>
          <a:p>
            <a:pPr marL="914400" lvl="1" indent="-457200">
              <a:buFont typeface="+mj-lt"/>
              <a:buAutoNum type="alphaUcPeriod"/>
            </a:pPr>
            <a:r>
              <a:rPr lang="en-US" dirty="0"/>
              <a:t>Coronary arteries are vasa vasorum of the ascending aorta.</a:t>
            </a:r>
          </a:p>
          <a:p>
            <a:pPr marL="914400" lvl="1" indent="-457200">
              <a:buFont typeface="+mj-lt"/>
              <a:buAutoNum type="alphaUcPeriod"/>
            </a:pPr>
            <a:r>
              <a:rPr lang="en-US" dirty="0"/>
              <a:t>Anatomically coronary arteries are not end-arteries but functionally they behave like end-arteries.</a:t>
            </a:r>
          </a:p>
          <a:p>
            <a:pPr marL="914400" lvl="1" indent="-457200">
              <a:buFont typeface="+mj-lt"/>
              <a:buAutoNum type="alphaUcPeriod"/>
            </a:pPr>
            <a:r>
              <a:rPr lang="en-US" dirty="0"/>
              <a:t>The only branches of ascending aorta.</a:t>
            </a:r>
          </a:p>
          <a:p>
            <a:pPr marL="914400" lvl="1" indent="-457200">
              <a:buFont typeface="+mj-lt"/>
              <a:buAutoNum type="alphaUcPeriod"/>
            </a:pPr>
            <a:r>
              <a:rPr lang="en-US" dirty="0"/>
              <a:t>The only arteries which get filled up during diastole of heart.</a:t>
            </a:r>
          </a:p>
        </p:txBody>
      </p:sp>
      <p:sp>
        <p:nvSpPr>
          <p:cNvPr id="6" name="Footer Placeholder 5">
            <a:extLst>
              <a:ext uri="{FF2B5EF4-FFF2-40B4-BE49-F238E27FC236}">
                <a16:creationId xmlns:a16="http://schemas.microsoft.com/office/drawing/2014/main" id="{EE87298D-C8B3-1FB1-A3C5-AF6106FCB4EE}"/>
              </a:ext>
            </a:extLst>
          </p:cNvPr>
          <p:cNvSpPr>
            <a:spLocks noGrp="1"/>
          </p:cNvSpPr>
          <p:nvPr>
            <p:ph type="ftr" sz="quarter" idx="11"/>
          </p:nvPr>
        </p:nvSpPr>
        <p:spPr/>
        <p:txBody>
          <a:bodyPr/>
          <a:lstStyle/>
          <a:p>
            <a:r>
              <a:rPr lang="en-US"/>
              <a:t>MBBSPPT.COM</a:t>
            </a:r>
            <a:endParaRPr lang="en-US" dirty="0"/>
          </a:p>
        </p:txBody>
      </p:sp>
      <p:sp>
        <p:nvSpPr>
          <p:cNvPr id="7" name="Slide Number Placeholder 6">
            <a:extLst>
              <a:ext uri="{FF2B5EF4-FFF2-40B4-BE49-F238E27FC236}">
                <a16:creationId xmlns:a16="http://schemas.microsoft.com/office/drawing/2014/main" id="{ADACEAAC-1E3A-0ECF-37E3-501D87379546}"/>
              </a:ext>
            </a:extLst>
          </p:cNvPr>
          <p:cNvSpPr>
            <a:spLocks noGrp="1"/>
          </p:cNvSpPr>
          <p:nvPr>
            <p:ph type="sldNum" sz="quarter" idx="12"/>
          </p:nvPr>
        </p:nvSpPr>
        <p:spPr/>
        <p:txBody>
          <a:bodyPr/>
          <a:lstStyle/>
          <a:p>
            <a:fld id="{37BE5DC2-032A-4FC6-A9BB-D4BCC469B472}"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25589" y="803374"/>
            <a:ext cx="7692821" cy="5251252"/>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B9DF937E-3E7A-06F6-C8A7-F4EC1D8BEC3C}"/>
              </a:ext>
            </a:extLst>
          </p:cNvPr>
          <p:cNvSpPr>
            <a:spLocks noGrp="1"/>
          </p:cNvSpPr>
          <p:nvPr>
            <p:ph type="ftr" sz="quarter" idx="11"/>
          </p:nvPr>
        </p:nvSpPr>
        <p:spPr/>
        <p:txBody>
          <a:bodyPr/>
          <a:lstStyle/>
          <a:p>
            <a:r>
              <a:rPr lang="en-US"/>
              <a:t>MBBSPPT.COM</a:t>
            </a:r>
            <a:endParaRPr lang="en-US" dirty="0"/>
          </a:p>
        </p:txBody>
      </p:sp>
      <p:sp>
        <p:nvSpPr>
          <p:cNvPr id="3" name="Slide Number Placeholder 2">
            <a:extLst>
              <a:ext uri="{FF2B5EF4-FFF2-40B4-BE49-F238E27FC236}">
                <a16:creationId xmlns:a16="http://schemas.microsoft.com/office/drawing/2014/main" id="{D0802F33-3728-67AD-0D92-F6F50A209EAC}"/>
              </a:ext>
            </a:extLst>
          </p:cNvPr>
          <p:cNvSpPr>
            <a:spLocks noGrp="1"/>
          </p:cNvSpPr>
          <p:nvPr>
            <p:ph type="sldNum" sz="quarter" idx="12"/>
          </p:nvPr>
        </p:nvSpPr>
        <p:spPr/>
        <p:txBody>
          <a:bodyPr/>
          <a:lstStyle/>
          <a:p>
            <a:fld id="{37BE5DC2-032A-4FC6-A9BB-D4BCC469B472}" type="slidenum">
              <a:rPr lang="en-US" smtClean="0"/>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781</TotalTime>
  <Words>2476</Words>
  <Application>Microsoft Office PowerPoint</Application>
  <PresentationFormat>On-screen Show (4:3)</PresentationFormat>
  <Paragraphs>250</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Garamond</vt:lpstr>
      <vt:lpstr>Titillium Web</vt:lpstr>
      <vt:lpstr>Organic</vt:lpstr>
      <vt:lpstr>The Coronary Circulation</vt:lpstr>
      <vt:lpstr>PowerPoint Presentation</vt:lpstr>
      <vt:lpstr>The Coronary Circulation</vt:lpstr>
      <vt:lpstr>PowerPoint Presentation</vt:lpstr>
      <vt:lpstr>The Arterial Supply of the Heart </vt:lpstr>
      <vt:lpstr>PowerPoint Presentation</vt:lpstr>
      <vt:lpstr>Coronary Arteries</vt:lpstr>
      <vt:lpstr>Characteristics of Coronary Arteries </vt:lpstr>
      <vt:lpstr>PowerPoint Presentation</vt:lpstr>
      <vt:lpstr>PowerPoint Presentation</vt:lpstr>
      <vt:lpstr>PowerPoint Presentation</vt:lpstr>
      <vt:lpstr>PowerPoint Presentation</vt:lpstr>
      <vt:lpstr>Left Coronary Artery</vt:lpstr>
      <vt:lpstr>The Left Coronary Artery</vt:lpstr>
      <vt:lpstr>The Left Coronary Artery Course</vt:lpstr>
      <vt:lpstr>Branches and Distribution</vt:lpstr>
      <vt:lpstr>The Left Coronary Artery</vt:lpstr>
      <vt:lpstr> Right Coronary Artery</vt:lpstr>
      <vt:lpstr>Right Coronary Artery</vt:lpstr>
      <vt:lpstr>Right Coronary Artery</vt:lpstr>
      <vt:lpstr>Right Coronary Artery</vt:lpstr>
      <vt:lpstr>Area Supplied</vt:lpstr>
      <vt:lpstr>Dominance</vt:lpstr>
      <vt:lpstr>Variations of the Coronary Arteries</vt:lpstr>
      <vt:lpstr>PowerPoint Presentation</vt:lpstr>
      <vt:lpstr>PowerPoint Presentation</vt:lpstr>
      <vt:lpstr>PowerPoint Presentation</vt:lpstr>
      <vt:lpstr>Coronary Artery Anastomoses</vt:lpstr>
      <vt:lpstr>Summary of the Overall Arterial Supply to the Heart in Most Individuals</vt:lpstr>
      <vt:lpstr>Major Branches of The Left And Right Coronary Arteries</vt:lpstr>
      <vt:lpstr>Coronary Heart Disease</vt:lpstr>
      <vt:lpstr>Angiography </vt:lpstr>
      <vt:lpstr>PowerPoint Presentation</vt:lpstr>
      <vt:lpstr>PowerPoint Presentation</vt:lpstr>
      <vt:lpstr>Venous Drainage of Heart</vt:lpstr>
      <vt:lpstr>Cardiac Veins</vt:lpstr>
      <vt:lpstr>Coronary Sinus</vt:lpstr>
      <vt:lpstr>Veins of heart which do not open into Coronary Sinus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coronary circulation</dc:title>
  <dc:creator>Zone</dc:creator>
  <cp:lastModifiedBy>Rajesh Patel</cp:lastModifiedBy>
  <cp:revision>59</cp:revision>
  <dcterms:created xsi:type="dcterms:W3CDTF">2018-06-01T15:52:42Z</dcterms:created>
  <dcterms:modified xsi:type="dcterms:W3CDTF">2024-06-11T08:44:26Z</dcterms:modified>
</cp:coreProperties>
</file>