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sldIdLst>
    <p:sldId id="256" r:id="rId2"/>
    <p:sldId id="286" r:id="rId3"/>
    <p:sldId id="287" r:id="rId4"/>
    <p:sldId id="259" r:id="rId5"/>
    <p:sldId id="258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69" r:id="rId15"/>
    <p:sldId id="296" r:id="rId16"/>
    <p:sldId id="297" r:id="rId17"/>
    <p:sldId id="298" r:id="rId18"/>
    <p:sldId id="299" r:id="rId19"/>
    <p:sldId id="275" r:id="rId20"/>
    <p:sldId id="276" r:id="rId21"/>
    <p:sldId id="300" r:id="rId22"/>
    <p:sldId id="301" r:id="rId23"/>
    <p:sldId id="302" r:id="rId24"/>
    <p:sldId id="303" r:id="rId25"/>
    <p:sldId id="304" r:id="rId26"/>
    <p:sldId id="305" r:id="rId27"/>
    <p:sldId id="285" r:id="rId28"/>
    <p:sldId id="306" r:id="rId29"/>
    <p:sldId id="307" r:id="rId30"/>
    <p:sldId id="34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177C8-6D40-4F1B-963B-FC1674217F75}" type="datetimeFigureOut">
              <a:rPr lang="en-IN" smtClean="0"/>
              <a:t>11-11-2024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261BF-8724-410B-BB7A-1D7467FB26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92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8142821-59F6-4257-BA61-56B30715FC67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23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A9AB-0D32-4963-AE99-E52D2D7AAAFC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2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7C79-6E17-4449-B3B2-74421629F4C1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1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6A2B-6BFE-4A47-B37F-7F08BB438559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5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0897-4BDE-415B-8E1C-FF77AC392D1F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70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FDF6-792E-4D08-BFCD-00737B4EE051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8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E88A-CC61-4A3E-9778-D04AE0D3D376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9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438E-FF73-42C6-8537-7814A05CEE84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42FB-59DA-4B1E-A853-769C9051C785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1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4131-1AC1-44C0-A444-D71BB39EEAF1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3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4E1-2B92-4C9B-80CE-AD8B2469616A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91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98FBDC6-B27F-44DB-A813-413AAE7DB1CC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5A41181-EEC0-4AFD-8259-4DE29FE577A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76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6476058-A194-1B04-56C0-04E36616C77A}"/>
              </a:ext>
            </a:extLst>
          </p:cNvPr>
          <p:cNvSpPr txBox="1">
            <a:spLocks/>
          </p:cNvSpPr>
          <p:nvPr/>
        </p:nvSpPr>
        <p:spPr>
          <a:xfrm>
            <a:off x="-381000" y="5112537"/>
            <a:ext cx="65532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all" dirty="0"/>
              <a:t>The Heart External</a:t>
            </a:r>
          </a:p>
          <a:p>
            <a:r>
              <a:rPr lang="en-US" cap="all" dirty="0"/>
              <a:t>features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D4FCD7A-F9E9-AE8E-D242-6A5A8A2F6BB8}"/>
              </a:ext>
            </a:extLst>
          </p:cNvPr>
          <p:cNvSpPr txBox="1">
            <a:spLocks/>
          </p:cNvSpPr>
          <p:nvPr/>
        </p:nvSpPr>
        <p:spPr>
          <a:xfrm>
            <a:off x="6610350" y="5112537"/>
            <a:ext cx="24003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BY MBBSPPT.COM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D8C07-A30E-EC16-DC82-C786B06EC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45" y="685800"/>
            <a:ext cx="3420109" cy="3420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B1C31-1A59-40A4-A14E-3D4CE9E18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DE9658-9B97-F122-4467-11197A6D1C4E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heart is pyramidal in shape. </a:t>
            </a:r>
          </a:p>
          <a:p>
            <a:r>
              <a:rPr lang="en-US" b="1" dirty="0"/>
              <a:t>The</a:t>
            </a:r>
            <a:r>
              <a:rPr lang="en-US" dirty="0"/>
              <a:t> </a:t>
            </a:r>
            <a:r>
              <a:rPr lang="en-US" b="1" dirty="0"/>
              <a:t>apex </a:t>
            </a:r>
            <a:r>
              <a:rPr lang="en-US" dirty="0"/>
              <a:t>of this pyramid pointing in an anterior-inferior direction. </a:t>
            </a:r>
          </a:p>
          <a:p>
            <a:r>
              <a:rPr lang="en-US" b="1" dirty="0"/>
              <a:t>The base</a:t>
            </a:r>
            <a:r>
              <a:rPr lang="en-US" dirty="0"/>
              <a:t> is opposite to the apex and forms posterior surface.</a:t>
            </a:r>
          </a:p>
          <a:p>
            <a:r>
              <a:rPr lang="en-US" dirty="0"/>
              <a:t>In its typical anatomical orientation, the heart has 4 surfaces, formed by different internal divisions of the heart:</a:t>
            </a:r>
          </a:p>
          <a:p>
            <a:pPr lvl="1"/>
            <a:r>
              <a:rPr lang="en-US" b="1" i="1" dirty="0"/>
              <a:t>Anterior (or sternocostal)</a:t>
            </a:r>
            <a:r>
              <a:rPr lang="en-US" i="1" dirty="0"/>
              <a:t> – Right ventricle.</a:t>
            </a:r>
          </a:p>
          <a:p>
            <a:pPr lvl="1"/>
            <a:r>
              <a:rPr lang="en-US" b="1" i="1" dirty="0"/>
              <a:t>Inferior (or diaphragmatic)</a:t>
            </a:r>
            <a:r>
              <a:rPr lang="en-US" i="1" dirty="0"/>
              <a:t> – Left and right ventricles.</a:t>
            </a:r>
          </a:p>
          <a:p>
            <a:pPr lvl="1"/>
            <a:r>
              <a:rPr lang="en-US" b="1" i="1" dirty="0"/>
              <a:t>Right pulmonary</a:t>
            </a:r>
            <a:r>
              <a:rPr lang="en-US" i="1" dirty="0"/>
              <a:t> – Right atrium.</a:t>
            </a:r>
          </a:p>
          <a:p>
            <a:pPr lvl="1"/>
            <a:r>
              <a:rPr lang="en-US" b="1" i="1" dirty="0"/>
              <a:t>Left pulmonary</a:t>
            </a:r>
            <a:r>
              <a:rPr lang="en-US" i="1" dirty="0"/>
              <a:t> – Left ventricle.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100CD3-7858-C011-30FC-AB64C876F291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Orientation and Surfaces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CED2E8-9B0E-9382-067D-26AECEFD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E10A01-C26A-3C0F-E752-0718CBBB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7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D775A-D7C0-1C4F-30F4-31CE2DC10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5C5FB4-6672-4276-C0FF-1B40B0B366D2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heart is a hollow structure. On the interior, it is divided into four chambers. These divisions create grooves on the surface of the heart – these are known as sulci.</a:t>
            </a:r>
          </a:p>
          <a:p>
            <a:r>
              <a:rPr lang="en-US" dirty="0"/>
              <a:t>The</a:t>
            </a:r>
            <a:r>
              <a:rPr lang="en-US" b="1" dirty="0"/>
              <a:t> coronary sulcus </a:t>
            </a:r>
            <a:r>
              <a:rPr lang="en-US" dirty="0"/>
              <a:t>(atrioventricular groove) runs transversely around the heart – it represents the wall dividing the atria from the ventricles. The sulcus contains important vasculature, such as the right coronary artery.</a:t>
            </a:r>
          </a:p>
          <a:p>
            <a:r>
              <a:rPr lang="en-US" dirty="0"/>
              <a:t>The </a:t>
            </a:r>
            <a:r>
              <a:rPr lang="en-US" b="1" dirty="0"/>
              <a:t>anterior</a:t>
            </a:r>
            <a:r>
              <a:rPr lang="en-US" dirty="0"/>
              <a:t> and </a:t>
            </a:r>
            <a:r>
              <a:rPr lang="en-US" b="1" dirty="0"/>
              <a:t>posterior</a:t>
            </a:r>
            <a:r>
              <a:rPr lang="en-US" dirty="0"/>
              <a:t> </a:t>
            </a:r>
            <a:r>
              <a:rPr lang="en-US" b="1" dirty="0"/>
              <a:t>interventricular</a:t>
            </a:r>
            <a:r>
              <a:rPr lang="en-US" dirty="0"/>
              <a:t> sulci can be found running vertically on their respective sides of the heart separating both ventricles.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178EDE-7612-8616-19D5-55631BC7A36B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Sulci of the Heart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BEAE8D-5AA1-1DCA-3E76-8A8832E4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28A0B7-325E-F06A-1267-DA406DCC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8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FC2D0-5335-C245-D2F1-1AA1A7D5A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364C11-1D87-3CAA-337E-E932DCBF7A74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base (or posterior surface) of the heart is composed by 2 atria, primarily by the </a:t>
            </a:r>
            <a:r>
              <a:rPr lang="en-US" sz="2000" b="1" dirty="0"/>
              <a:t>left atrium</a:t>
            </a:r>
            <a:r>
              <a:rPr lang="en-US" sz="2000" dirty="0"/>
              <a:t>. </a:t>
            </a:r>
          </a:p>
          <a:p>
            <a:r>
              <a:rPr lang="en-US" sz="2000" dirty="0"/>
              <a:t>Strictly speaking 2/3</a:t>
            </a:r>
            <a:r>
              <a:rPr lang="en-US" sz="2000" baseline="30000" dirty="0"/>
              <a:t>rd</a:t>
            </a:r>
            <a:r>
              <a:rPr lang="en-US" sz="2000" dirty="0"/>
              <a:t> of the base is composed by the posterior surface of the left atrium and 1/3</a:t>
            </a:r>
            <a:r>
              <a:rPr lang="en-US" sz="2000" baseline="30000" dirty="0"/>
              <a:t>rd</a:t>
            </a:r>
            <a:r>
              <a:rPr lang="en-US" sz="2000" dirty="0"/>
              <a:t> by the posterior surface of the right atrium. </a:t>
            </a:r>
          </a:p>
          <a:p>
            <a:r>
              <a:rPr lang="en-US" sz="2000" dirty="0"/>
              <a:t>It is directed backwards and to the right (i.e., opposite to the apex).</a:t>
            </a:r>
          </a:p>
          <a:p>
            <a:r>
              <a:rPr lang="en-US" sz="2000" dirty="0"/>
              <a:t>It is rather flat.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C4A58F-00FF-CB25-5A29-D4E0C777C149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/>
              <a:t>BASE OF THE HEART</a:t>
            </a:r>
            <a:endParaRPr 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496575-4521-1D4D-7501-1ED72350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BC4317-A058-E371-4F89-882D6568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0EF18-18F6-2D94-D85B-64A2D73B1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EAEFF4-E470-891B-C3A3-7795CED7D477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A. It is located opposite to the apex.</a:t>
            </a:r>
          </a:p>
          <a:p>
            <a:r>
              <a:rPr lang="en-US" sz="2000" dirty="0"/>
              <a:t>B. It is located in front of the middle 4 thoracic vertebrae (i.e., T5-T8) in the lying -down position and descends one vertebra in the erect posture (T6-T9).</a:t>
            </a:r>
          </a:p>
          <a:p>
            <a:r>
              <a:rPr lang="en-US" dirty="0"/>
              <a:t>C</a:t>
            </a:r>
            <a:r>
              <a:rPr lang="en-US" sz="2000" dirty="0"/>
              <a:t>. The base is separated from vertebral column by the oblique pericardial sinus, esophagus, and aorta.</a:t>
            </a:r>
            <a:endParaRPr lang="en-US" dirty="0"/>
          </a:p>
          <a:p>
            <a:r>
              <a:rPr lang="en-US" sz="2000" dirty="0"/>
              <a:t>D. Base is the part of the heart where great blood vessels (superior vena cava, ascending aorta, and pulmonary trunk) are connected.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A98B02-5557-DB53-3AA9-E8B422A8F795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/>
              <a:t>Characteristic features</a:t>
            </a:r>
          </a:p>
          <a:p>
            <a:r>
              <a:rPr lang="en-US" b="1" cap="all" dirty="0"/>
              <a:t>of the base </a:t>
            </a:r>
            <a:endParaRPr 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6864C-CA1E-432C-78B3-BD2B5756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F13D2B-EF5E-2FD6-3107-969AD73E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46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181" y="952499"/>
            <a:ext cx="6003637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6342B9-8F99-C87C-0529-5562F1F7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FD2154-B7A2-6F8B-1377-753E1268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4F5E7-6CAF-4963-ADC5-B38AE5CAD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2AA5E2-4097-3D4B-B50D-317B77590842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is created primarily by the right atrium and right ventricle, that are divided from every other by the anterior part of atrioventricular groove. </a:t>
            </a:r>
          </a:p>
          <a:p>
            <a:r>
              <a:rPr lang="en-US" dirty="0"/>
              <a:t>The sternocostal surface is also partly created by the left auricle and left ventricle. The right ventricle is divided from left ventricle by the anterior interventricular groove.</a:t>
            </a:r>
          </a:p>
          <a:p>
            <a:r>
              <a:rPr lang="en-US" dirty="0"/>
              <a:t>The left atrium is hidden on the front by the ascending aorta and </a:t>
            </a:r>
            <a:r>
              <a:rPr lang="en-US" b="1" dirty="0"/>
              <a:t>pulmonary trunk</a:t>
            </a:r>
            <a:r>
              <a:rPr lang="en-US" dirty="0"/>
              <a:t>.</a:t>
            </a:r>
          </a:p>
          <a:p>
            <a:r>
              <a:rPr lang="en-US" dirty="0"/>
              <a:t>The part of sternocostal surface is uncovered by the left lung (cardiac notch) creating an area of superficial cardiac dullness.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CDD03F-8FD0-E97A-95B5-850623F88720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/>
              <a:t>STERNOCOSTAL SURFACE</a:t>
            </a:r>
            <a:endParaRPr 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D84391-E423-1968-7310-93048018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F85C97-FFBF-89AA-121C-D1372C19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23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3E442-15E0-A4E1-55BB-0AB3D7311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903510-722E-971D-DCD0-B098870481E5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600" dirty="0"/>
              <a:t>	Here can be seen-</a:t>
            </a:r>
          </a:p>
          <a:p>
            <a:r>
              <a:rPr lang="en-US" sz="1400" b="1" dirty="0"/>
              <a:t>Four borders of the heart</a:t>
            </a:r>
            <a:r>
              <a:rPr lang="en-US" sz="1400" dirty="0"/>
              <a:t>:</a:t>
            </a:r>
          </a:p>
          <a:p>
            <a:pPr lvl="1"/>
            <a:r>
              <a:rPr lang="en-US" sz="1200" i="1" dirty="0"/>
              <a:t>Right</a:t>
            </a:r>
          </a:p>
          <a:p>
            <a:pPr lvl="1"/>
            <a:r>
              <a:rPr lang="en-US" sz="1200" i="1" dirty="0"/>
              <a:t>Left</a:t>
            </a:r>
          </a:p>
          <a:p>
            <a:pPr lvl="1"/>
            <a:r>
              <a:rPr lang="en-US" sz="1200" i="1" dirty="0"/>
              <a:t>Inferior</a:t>
            </a:r>
          </a:p>
          <a:p>
            <a:pPr lvl="1"/>
            <a:r>
              <a:rPr lang="en-US" sz="1200" i="1" dirty="0"/>
              <a:t>Superior </a:t>
            </a:r>
          </a:p>
          <a:p>
            <a:r>
              <a:rPr lang="en-US" sz="1400" b="1" dirty="0"/>
              <a:t>Two grooves:</a:t>
            </a:r>
            <a:endParaRPr lang="en-US" sz="1400" dirty="0"/>
          </a:p>
          <a:p>
            <a:pPr lvl="1"/>
            <a:r>
              <a:rPr lang="en-US" sz="1200" dirty="0"/>
              <a:t>Parts of AV coronary sulcus</a:t>
            </a:r>
          </a:p>
          <a:p>
            <a:pPr lvl="1"/>
            <a:r>
              <a:rPr lang="en-US" sz="1200" dirty="0"/>
              <a:t>Anterior interventricular sulcus</a:t>
            </a:r>
          </a:p>
          <a:p>
            <a:r>
              <a:rPr lang="en-US" sz="1400" b="1" dirty="0"/>
              <a:t>The four chambers of the heart:</a:t>
            </a:r>
          </a:p>
          <a:p>
            <a:pPr lvl="1"/>
            <a:r>
              <a:rPr lang="en-US" sz="1200" dirty="0"/>
              <a:t>Right ventricle</a:t>
            </a:r>
          </a:p>
          <a:p>
            <a:pPr lvl="1"/>
            <a:r>
              <a:rPr lang="en-US" sz="1200" dirty="0"/>
              <a:t>Right atrium</a:t>
            </a:r>
          </a:p>
          <a:p>
            <a:pPr lvl="1"/>
            <a:r>
              <a:rPr lang="en-US" sz="1200" dirty="0"/>
              <a:t>Left ventricle</a:t>
            </a:r>
          </a:p>
          <a:p>
            <a:pPr lvl="1"/>
            <a:r>
              <a:rPr lang="en-US" sz="1200" dirty="0"/>
              <a:t>The tip of the left auricle</a:t>
            </a:r>
          </a:p>
          <a:p>
            <a:endParaRPr lang="en-US" sz="1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63A44C-FD1A-0712-005A-E3B3F27E0E5C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/>
              <a:t>STERNOCOSTAL SURFACE</a:t>
            </a:r>
            <a:endParaRPr lang="en-US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384AB42-E559-4F4C-3BFB-B61DD9D0B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24516"/>
            <a:ext cx="5260004" cy="347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2D2712-3770-FAD7-D824-18059E2424E2}"/>
              </a:ext>
            </a:extLst>
          </p:cNvPr>
          <p:cNvSpPr/>
          <p:nvPr/>
        </p:nvSpPr>
        <p:spPr>
          <a:xfrm>
            <a:off x="4724400" y="5903452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A.</a:t>
            </a:r>
            <a:r>
              <a:rPr lang="en-US" dirty="0"/>
              <a:t> Anterior Surface of the Heart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CC540-8AAB-2ABE-EC1F-9C84936C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C7477-FDA1-7AB2-2DD2-252CC4AC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33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4BAFD-4894-2C0E-39ED-A880EE97D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D87EA0-EC05-D78B-907F-6D205984F460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surface is flat and rests on the central tendon of the diaphragm. </a:t>
            </a:r>
          </a:p>
          <a:p>
            <a:r>
              <a:rPr lang="en-US" dirty="0"/>
              <a:t>It is created by the right and left ventricles that are divided from every other by the posterior interventricular groove. </a:t>
            </a:r>
          </a:p>
          <a:p>
            <a:r>
              <a:rPr lang="en-US" dirty="0"/>
              <a:t>The left ventricles create left 2/3rd of this surface and right ventricle creates only right 1/3rd of this surface.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DE395B-584F-9031-3D3D-D99D8B8285BF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/>
              <a:t>DIAPHRAGMATIC SURFACE</a:t>
            </a:r>
            <a:endParaRPr 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D6402D-955A-E798-04A7-18A63601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2DBA5E-D2C5-47A7-2F02-7BD1F255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27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A7FB1-6DEB-4EFB-BBF6-5753A9923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F4BF7-1E98-7CCB-7932-2B37CCD60BD4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139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left pulmonary surface faces the left lung, is broad and convex, and consists of the left ventricle and a portion of the left atrium. </a:t>
            </a:r>
          </a:p>
          <a:p>
            <a:r>
              <a:rPr lang="en-US" dirty="0"/>
              <a:t>The right pulmonary surface faces the right lung, is broad and convex, and consists of the right atrium. 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6730CA-EE62-5972-2502-57F8437B314C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868070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/>
              <a:t>LEFT &amp; Right pulmonary SURFACEs</a:t>
            </a:r>
            <a:endParaRPr 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B8C8D2-41B4-4367-795F-1980F833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2E99F2-E566-1E21-9369-D095D879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1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3086" y="914400"/>
            <a:ext cx="5597827" cy="479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362200" y="5867400"/>
            <a:ext cx="4641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B. Diaphragmatic Surface and Base of the Heart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A12DB5-77C6-C363-F04F-3B8E8BE0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2F8CF-F17D-A243-E5A8-75D90D22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D9A2C0-A3ED-DFC3-4C3D-E3CBDC1B22F3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Heart is a hollow muscular organ situated in the mediastinum of the thoracic cavity, enclosed in the pericardium.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It is somewhat pyramidal in shape and placed obliquely behind the sternum and adjoining parts of costal cartilages so that 1/3rd of the heart is to the right of median plane and 2/3rd of the heart is to the left of the median plane.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095D52-5496-7CA0-E8AD-F0C4958549E9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The heart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99E6A-3032-AC11-3134-69286E59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A0587-1180-604B-792C-81C7061A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1"/>
            <a:ext cx="9144000" cy="685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46486A-E439-C836-0A1E-811A5076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F90904-26D6-7C4A-031B-212977CE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29709-9376-EE2E-A5EB-EF64E1F47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5B3EA1-FB21-F9FB-52FA-1D824B316084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Separating the surfaces of the heart are its borders.</a:t>
            </a:r>
          </a:p>
          <a:p>
            <a:r>
              <a:rPr lang="en-US" dirty="0"/>
              <a:t>There are four main borders of the heart:</a:t>
            </a:r>
          </a:p>
          <a:p>
            <a:r>
              <a:rPr lang="en-US" b="1" dirty="0"/>
              <a:t>Right border</a:t>
            </a:r>
            <a:r>
              <a:rPr lang="en-US" dirty="0"/>
              <a:t> – </a:t>
            </a:r>
            <a:r>
              <a:rPr lang="en-US" i="1" dirty="0"/>
              <a:t>Right atrium.</a:t>
            </a:r>
          </a:p>
          <a:p>
            <a:r>
              <a:rPr lang="en-US" b="1" dirty="0"/>
              <a:t>Inferior border</a:t>
            </a:r>
            <a:r>
              <a:rPr lang="en-US" dirty="0"/>
              <a:t> – </a:t>
            </a:r>
            <a:r>
              <a:rPr lang="en-US" i="1" dirty="0"/>
              <a:t>Left ventricle and right ventricle.</a:t>
            </a:r>
          </a:p>
          <a:p>
            <a:r>
              <a:rPr lang="en-US" b="1" dirty="0"/>
              <a:t>Left border</a:t>
            </a:r>
            <a:r>
              <a:rPr lang="en-US" dirty="0"/>
              <a:t> – </a:t>
            </a:r>
            <a:r>
              <a:rPr lang="en-US" i="1" dirty="0"/>
              <a:t>Left ventricle (and some of the left atrium).</a:t>
            </a:r>
          </a:p>
          <a:p>
            <a:r>
              <a:rPr lang="en-US" b="1" dirty="0"/>
              <a:t>Superior border</a:t>
            </a:r>
            <a:r>
              <a:rPr lang="en-US" dirty="0"/>
              <a:t> – </a:t>
            </a:r>
            <a:r>
              <a:rPr lang="en-US" i="1" dirty="0"/>
              <a:t>Right and left atrium and the great vessels.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FF0B4F-58B6-5AE9-E285-09CAA6E126B4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/>
              <a:t>Borders</a:t>
            </a:r>
            <a:endParaRPr 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158C31-D9D2-5249-F2FD-54D7BFD6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2B71CB-C91F-1FF6-A1ED-976E649B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62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11451-D87A-8E89-346F-6B891F4E2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5A0DCC-0E75-E060-8889-AFAE31B23BF5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It is more or less vertical and is composed by the right atrium. </a:t>
            </a:r>
          </a:p>
          <a:p>
            <a:r>
              <a:rPr lang="en-US" sz="2000" dirty="0"/>
              <a:t>It extends from the right side of the opening of SVC to that of IVC and separates the base from the sternocostal surface.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D6C474-A02E-307F-1B98-76F1DA9114A0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/>
              <a:t>RIGHT BORDER</a:t>
            </a:r>
            <a:endParaRPr 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AB01C4-2A4A-73A8-D274-60B1DE52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51AE72-A757-6569-DEB8-F65EAEB2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67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0CEFD-B19C-BFCE-4836-D5D09FD9A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FE3D3E-4D01-244C-D0FD-642B284F0B62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It is curved and oblique. </a:t>
            </a:r>
          </a:p>
          <a:p>
            <a:r>
              <a:rPr lang="en-US" sz="2000" dirty="0"/>
              <a:t>It is created primarily by the left ventricle and partly by the left auricle. </a:t>
            </a:r>
          </a:p>
          <a:p>
            <a:r>
              <a:rPr lang="en-US" sz="2000" dirty="0"/>
              <a:t>It extends from left auricle to the apex of the heart and separates sternocostal and left surfaces.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1A911F-B8D0-AFC6-2D10-BBF0D012D556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/>
              <a:t>LEFT BORDER</a:t>
            </a:r>
            <a:endParaRPr 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8BFF42-BB5C-0178-2AB2-B1CE8FC8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6189D3-0BB9-5C7B-9946-1213DA88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81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8EE01-DB6C-5EA4-D2EC-3477085D1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17FBBD-D2D8-49F3-920C-BC6048488BB4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is almost horizontal and extends from the opening of IVC to the apex of the heart. </a:t>
            </a:r>
          </a:p>
          <a:p>
            <a:r>
              <a:rPr lang="en-US" dirty="0"/>
              <a:t>It is created by the right ventricle. </a:t>
            </a:r>
          </a:p>
          <a:p>
            <a:r>
              <a:rPr lang="en-US" dirty="0"/>
              <a:t>The right atrium also creates a part of the border. </a:t>
            </a:r>
          </a:p>
          <a:p>
            <a:r>
              <a:rPr lang="en-US" dirty="0"/>
              <a:t>The inferior border separates the sternocostal surface from the diaphragmatic surface. </a:t>
            </a:r>
          </a:p>
          <a:p>
            <a:r>
              <a:rPr lang="en-US" dirty="0"/>
              <a:t>Near the apex it presents a notch termed incisura </a:t>
            </a:r>
            <a:r>
              <a:rPr lang="en-US" dirty="0" err="1"/>
              <a:t>apiciscordis</a:t>
            </a:r>
            <a:r>
              <a:rPr lang="en-US" dirty="0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E49069-8131-5AAB-998A-6FC2C9D8E290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/>
              <a:t>INFERIOR BORDER</a:t>
            </a:r>
            <a:endParaRPr 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74371-4F59-8BA6-E498-8C307F66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38C28-AF88-55E0-554B-33225D5C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88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5BBC3-8BD2-48E5-F30C-46EC99650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EFECAC-31B4-EB8C-7D73-3CB7CB9A3564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is somewhat oblique and is composed by the left and right atria. </a:t>
            </a:r>
          </a:p>
          <a:p>
            <a:r>
              <a:rPr lang="en-US" dirty="0"/>
              <a:t>The upper border is obscured from the view on the sternocostal surface because ascending aorta and pulmonary trunk is located in front of it. </a:t>
            </a:r>
          </a:p>
          <a:p>
            <a:r>
              <a:rPr lang="en-US" dirty="0"/>
              <a:t>On the surface of the body it can be marked by a line joining a point on the lower border of the 2</a:t>
            </a:r>
            <a:r>
              <a:rPr lang="en-US" baseline="30000" dirty="0"/>
              <a:t>nd</a:t>
            </a:r>
            <a:r>
              <a:rPr lang="en-US" dirty="0"/>
              <a:t> left costal cartilage, 1.5 in from the median plane to a point on the upper border of 3</a:t>
            </a:r>
            <a:r>
              <a:rPr lang="en-US" baseline="30000" dirty="0"/>
              <a:t>rd</a:t>
            </a:r>
            <a:r>
              <a:rPr lang="en-US" dirty="0"/>
              <a:t> right costal cartilage, 1 inch far from the median plane.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462842-1C5A-A74A-EF16-92FE5C7B110A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/>
              <a:t>UPPER BORDER</a:t>
            </a:r>
            <a:endParaRPr 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33EDA9-FE24-4061-1739-C27BDA57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CCCF-99B5-D15E-AF73-0978316C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5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10218-2182-E473-9A1D-54F1DB611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1FC612-C9FA-9AD3-6E5A-DA701F9A47AE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superior border </a:t>
            </a:r>
            <a:r>
              <a:rPr lang="en-US" dirty="0"/>
              <a:t>corresponds to a line connecting the inferior border of the 2nd left costal cartilage to the superior border of the 3rd right costal cartilage.</a:t>
            </a:r>
          </a:p>
          <a:p>
            <a:r>
              <a:rPr lang="en-US" b="1" dirty="0"/>
              <a:t>The right border </a:t>
            </a:r>
            <a:r>
              <a:rPr lang="en-US" dirty="0"/>
              <a:t>corresponds to a line drawn from the 3rd right costal cartilage to the 6th right costal cartilage; this border is slightly convex to the right.</a:t>
            </a:r>
          </a:p>
          <a:p>
            <a:r>
              <a:rPr lang="en-US" b="1" dirty="0"/>
              <a:t>The inferior border </a:t>
            </a:r>
            <a:r>
              <a:rPr lang="en-US" dirty="0"/>
              <a:t>corresponds to a line drawn from the inferior end of the right border to a point in the 5th intercostal space close to the left MCL; the left end of this line corresponds to the location of the apex of the heart and the apex beat.</a:t>
            </a:r>
          </a:p>
          <a:p>
            <a:r>
              <a:rPr lang="en-US" b="1" dirty="0"/>
              <a:t>The left border </a:t>
            </a:r>
            <a:r>
              <a:rPr lang="en-US" dirty="0"/>
              <a:t>corresponds to a line connecting the left ends of the lines representing the superior and inferior borders.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286E0-7429-7130-E72A-AFA69EE7432E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Surface Anatomy of the Heart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CF6960-DC0F-B497-ED31-4034ACF7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BB996B-FF5E-1CE0-6565-DE91D16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99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356" y="647700"/>
            <a:ext cx="661128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295743-B81C-F9B4-AC67-50A07BA7C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ED90B1-CDC1-729E-A492-A2034397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B0D7B-21BF-D849-5D69-2503DEA08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921E11-6DCA-BB35-9139-0113C7B40E8E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Cardiac shadow in chest radiograph: </a:t>
            </a:r>
          </a:p>
          <a:p>
            <a:r>
              <a:rPr lang="en-US" dirty="0"/>
              <a:t>In X-ray of chest, PA view, the term cardiac-shadow is utilized for mediastinal shadow. </a:t>
            </a:r>
          </a:p>
          <a:p>
            <a:r>
              <a:rPr lang="en-US" dirty="0"/>
              <a:t>The left border of cardiac shadow, from above downwards is composed by: </a:t>
            </a:r>
          </a:p>
          <a:p>
            <a:pPr lvl="1"/>
            <a:r>
              <a:rPr lang="en-US" i="1" dirty="0"/>
              <a:t>Aortic arch, </a:t>
            </a:r>
          </a:p>
          <a:p>
            <a:pPr lvl="1"/>
            <a:r>
              <a:rPr lang="en-US" i="1" dirty="0"/>
              <a:t>Pulmonary trunk, </a:t>
            </a:r>
          </a:p>
          <a:p>
            <a:pPr lvl="1"/>
            <a:r>
              <a:rPr lang="en-US" i="1" dirty="0"/>
              <a:t>Left auricle and </a:t>
            </a:r>
          </a:p>
          <a:p>
            <a:pPr lvl="1"/>
            <a:r>
              <a:rPr lang="en-US" i="1" dirty="0"/>
              <a:t>Left ventricle. </a:t>
            </a:r>
          </a:p>
          <a:p>
            <a:r>
              <a:rPr lang="en-US" dirty="0"/>
              <a:t>The right border from above downwards is composed by SVC and right atrium.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8D8C06-F221-2F67-2872-B9660E2F0FCB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/>
              <a:t>CLINICAL SIGNIFICANCE</a:t>
            </a:r>
            <a:endParaRPr 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D86F0B-48F4-8F02-6D0F-E9D6AD84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50D8B0-2870-24FA-F8DB-74137872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95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43504-D638-D6E8-202D-36A7672E7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FE7F16-C149-E5AD-BD6F-58E76C3A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917" y="1360226"/>
            <a:ext cx="7376165" cy="413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FC37B3-CFC8-7D34-943E-FA05274A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A8A62-FC8A-571C-5783-68933DBE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3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AC541-BB5A-F686-D04D-9B7BD4904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EE2328-9E76-CCB5-23E6-114BCA69FDA9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/>
              <a:t>The heart is composed of 4 chambers: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1600" i="1" dirty="0"/>
              <a:t>Right atrium,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1600" i="1" dirty="0"/>
              <a:t>Right ventricle,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1600" i="1" dirty="0"/>
              <a:t>Left atrium,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1600" i="1" dirty="0"/>
              <a:t>Left ventricle. </a:t>
            </a:r>
          </a:p>
          <a:p>
            <a:pPr marL="0" indent="0" eaLnBrk="1" hangingPunct="1">
              <a:buNone/>
            </a:pPr>
            <a:r>
              <a:rPr lang="en-US" dirty="0"/>
              <a:t>Blood returning to the heart enters the atria, and is then pumped into the ventricles. </a:t>
            </a:r>
          </a:p>
          <a:p>
            <a:pPr marL="0" indent="0" eaLnBrk="1" hangingPunct="1">
              <a:buNone/>
            </a:pPr>
            <a:r>
              <a:rPr lang="en-US" dirty="0"/>
              <a:t>From the left ventricle, blood passes into the aorta and enters the systemic circulation. </a:t>
            </a:r>
          </a:p>
          <a:p>
            <a:pPr marL="0" indent="0" eaLnBrk="1" hangingPunct="1">
              <a:buNone/>
            </a:pPr>
            <a:r>
              <a:rPr lang="en-US" dirty="0"/>
              <a:t>From the right, it enters the pulmonary circulation via the pulmonary arteries.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D419F5-786B-9695-2BAD-1D7B6A90565D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The heart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1BCE25-0FED-82AE-0363-4252F50E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BD884F-2F26-51B0-5B73-6E5A2869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84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3084" y="2875002"/>
            <a:ext cx="3557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66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896FF-A4D7-5A13-1804-DB313BED2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88560-12FE-40E2-02EF-60CD28C0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1"/>
            <a:ext cx="9144000" cy="685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3FEA25-D331-6C5F-D077-A97F53B8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EB62AD-BFCF-A950-4847-DB9CC4B7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60E37-1E17-730A-93B1-5AFB82750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708766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E37F5-775E-D1CC-EFF5-ED48D7DA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A7798-8329-9675-7604-44C6496D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4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F7E29-B114-4A12-2004-CDFF35846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2473A8-4473-F558-204C-83BDB3007522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b="1" dirty="0"/>
              <a:t>Shape: </a:t>
            </a:r>
            <a:r>
              <a:rPr lang="en-US" i="1" dirty="0"/>
              <a:t>Pyramidal or conical.</a:t>
            </a:r>
          </a:p>
          <a:p>
            <a:pPr marL="0" indent="0" eaLnBrk="1" hangingPunct="1">
              <a:buNone/>
            </a:pPr>
            <a:r>
              <a:rPr lang="en-US" b="1" dirty="0"/>
              <a:t>Measurements:</a:t>
            </a:r>
          </a:p>
          <a:p>
            <a:pPr marL="0" indent="0" eaLnBrk="1" hangingPunct="1">
              <a:buNone/>
            </a:pPr>
            <a:r>
              <a:rPr lang="en-US" i="1" dirty="0"/>
              <a:t>Length = 12 cm.</a:t>
            </a:r>
          </a:p>
          <a:p>
            <a:pPr marL="0" indent="0" eaLnBrk="1" hangingPunct="1">
              <a:buNone/>
            </a:pPr>
            <a:r>
              <a:rPr lang="en-US" i="1" dirty="0"/>
              <a:t>Width = 9 cm.</a:t>
            </a:r>
          </a:p>
          <a:p>
            <a:pPr marL="0" indent="0" eaLnBrk="1" hangingPunct="1">
              <a:buNone/>
            </a:pPr>
            <a:r>
              <a:rPr lang="en-US" i="1" dirty="0"/>
              <a:t>Weight = 300 g in males; 250 g in females.</a:t>
            </a:r>
          </a:p>
          <a:p>
            <a:pPr marL="0" indent="0" eaLnBrk="1" hangingPunct="1">
              <a:buNone/>
            </a:pPr>
            <a:r>
              <a:rPr lang="en-US" i="1" dirty="0"/>
              <a:t>The heart is somewhat larger than one’s own clenched fist.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CB109D-C80C-2D6C-AAF2-2E6AF5AAF03F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SHAPE AND MEASUREMENTS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E767E4-7B02-6663-5F6D-9AE446FE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4E818A-45F6-98CC-EBEB-7A5F7383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2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3A3C6-9912-87AE-2998-E86751D72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725059-3EB6-9815-5B25-36D305483F46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heart presents the following external features:</a:t>
            </a:r>
          </a:p>
          <a:p>
            <a:pPr lvl="1"/>
            <a:r>
              <a:rPr lang="en-US" sz="2000" b="1" dirty="0"/>
              <a:t>A. Apex.</a:t>
            </a:r>
          </a:p>
          <a:p>
            <a:pPr lvl="1"/>
            <a:r>
              <a:rPr lang="en-US" sz="2000" b="1" dirty="0"/>
              <a:t>B. Base (quadrilateral and directed posteriorly).</a:t>
            </a:r>
          </a:p>
          <a:p>
            <a:pPr lvl="1"/>
            <a:r>
              <a:rPr lang="en-US" sz="2000" b="1" dirty="0"/>
              <a:t>C. 4 surfaces: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1600" i="1" dirty="0"/>
              <a:t>Sternocostal, 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1600" i="1" dirty="0"/>
              <a:t>Diaphragmatic, 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1600" i="1" dirty="0"/>
              <a:t>Left pulmonary.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1600" i="1" dirty="0"/>
              <a:t>Right pulmonary.</a:t>
            </a:r>
          </a:p>
          <a:p>
            <a:pPr lvl="1"/>
            <a:r>
              <a:rPr lang="en-US" sz="2000" b="1" dirty="0"/>
              <a:t>D. 4 borders: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1600" i="1" dirty="0"/>
              <a:t>Right, 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1600" i="1" dirty="0"/>
              <a:t>Left, 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1600" i="1" dirty="0"/>
              <a:t>Superior, 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1600" i="1" dirty="0"/>
              <a:t>Inferior.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874586-4553-60BF-72DE-21C41A22A429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EXTERNAL FEATURES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5328F2-6DCA-D9F8-8D01-906B1B31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F3D6D9-E3A3-3C6E-8032-6AA9C4AE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7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DD4AB-0981-91B3-11AC-628DC6050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7B8202-1039-2C82-0E82-E8BADEA05025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apex of the heart is a conical area created by left ventricle.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It is directed downwards and forwards, and to the left.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It is located at the level of the 5th left intercostal space, 3.5 inches (9 cm) from the midline and just medial to the midclavicular line.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794DE5-615A-7381-56C2-2506DA0089D1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APEX OF THE HEART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4248C9-A6E9-E09D-D3C5-9004CCC4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12014-1F5E-24D7-B170-AA16C012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0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66D8E-907C-77DF-E35F-CDE3DC0EE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E1D805-A087-E68B-D5CD-C1611DAA254D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is the outermost and lowermost thrust of the cardiac contraction (during ventricular systole) felt on the very front of the chest or it is the Point of Maximum Cardiac Impulse (PMCI). </a:t>
            </a:r>
          </a:p>
          <a:p>
            <a:r>
              <a:rPr lang="en-US" dirty="0"/>
              <a:t>Normally the apex beat is felt as a light tap in left 5th intercostal space in the midclavicular line.</a:t>
            </a:r>
          </a:p>
          <a:p>
            <a:r>
              <a:rPr lang="en-US" dirty="0"/>
              <a:t>Normally, the apex of the heart is on the left side and apex beat is felt on the left side (left 5th intercostal space).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FA11D4-B680-9703-E055-8F5B0DAD1054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Apex Beat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8295BE-7C59-EB77-82AB-CC7A8B8D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FA8D71-5A99-1F3E-B51F-4C59D01D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181-EEC0-4AFD-8259-4DE29FE577A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54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294</TotalTime>
  <Words>1631</Words>
  <Application>Microsoft Office PowerPoint</Application>
  <PresentationFormat>On-screen Show (4:3)</PresentationFormat>
  <Paragraphs>194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External features</dc:title>
  <dc:creator>Zone</dc:creator>
  <cp:lastModifiedBy>Rajesh Patel</cp:lastModifiedBy>
  <cp:revision>16</cp:revision>
  <dcterms:created xsi:type="dcterms:W3CDTF">2018-06-01T09:31:25Z</dcterms:created>
  <dcterms:modified xsi:type="dcterms:W3CDTF">2024-11-11T11:16:21Z</dcterms:modified>
</cp:coreProperties>
</file>