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97" r:id="rId2"/>
    <p:sldId id="302" r:id="rId3"/>
    <p:sldId id="312" r:id="rId4"/>
    <p:sldId id="308" r:id="rId5"/>
    <p:sldId id="305" r:id="rId6"/>
    <p:sldId id="311" r:id="rId7"/>
    <p:sldId id="309" r:id="rId8"/>
    <p:sldId id="306" r:id="rId9"/>
    <p:sldId id="307" r:id="rId10"/>
    <p:sldId id="310" r:id="rId11"/>
    <p:sldId id="269" r:id="rId12"/>
    <p:sldId id="299" r:id="rId13"/>
    <p:sldId id="281" r:id="rId14"/>
    <p:sldId id="280" r:id="rId15"/>
    <p:sldId id="284" r:id="rId16"/>
    <p:sldId id="292" r:id="rId17"/>
    <p:sldId id="313" r:id="rId18"/>
    <p:sldId id="314" r:id="rId19"/>
    <p:sldId id="315" r:id="rId20"/>
    <p:sldId id="317" r:id="rId21"/>
    <p:sldId id="293" r:id="rId22"/>
    <p:sldId id="274" r:id="rId23"/>
    <p:sldId id="275" r:id="rId24"/>
    <p:sldId id="304" r:id="rId25"/>
    <p:sldId id="263" r:id="rId26"/>
    <p:sldId id="264" r:id="rId27"/>
    <p:sldId id="265" r:id="rId28"/>
    <p:sldId id="266" r:id="rId29"/>
    <p:sldId id="303" r:id="rId30"/>
    <p:sldId id="285" r:id="rId31"/>
    <p:sldId id="287" r:id="rId32"/>
    <p:sldId id="288" r:id="rId33"/>
    <p:sldId id="289" r:id="rId34"/>
    <p:sldId id="290" r:id="rId35"/>
    <p:sldId id="291" r:id="rId36"/>
    <p:sldId id="31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88" autoAdjust="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FFE8-7342-4ACD-B4CB-FCFD1D96233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A4FF-5F69-4D79-A114-064C93C7B7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1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FF63D-B9FC-4479-8C52-C0D17A17380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9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A890-4894-41E3-B1C6-3D84219FC2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70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642E5-E796-4897-A270-E40F32FB6DE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9833-E672-4D10-8A79-4D48490110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02BE-3D82-4654-B2F1-08E0283EDB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6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61E7-5D17-4CB1-B911-ED3D29CB47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5C31-8D2A-48F9-B5E2-5382028DA9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9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5AA0-0672-4065-939A-E4A774A8FC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86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804E5-DC46-41BB-A9C7-94A903DE2CC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51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8E8454A-61C4-4165-9515-CBC9DD49E65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A9A307F-8CC4-FBD5-06A4-16CE4D7982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Jejunum and Ileum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A33B019-67DA-03F6-E5A0-81DD5FA2347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BY MBBSPPT.COM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4AE9F-4EC8-DDFD-0E52-0BB607C3A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65" y="152400"/>
            <a:ext cx="4686470" cy="46864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DAE6852-8189-D359-FEC3-D06E406C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Differences Between The Jejunum And Ileum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4EFF36-C100-9832-3C62-D3C291751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99477"/>
              </p:ext>
            </p:extLst>
          </p:nvPr>
        </p:nvGraphicFramePr>
        <p:xfrm>
          <a:off x="895350" y="1981200"/>
          <a:ext cx="7353300" cy="4674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782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tillium Web"/>
                        </a:rPr>
                        <a:t>Features</a:t>
                      </a:r>
                    </a:p>
                  </a:txBody>
                  <a:tcPr marL="171450" marR="171450" marT="95245" marB="95245" anchor="ctr"/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Titillium Web"/>
                        </a:rPr>
                        <a:t>Jejunum</a:t>
                      </a:r>
                    </a:p>
                  </a:txBody>
                  <a:tcPr marL="171450" marR="171450" marT="95245" marB="95245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tillium Web"/>
                        </a:rPr>
                        <a:t>Ileum</a:t>
                      </a:r>
                    </a:p>
                  </a:txBody>
                  <a:tcPr marL="171450" marR="171450" marT="95245" marB="952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Titillium Web"/>
                        </a:rPr>
                        <a:t>Location </a:t>
                      </a:r>
                    </a:p>
                  </a:txBody>
                  <a:tcPr marL="171450" marR="171450" marT="95245" marB="95245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Umbilical region </a:t>
                      </a:r>
                      <a:endParaRPr lang="en-US" sz="1200" b="0" dirty="0">
                        <a:latin typeface="Titillium Web"/>
                      </a:endParaRPr>
                    </a:p>
                  </a:txBody>
                  <a:tcPr marL="171450" marR="171450" marT="95245" marB="95245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 err="1"/>
                        <a:t>Hypogastric</a:t>
                      </a:r>
                      <a:r>
                        <a:rPr lang="en-US" sz="1200" b="0" baseline="0" dirty="0"/>
                        <a:t> region</a:t>
                      </a:r>
                      <a:endParaRPr lang="en-US" sz="1200" b="0" dirty="0">
                        <a:latin typeface="Titillium Web"/>
                      </a:endParaRPr>
                    </a:p>
                  </a:txBody>
                  <a:tcPr marL="171450" marR="171450" marT="95245" marB="952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r>
                        <a:rPr lang="en-US" sz="1400" b="1" dirty="0"/>
                        <a:t>Walls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Thicker and more vascular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Thinner and less vascular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914">
                <a:tc>
                  <a:txBody>
                    <a:bodyPr/>
                    <a:lstStyle/>
                    <a:p>
                      <a:r>
                        <a:rPr lang="en-US" sz="1400" b="1"/>
                        <a:t>Lumen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Wider and often found empty (diameter = 4 cm)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Narrower and often found full (diameter = 3.5 cm)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79">
                <a:tc>
                  <a:txBody>
                    <a:bodyPr/>
                    <a:lstStyle/>
                    <a:p>
                      <a:r>
                        <a:rPr lang="en-US" sz="1400" b="1" dirty="0"/>
                        <a:t>Circular folds/plicae circulares (valves of </a:t>
                      </a:r>
                      <a:r>
                        <a:rPr lang="en-US" sz="1400" b="1" dirty="0" err="1"/>
                        <a:t>Kerckring</a:t>
                      </a:r>
                      <a:r>
                        <a:rPr lang="en-US" sz="1400" b="1" dirty="0"/>
                        <a:t>)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Longer and closely set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Smaller and sparsely set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35">
                <a:tc>
                  <a:txBody>
                    <a:bodyPr/>
                    <a:lstStyle/>
                    <a:p>
                      <a:r>
                        <a:rPr lang="en-US" sz="1400" b="1"/>
                        <a:t>Villi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More, larger, thicker, and leaf-like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Less, shorter, thinner, and finger-like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332">
                <a:tc>
                  <a:txBody>
                    <a:bodyPr/>
                    <a:lstStyle/>
                    <a:p>
                      <a:r>
                        <a:rPr lang="en-US" sz="1400" b="1"/>
                        <a:t>Aggregated lymph follicles (Peyer’s patches)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Small, circular, and few in number, and found only in the distal part of the jejunum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Large oval and more in number and found throughout the extent of ileum being maximum in the distal part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290">
                <a:tc>
                  <a:txBody>
                    <a:bodyPr/>
                    <a:lstStyle/>
                    <a:p>
                      <a:r>
                        <a:rPr lang="en-US" sz="1400" b="1"/>
                        <a:t>Mesentery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Contains less fat and becomes semitranslucent between the vasa recta called peritoneal windows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Contains more fat and there are no peritoneal windows between the vasa recta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35">
                <a:tc>
                  <a:txBody>
                    <a:bodyPr/>
                    <a:lstStyle/>
                    <a:p>
                      <a:r>
                        <a:rPr lang="en-US" sz="1400" b="1" dirty="0"/>
                        <a:t>Arterial arcades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/>
                        <a:t>One or two rows with long vasa recta</a:t>
                      </a:r>
                    </a:p>
                  </a:txBody>
                  <a:tcPr marL="95250" marR="95250" marT="76196" marB="76196"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Four or five rows with short </a:t>
                      </a:r>
                      <a:r>
                        <a:rPr lang="en-US" sz="1200" b="0" dirty="0" err="1"/>
                        <a:t>vasa</a:t>
                      </a:r>
                      <a:r>
                        <a:rPr lang="en-US" sz="1200" b="0" dirty="0"/>
                        <a:t> recta</a:t>
                      </a:r>
                    </a:p>
                  </a:txBody>
                  <a:tcPr marL="95250" marR="95250" marT="76196" marB="76196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>
            <a:extLst>
              <a:ext uri="{FF2B5EF4-FFF2-40B4-BE49-F238E27FC236}">
                <a16:creationId xmlns:a16="http://schemas.microsoft.com/office/drawing/2014/main" id="{1A43A8A9-7EB6-8CD7-AA4E-ACC7575C0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75959"/>
              </p:ext>
            </p:extLst>
          </p:nvPr>
        </p:nvGraphicFramePr>
        <p:xfrm>
          <a:off x="1319212" y="-9525"/>
          <a:ext cx="6505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58164" imgH="4067743" progId="Paint.Picture">
                  <p:embed/>
                </p:oleObj>
              </mc:Choice>
              <mc:Fallback>
                <p:oleObj name="Bitmap Image" r:id="rId2" imgW="3858164" imgH="406774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" y="-9525"/>
                        <a:ext cx="6505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>
            <a:extLst>
              <a:ext uri="{FF2B5EF4-FFF2-40B4-BE49-F238E27FC236}">
                <a16:creationId xmlns:a16="http://schemas.microsoft.com/office/drawing/2014/main" id="{C0552189-2146-885C-070E-F565B3FA2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6556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B3238F66-62A3-D456-D471-A5B061418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984006"/>
              </p:ext>
            </p:extLst>
          </p:nvPr>
        </p:nvGraphicFramePr>
        <p:xfrm>
          <a:off x="762000" y="47625"/>
          <a:ext cx="7620000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15586" imgH="4361905" progId="Paint.Picture">
                  <p:embed/>
                </p:oleObj>
              </mc:Choice>
              <mc:Fallback>
                <p:oleObj name="Bitmap Image" r:id="rId2" imgW="4915586" imgH="436190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625"/>
                        <a:ext cx="7620000" cy="676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D758BD16-81FD-9B5D-B782-DAEB11DD9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34617"/>
              </p:ext>
            </p:extLst>
          </p:nvPr>
        </p:nvGraphicFramePr>
        <p:xfrm>
          <a:off x="1028700" y="162719"/>
          <a:ext cx="7086600" cy="653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866667" imgH="4486901" progId="Paint.Picture">
                  <p:embed/>
                </p:oleObj>
              </mc:Choice>
              <mc:Fallback>
                <p:oleObj name="Bitmap Image" r:id="rId2" imgW="4866667" imgH="4486901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62719"/>
                        <a:ext cx="7086600" cy="653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B87B26EF-7986-1F01-D6D1-74D7E24B9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842159"/>
              </p:ext>
            </p:extLst>
          </p:nvPr>
        </p:nvGraphicFramePr>
        <p:xfrm>
          <a:off x="914400" y="22225"/>
          <a:ext cx="7315200" cy="683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668166" imgH="5296639" progId="Paint.Picture">
                  <p:embed/>
                </p:oleObj>
              </mc:Choice>
              <mc:Fallback>
                <p:oleObj name="Bitmap Image" r:id="rId2" imgW="5668166" imgH="529663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225"/>
                        <a:ext cx="7315200" cy="683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F5169612-C616-1AE9-A0D0-744E66377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877168"/>
              </p:ext>
            </p:extLst>
          </p:nvPr>
        </p:nvGraphicFramePr>
        <p:xfrm>
          <a:off x="1657350" y="0"/>
          <a:ext cx="58293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15427" imgH="5076190" progId="Paint.Picture">
                  <p:embed/>
                </p:oleObj>
              </mc:Choice>
              <mc:Fallback>
                <p:oleObj name="Bitmap Image" r:id="rId2" imgW="4315427" imgH="50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0"/>
                        <a:ext cx="58293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E1C917E-570D-88EE-5D35-CA1F1B42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mesentery</a:t>
            </a:r>
            <a:endParaRPr lang="en-IN" dirty="0"/>
          </a:p>
        </p:txBody>
      </p:sp>
      <p:pic>
        <p:nvPicPr>
          <p:cNvPr id="19459" name="Picture 4" descr="肠系膜">
            <a:extLst>
              <a:ext uri="{FF2B5EF4-FFF2-40B4-BE49-F238E27FC236}">
                <a16:creationId xmlns:a16="http://schemas.microsoft.com/office/drawing/2014/main" id="{3F08A2EE-EF28-5654-FDF0-1C28E53212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68" y="2286000"/>
            <a:ext cx="3409088" cy="4022725"/>
          </a:xfrm>
          <a:noFill/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CB2AF832-FEAD-F211-D4CA-633C53E072D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491990" y="2286000"/>
            <a:ext cx="3805442" cy="4023360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Fold of peritoneum that suspends the small intestine from the posterior abdominal wall</a:t>
            </a:r>
          </a:p>
          <a:p>
            <a:r>
              <a:rPr lang="en-US" altLang="zh-CN" sz="2800" dirty="0"/>
              <a:t>Broad and a fan-shaped</a:t>
            </a:r>
          </a:p>
          <a:p>
            <a:r>
              <a:rPr lang="en-US" altLang="zh-CN" sz="2800" dirty="0"/>
              <a:t>Consists of two peritoneal 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3CAC1F3-3304-210E-228E-0EC12111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mesentery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F958E1E-75D1-82AB-F10D-6B4CA732C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jejunum and ileum are attached to the posterior abdominal wall by the root of the mesentery (about 15 cm long) is directed obliquely.</a:t>
            </a:r>
          </a:p>
          <a:p>
            <a:r>
              <a:rPr lang="en-US" altLang="en-US" dirty="0"/>
              <a:t>It extends from the duodenojejunal junction on the left side of vertebra L2 to the ileocolic junction and the right sacroiliac joint.</a:t>
            </a:r>
          </a:p>
          <a:p>
            <a:r>
              <a:rPr lang="en-US" altLang="en-US" dirty="0"/>
              <a:t>Between these two points, the root of the mesentery crosses:</a:t>
            </a:r>
          </a:p>
          <a:p>
            <a:pPr lvl="1"/>
            <a:r>
              <a:rPr lang="en-US" altLang="en-US" dirty="0"/>
              <a:t>The horizontal (3rd &amp; 4rh ) parts of the duodenum</a:t>
            </a:r>
          </a:p>
          <a:p>
            <a:pPr lvl="1"/>
            <a:r>
              <a:rPr lang="en-US" altLang="en-US" dirty="0"/>
              <a:t>Aorta</a:t>
            </a:r>
          </a:p>
          <a:p>
            <a:pPr lvl="1"/>
            <a:r>
              <a:rPr lang="en-US" altLang="en-US" dirty="0"/>
              <a:t>Inferior vena cava</a:t>
            </a:r>
          </a:p>
          <a:p>
            <a:pPr lvl="1"/>
            <a:r>
              <a:rPr lang="en-US" altLang="en-US" dirty="0"/>
              <a:t>Psoas major muscle</a:t>
            </a:r>
          </a:p>
          <a:p>
            <a:pPr lvl="1"/>
            <a:r>
              <a:rPr lang="en-US" altLang="en-US" dirty="0"/>
              <a:t>Right ureter</a:t>
            </a:r>
          </a:p>
          <a:p>
            <a:pPr lvl="1"/>
            <a:r>
              <a:rPr lang="en-US" altLang="en-US" dirty="0"/>
              <a:t>Right testicular (or ovarian) vessels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67DE4F7-2EF1-8A09-ED66-749C35A50D3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525"/>
            <a:ext cx="7010400" cy="68373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D9EE282-4D6A-A353-0EA0-A5448755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jejunum and the ileum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44438A7-7726-0D88-B8AC-EE9C147C3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Jejunum begins at the duodenojejunal flexure.</a:t>
            </a:r>
          </a:p>
          <a:p>
            <a:r>
              <a:rPr lang="en-US" altLang="en-US" dirty="0"/>
              <a:t>Together, the jejunum and ileum are 5 to 7 meters long (avg 6m)</a:t>
            </a:r>
          </a:p>
          <a:p>
            <a:r>
              <a:rPr lang="en-US" altLang="en-US" dirty="0"/>
              <a:t>The jejunum and ileum are the greatly coiled parts of the small intestine.</a:t>
            </a:r>
          </a:p>
          <a:p>
            <a:r>
              <a:rPr lang="en-US" altLang="en-US" dirty="0"/>
              <a:t>They are covered to varying extents by the greater </a:t>
            </a:r>
            <a:r>
              <a:rPr lang="en-US" altLang="en-US" dirty="0" err="1"/>
              <a:t>omentum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Although there is no clear line of demarcation, the character of the intestine gradually changes.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29E3BCD-FC84-61E3-7D96-8B0C7695F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Contents of mesentery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C6FF281-D06B-366E-7B24-5608237BE0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Between the two layers of the mesentery 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Coils of intestine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The superior mesenteric artery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The superior mesenteric vein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Lymph nodes,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Small nodes in free border of the mesentery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Medium sized in middle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Large sized at root of the mastery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 variable amount of fat,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/>
              <a:t>Autonomic Nerves.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2F4C4123-0F20-94DF-15FD-FA2A9101F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62120"/>
              </p:ext>
            </p:extLst>
          </p:nvPr>
        </p:nvGraphicFramePr>
        <p:xfrm>
          <a:off x="304800" y="365918"/>
          <a:ext cx="8534400" cy="612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90476" imgH="3296110" progId="Paint.Picture">
                  <p:embed/>
                </p:oleObj>
              </mc:Choice>
              <mc:Fallback>
                <p:oleObj name="Bitmap Image" r:id="rId2" imgW="4590476" imgH="329611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918"/>
                        <a:ext cx="8534400" cy="612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>
            <a:extLst>
              <a:ext uri="{FF2B5EF4-FFF2-40B4-BE49-F238E27FC236}">
                <a16:creationId xmlns:a16="http://schemas.microsoft.com/office/drawing/2014/main" id="{9888D6C9-2AC0-B530-79A2-20CF9F05A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90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2D835E66-B59B-0DC7-4FDA-DCF64FA1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7" y="0"/>
            <a:ext cx="5622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247BA0F-CB4B-6A1B-71BD-BE526071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Blood Supply of the Jejunum and Ileum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D9AB6DF-83DD-DED1-8461-32263897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arterial supply to the </a:t>
            </a:r>
            <a:r>
              <a:rPr lang="en-US" altLang="en-US" dirty="0" err="1"/>
              <a:t>jejunoileum</a:t>
            </a:r>
            <a:r>
              <a:rPr lang="en-US" altLang="en-US" dirty="0"/>
              <a:t> is from the superior mesenteric artery.</a:t>
            </a:r>
          </a:p>
          <a:p>
            <a:r>
              <a:rPr lang="en-US" altLang="en-US" dirty="0"/>
              <a:t>The superior mesenteric artery arises from the aorta at the level of the L1 vertebrae, immediately inferior to the coeliac trunk. </a:t>
            </a:r>
          </a:p>
          <a:p>
            <a:r>
              <a:rPr lang="en-US" altLang="en-US" dirty="0"/>
              <a:t>It moves in between layers of mesentery, splitting into approximately 20 branches. </a:t>
            </a:r>
          </a:p>
          <a:p>
            <a:r>
              <a:rPr lang="en-US" altLang="en-US" dirty="0"/>
              <a:t>These branches anastomose to form loops, called arcades. From the arcades, long and straight arteries arise, called vasa recta.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365885-B23C-A8B5-868A-A8C2DE4A8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Venous Drainage of the Jejunum and Ileum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0363A4D-1282-FCB4-95D9-56BD95F0F9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The superior mesenteric vein drains the jejunum and ileum.</a:t>
            </a:r>
          </a:p>
          <a:p>
            <a:r>
              <a:rPr lang="en-US" altLang="en-US"/>
              <a:t>This accompanies the superior mesenteric artery, lying anterior and to its right in the root of the mesentery.</a:t>
            </a:r>
          </a:p>
          <a:p>
            <a:r>
              <a:rPr lang="en-US" altLang="en-US"/>
              <a:t>This vein unites with the splenic vein to form the portal vein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475376E-6FB2-34BB-6905-60685DE2D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Lymphatic Drainage of the Jejunum and Ileum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1561D88-0B11-99AB-EDA0-078873ABD4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lacteals in the intestinal villi empty their milk-like fluid (L. lactis, milk) into a plexus of lymph vessels in the walls of the jejunum and ileum.</a:t>
            </a:r>
          </a:p>
          <a:p>
            <a:r>
              <a:rPr lang="en-US" altLang="en-US"/>
              <a:t>These lymph vessels pass between the two layers of mesentery to the mesenteric lymph nodes.</a:t>
            </a:r>
          </a:p>
          <a:p>
            <a:r>
              <a:rPr lang="en-US" altLang="en-US"/>
              <a:t>From here, the lymph drains ultimately to the thoracic duct.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A2073E6-D83A-C59D-031B-9DB63D5E3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Innervation of the Jejunum and Ileum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8E2B570-3BCC-58C6-ADCA-4AA30584C8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innervation is through the superior mesenteric plexus extensions along the arteries.</a:t>
            </a:r>
          </a:p>
          <a:p>
            <a:r>
              <a:rPr lang="en-US" altLang="en-US"/>
              <a:t>The sympathetic supply is from the greater splanchnic and lesser splanchnic nerves.</a:t>
            </a:r>
          </a:p>
          <a:p>
            <a:r>
              <a:rPr lang="en-US" altLang="en-US"/>
              <a:t>The parasympathetic supply is from the posterior vagal trunk via the coeliac plexus.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>
            <a:extLst>
              <a:ext uri="{FF2B5EF4-FFF2-40B4-BE49-F238E27FC236}">
                <a16:creationId xmlns:a16="http://schemas.microsoft.com/office/drawing/2014/main" id="{C53D828A-DE28-1DA4-86DC-09E858651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Ileal Diverticulum</a:t>
            </a:r>
            <a:br>
              <a:rPr lang="en-US" altLang="en-US"/>
            </a:br>
            <a:r>
              <a:rPr lang="en-US" altLang="en-US"/>
              <a:t>(of Meckel) 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49B9F757-F0FE-033F-C2FB-5B1410CF63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An ileal diverticulum (of Meckel) is a congenital anomaly that occurs in 1 to 2% of the population. </a:t>
            </a:r>
          </a:p>
          <a:p>
            <a:r>
              <a:rPr lang="en-US" altLang="en-US"/>
              <a:t>A remnant of the vitello-intestinal duct, the diverticulum usually appears as a finger-like pouch. </a:t>
            </a:r>
          </a:p>
          <a:p>
            <a:r>
              <a:rPr lang="en-US" altLang="en-US"/>
              <a:t>The diverticulum is usually located 30 to 60 cm from the ileocecal junction in infants and 50 cm in adults. </a:t>
            </a:r>
          </a:p>
          <a:p>
            <a:r>
              <a:rPr lang="en-US" altLang="en-US"/>
              <a:t>It may be free (74%) or attached to the umbilicus (26%). it may also include areas of acid-producing gastric tissue, pancreatic tissue, or jejunal or colonic mucosa. </a:t>
            </a:r>
          </a:p>
          <a:p>
            <a:r>
              <a:rPr lang="en-US" altLang="en-US"/>
              <a:t>An ileal diverticulum may become inflamed and produce pain mimicking that produced by appendicitis. </a:t>
            </a:r>
          </a:p>
          <a:p>
            <a:r>
              <a:rPr lang="en-US" altLang="en-US"/>
              <a:t>If gastric tissue is in diverticulum, a peptic ulcer may occur here.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50C543E0-BF6A-58B8-B3B3-9B6F9B3F1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/>
          <a:stretch/>
        </p:blipFill>
        <p:spPr bwMode="auto">
          <a:xfrm>
            <a:off x="1524000" y="38100"/>
            <a:ext cx="6096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74C2DA1-71F2-AF2F-B65B-005CD559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4769"/>
            <a:ext cx="54102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3D5E982-B283-9E3A-975B-F65F6CA2B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Trauma to the Jejunum and Ileum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B910909-2394-92E5-AC7D-750DC57754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Because of its extent and position, the small intestine is commonly damaged by trauma. </a:t>
            </a:r>
          </a:p>
          <a:p>
            <a:r>
              <a:rPr lang="en-US" altLang="en-US"/>
              <a:t>The extreme mobility and elasticity permit the coils to move freely over one another in instances of blunt trauma. </a:t>
            </a:r>
          </a:p>
          <a:p>
            <a:r>
              <a:rPr lang="en-US" altLang="en-US"/>
              <a:t>Material from large wounds leaks freely into the peritoneal cavity. </a:t>
            </a:r>
          </a:p>
          <a:p>
            <a:r>
              <a:rPr lang="en-US" altLang="en-US"/>
              <a:t>The presence of the vertebral column and the prominent anterior margin of the first sacral vertebra may provide a firm background for intestinal crushing in cases of midline crush injuries.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391E8E7-477A-C35A-E2E5-CDB971C35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Tumors and Cysts of the Mesentery of the Small Intestine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064F81B-E1F5-033C-1C6D-0F40AC64F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line of attachment of the small intestine to the posterior abdominal wall should be remembered. </a:t>
            </a:r>
          </a:p>
          <a:p>
            <a:r>
              <a:rPr lang="en-US" altLang="en-US"/>
              <a:t>It extends from a point just to the left of the midline about 2 in. (5 cm) below the transpyloric plane (L1) downward to the right iliac fossa.</a:t>
            </a:r>
          </a:p>
          <a:p>
            <a:r>
              <a:rPr lang="en-US" altLang="en-US"/>
              <a:t> A tumor or cyst of the mesentery, when palpated through the anterior abdominal wall, is more mobile in a direction at right angles to the line of attachment than along the line of attachment.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83E6067-9CB1-A913-B567-BA85942B5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Pain Fibers from the Jejunum and Ileum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FF66FE8-891B-A809-9B6C-79F193DB8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Referred pain from this segment of the gastrointestinal tract is felt in the dermatomes supplied by the 9th, 10th, and 11th thoracic nerves.</a:t>
            </a:r>
          </a:p>
          <a:p>
            <a:r>
              <a:rPr lang="en-US" altLang="en-US" dirty="0"/>
              <a:t>Strangulation of a coil of small intestine in an inguinal hernia first gives rise to pain in the region of the umbilicus. </a:t>
            </a:r>
          </a:p>
          <a:p>
            <a:r>
              <a:rPr lang="en-US" altLang="en-US" dirty="0"/>
              <a:t>Only later, when the parietal peritoneum of the hernial sac becomes inflamed, does the pain become more intense and localized to the inguinal region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E0F19C2-72F4-CFDF-F8DB-E6F2FAA9B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Mesenteric Arterial Occlusion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EED62B1-D92C-D209-A5E6-7D95D1BC68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superior mesenteric artery, a branch of the abdominal aorta, supplies an extensive territory of the gut, from halfway down the second part of the duodenum to the left colic flexure. </a:t>
            </a:r>
          </a:p>
          <a:p>
            <a:r>
              <a:rPr lang="en-US" altLang="en-US"/>
              <a:t>Occlusion of the artery or one of its branches results in death of all or part of this segment of the gut. </a:t>
            </a:r>
          </a:p>
          <a:p>
            <a:r>
              <a:rPr lang="en-US" altLang="en-US"/>
              <a:t>The occlusion may occur as the result of an embolus, a thrombus, an aortic dissection, or an abdominal aneurysm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F50A54-0B29-47D5-5563-959C41918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Mesenteric Vein Thrombosis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8ECF133-0748-421C-EAD9-8A9490BCB2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superior mesenteric vein, which drains the same area of the gut supplied by the superior mesenteric artery, may undergo thrombosis after stasis of the venous bed. </a:t>
            </a:r>
          </a:p>
          <a:p>
            <a:r>
              <a:rPr lang="en-US" altLang="en-US" dirty="0"/>
              <a:t>Cirrhosis of the liver with portal hypertension may predispose to this condition.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3B8F56B2-31B7-2314-C416-1660608F4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Atresias</a:t>
            </a:r>
            <a:r>
              <a:rPr lang="en-US" altLang="en-US" dirty="0"/>
              <a:t> and Stenoses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EF4603E9-63E0-FE28-EA72-03B6576AA1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Congenital intestinal atresia is a major cause of intestinal obstruction in infants. As in the duodenum, jejunoileal atresia occurs.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E895393B-2C0B-F4FC-711C-4CCF0FB7F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4273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770479-2966-2460-C64D-9ACC6F2CE846}"/>
              </a:ext>
            </a:extLst>
          </p:cNvPr>
          <p:cNvSpPr txBox="1"/>
          <p:nvPr/>
        </p:nvSpPr>
        <p:spPr>
          <a:xfrm>
            <a:off x="2286000" y="304427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dirty="0">
                <a:solidFill>
                  <a:schemeClr val="accent1"/>
                </a:solidFill>
              </a:rPr>
              <a:t>Thank You!</a:t>
            </a:r>
            <a:endParaRPr lang="en-IN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3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B60F331-5EE4-446E-CF79-5DF5AD83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differences between the duodenum and small intestine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6889D8-FCE2-AE87-738D-D823D2699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714066"/>
              </p:ext>
            </p:extLst>
          </p:nvPr>
        </p:nvGraphicFramePr>
        <p:xfrm>
          <a:off x="568325" y="2209800"/>
          <a:ext cx="800735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tillium Web"/>
                        </a:rPr>
                        <a:t>Duodenum</a:t>
                      </a:r>
                    </a:p>
                  </a:txBody>
                  <a:tcPr marL="171450" marR="171450" marT="95250" marB="95250"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tillium Web"/>
                        </a:rPr>
                        <a:t>Small intestine proper</a:t>
                      </a:r>
                    </a:p>
                  </a:txBody>
                  <a:tcPr marL="171450" marR="171450" marT="95250" marB="952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800" dirty="0"/>
                        <a:t>Short in length (25 cm)</a:t>
                      </a: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Long in length (</a:t>
                      </a:r>
                      <a:r>
                        <a:rPr lang="en-US" sz="2800" dirty="0" err="1"/>
                        <a:t>avg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/>
                        <a:t>6 m)</a:t>
                      </a: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800" dirty="0"/>
                        <a:t>Supplied by two rows of </a:t>
                      </a:r>
                      <a:r>
                        <a:rPr lang="en-US" sz="2800" dirty="0" err="1"/>
                        <a:t>vasa</a:t>
                      </a:r>
                      <a:r>
                        <a:rPr lang="en-US" sz="2800" dirty="0"/>
                        <a:t> recta</a:t>
                      </a: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Supplied by single row of </a:t>
                      </a:r>
                      <a:r>
                        <a:rPr lang="en-US" sz="2800" dirty="0" err="1"/>
                        <a:t>vasa</a:t>
                      </a:r>
                      <a:r>
                        <a:rPr lang="en-US" sz="2800" dirty="0"/>
                        <a:t> recta</a:t>
                      </a: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080">
                <a:tc>
                  <a:txBody>
                    <a:bodyPr/>
                    <a:lstStyle/>
                    <a:p>
                      <a:r>
                        <a:rPr lang="en-US" sz="2800" dirty="0"/>
                        <a:t>Presence of Brunner glands in submucous coat</a:t>
                      </a:r>
                    </a:p>
                  </a:txBody>
                  <a:tcPr marL="95250" marR="95250" marT="76200" marB="76200"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Absence of glands in submucous coat</a:t>
                      </a:r>
                    </a:p>
                  </a:txBody>
                  <a:tcPr marL="95250" marR="9525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A08D680-9D33-37B9-9DBF-ABE431B2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jejunum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78C2251-9134-13B1-4EDB-B5F56F36D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jejunum is middle part of the small intestine in humans and most higher vertebrates. </a:t>
            </a:r>
          </a:p>
          <a:p>
            <a:r>
              <a:rPr lang="en-US" altLang="en-US" dirty="0"/>
              <a:t>It lies between duodenum and the ileum. </a:t>
            </a:r>
          </a:p>
          <a:p>
            <a:r>
              <a:rPr lang="en-US" altLang="en-US" dirty="0"/>
              <a:t>The jejunum arises from the duodenojejunal flexure.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20B0-DEAD-51EB-88D8-1BFF1601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Ileum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F646-86E9-5F6C-84B7-4E4FD54F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small intestine beyond the jejunum and up to </a:t>
            </a:r>
            <a:r>
              <a:rPr lang="en-US" dirty="0" err="1"/>
              <a:t>to</a:t>
            </a:r>
            <a:r>
              <a:rPr lang="en-US" dirty="0"/>
              <a:t> the ileocecal valve i.e. before the colon(large intestine).</a:t>
            </a:r>
          </a:p>
          <a:p>
            <a:r>
              <a:rPr lang="en-US" dirty="0"/>
              <a:t>The wall itself is made up of folds, each of which has many tiny finger-like projections known as </a:t>
            </a:r>
            <a:r>
              <a:rPr lang="en-US" dirty="0" err="1"/>
              <a:t>villi</a:t>
            </a:r>
            <a:r>
              <a:rPr lang="en-US" dirty="0"/>
              <a:t> on its surface.</a:t>
            </a:r>
          </a:p>
          <a:p>
            <a:pPr lvl="1"/>
            <a:r>
              <a:rPr lang="en-US" sz="2000" dirty="0"/>
              <a:t>The function of the ileum is mainly to absorb vitamin B12 and bile salts and whatever products of digestion were not absorbed by the jejunum.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9E0F9017-B0E2-585E-B40E-D8BF96C2A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571500"/>
            <a:ext cx="8820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4DB0-0D33-36EE-BBE9-1609FE08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</a:t>
            </a:r>
            <a:br>
              <a:rPr lang="en-US" dirty="0"/>
            </a:br>
            <a:r>
              <a:rPr lang="en-US" dirty="0"/>
              <a:t>of the small intestine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2BE6-7885-3C49-08E0-D3B5B4939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wall structure of the small intestine includes four layers.</a:t>
            </a:r>
          </a:p>
          <a:p>
            <a:pPr marL="128016" lvl="1" indent="0">
              <a:buNone/>
            </a:pPr>
            <a:endParaRPr lang="en-US" sz="2000" dirty="0"/>
          </a:p>
          <a:p>
            <a:pPr marL="128016" lvl="1" indent="0">
              <a:buNone/>
            </a:pPr>
            <a:r>
              <a:rPr lang="en-US" sz="2000" dirty="0"/>
              <a:t>From inside to outside, these are: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Mucosa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Submucosa 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Muscle layer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sz="2000" dirty="0"/>
              <a:t>Serosa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C724-2F1D-3F80-C111-F409FF24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MESENTERY OF THE SMALL INTESTINE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B505-80DA-10FD-5D70-F62A2DE9A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broad fan-shaped fold of the peritoneum, which suspends the small intestine (jejunum and ileum) to the posterior abdominal wall.</a:t>
            </a:r>
          </a:p>
          <a:p>
            <a:r>
              <a:rPr lang="en-US" dirty="0"/>
              <a:t>It has the root (connected margin) as well as free margin (intestinal margin).</a:t>
            </a:r>
          </a:p>
          <a:p>
            <a:r>
              <a:rPr lang="en-US" dirty="0"/>
              <a:t>The root extends from the duodenojejunal flexure to the </a:t>
            </a:r>
            <a:r>
              <a:rPr lang="en-US" dirty="0" err="1"/>
              <a:t>ileocaecal</a:t>
            </a:r>
            <a:r>
              <a:rPr lang="en-US" dirty="0"/>
              <a:t> junction and is connected to an oblique line throughout the posterior abdominal wall.</a:t>
            </a:r>
          </a:p>
          <a:p>
            <a:pPr lvl="1"/>
            <a:r>
              <a:rPr lang="en-US" sz="2000" dirty="0"/>
              <a:t>The duodenojejunal flexure lies to the left side of second lumbar vertebra, whereas </a:t>
            </a:r>
            <a:r>
              <a:rPr lang="en-US" sz="2000" dirty="0" err="1"/>
              <a:t>ileocaecal</a:t>
            </a:r>
            <a:r>
              <a:rPr lang="en-US" sz="2000" dirty="0"/>
              <a:t> junction lies at the right sacroiliac joint.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1365</TotalTime>
  <Words>1504</Words>
  <Application>Microsoft Office PowerPoint</Application>
  <PresentationFormat>On-screen Show (4:3)</PresentationFormat>
  <Paragraphs>138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Titillium Web</vt:lpstr>
      <vt:lpstr>Tw Cen MT</vt:lpstr>
      <vt:lpstr>Tw Cen MT Condensed</vt:lpstr>
      <vt:lpstr>Wingdings 3</vt:lpstr>
      <vt:lpstr>Integral</vt:lpstr>
      <vt:lpstr>Bitmap Image</vt:lpstr>
      <vt:lpstr>The Jejunum and Ileum</vt:lpstr>
      <vt:lpstr>The jejunum and the ileum</vt:lpstr>
      <vt:lpstr>PowerPoint Presentation</vt:lpstr>
      <vt:lpstr>The differences between the duodenum and small intestine</vt:lpstr>
      <vt:lpstr>The jejunum</vt:lpstr>
      <vt:lpstr> Ileum</vt:lpstr>
      <vt:lpstr>PowerPoint Presentation</vt:lpstr>
      <vt:lpstr>STRUCTURE of the small intestine </vt:lpstr>
      <vt:lpstr>MESENTERY OF THE SMALL INTESTINE</vt:lpstr>
      <vt:lpstr>Differences Between The Jejunum And Ileum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mesentery</vt:lpstr>
      <vt:lpstr>The mesentery</vt:lpstr>
      <vt:lpstr>PowerPoint Presentation</vt:lpstr>
      <vt:lpstr>Contents of mesentery</vt:lpstr>
      <vt:lpstr>PowerPoint Presentation</vt:lpstr>
      <vt:lpstr>PowerPoint Presentation</vt:lpstr>
      <vt:lpstr>PowerPoint Presentation</vt:lpstr>
      <vt:lpstr>Blood Supply of the Jejunum and Ileum</vt:lpstr>
      <vt:lpstr>Venous Drainage of the Jejunum and Ileum</vt:lpstr>
      <vt:lpstr>Lymphatic Drainage of the Jejunum and Ileum </vt:lpstr>
      <vt:lpstr>Innervation of the Jejunum and Ileum</vt:lpstr>
      <vt:lpstr>Ileal Diverticulum (of Meckel) </vt:lpstr>
      <vt:lpstr>PowerPoint Presentation</vt:lpstr>
      <vt:lpstr>Trauma to the Jejunum and Ileum</vt:lpstr>
      <vt:lpstr>Tumors and Cysts of the Mesentery of the Small Intestine</vt:lpstr>
      <vt:lpstr>Pain Fibers from the Jejunum and Ileum</vt:lpstr>
      <vt:lpstr>Mesenteric Arterial Occlusion</vt:lpstr>
      <vt:lpstr>Mesenteric Vein Thrombosis</vt:lpstr>
      <vt:lpstr>Atresias and Stenoses</vt:lpstr>
      <vt:lpstr>PowerPoint Presentation</vt:lpstr>
    </vt:vector>
  </TitlesOfParts>
  <Company>Pc Zone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Jejunum and Ileum</dc:title>
  <dc:creator>Brio</dc:creator>
  <cp:lastModifiedBy>Rajesh Patel</cp:lastModifiedBy>
  <cp:revision>75</cp:revision>
  <dcterms:created xsi:type="dcterms:W3CDTF">2008-06-06T02:30:51Z</dcterms:created>
  <dcterms:modified xsi:type="dcterms:W3CDTF">2024-11-06T06:30:29Z</dcterms:modified>
</cp:coreProperties>
</file>