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8" r:id="rId1"/>
  </p:sldMasterIdLst>
  <p:notesMasterIdLst>
    <p:notesMasterId r:id="rId53"/>
  </p:notesMasterIdLst>
  <p:sldIdLst>
    <p:sldId id="300" r:id="rId2"/>
    <p:sldId id="286" r:id="rId3"/>
    <p:sldId id="390" r:id="rId4"/>
    <p:sldId id="391" r:id="rId5"/>
    <p:sldId id="359" r:id="rId6"/>
    <p:sldId id="285" r:id="rId7"/>
    <p:sldId id="351" r:id="rId8"/>
    <p:sldId id="392" r:id="rId9"/>
    <p:sldId id="337" r:id="rId10"/>
    <p:sldId id="393" r:id="rId11"/>
    <p:sldId id="394" r:id="rId12"/>
    <p:sldId id="269" r:id="rId13"/>
    <p:sldId id="395" r:id="rId14"/>
    <p:sldId id="388" r:id="rId15"/>
    <p:sldId id="396" r:id="rId16"/>
    <p:sldId id="266" r:id="rId17"/>
    <p:sldId id="397" r:id="rId18"/>
    <p:sldId id="398" r:id="rId19"/>
    <p:sldId id="399" r:id="rId20"/>
    <p:sldId id="270" r:id="rId21"/>
    <p:sldId id="400" r:id="rId22"/>
    <p:sldId id="401" r:id="rId23"/>
    <p:sldId id="402" r:id="rId24"/>
    <p:sldId id="403" r:id="rId25"/>
    <p:sldId id="404" r:id="rId26"/>
    <p:sldId id="368" r:id="rId27"/>
    <p:sldId id="405" r:id="rId28"/>
    <p:sldId id="370" r:id="rId29"/>
    <p:sldId id="406" r:id="rId30"/>
    <p:sldId id="407" r:id="rId31"/>
    <p:sldId id="360" r:id="rId32"/>
    <p:sldId id="408" r:id="rId33"/>
    <p:sldId id="328" r:id="rId34"/>
    <p:sldId id="271" r:id="rId35"/>
    <p:sldId id="409" r:id="rId36"/>
    <p:sldId id="410" r:id="rId37"/>
    <p:sldId id="317" r:id="rId38"/>
    <p:sldId id="411" r:id="rId39"/>
    <p:sldId id="412" r:id="rId40"/>
    <p:sldId id="413" r:id="rId41"/>
    <p:sldId id="414" r:id="rId42"/>
    <p:sldId id="415" r:id="rId43"/>
    <p:sldId id="416" r:id="rId44"/>
    <p:sldId id="417" r:id="rId45"/>
    <p:sldId id="418" r:id="rId46"/>
    <p:sldId id="387" r:id="rId47"/>
    <p:sldId id="419" r:id="rId48"/>
    <p:sldId id="420" r:id="rId49"/>
    <p:sldId id="421" r:id="rId50"/>
    <p:sldId id="364" r:id="rId51"/>
    <p:sldId id="341"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66FF"/>
    <a:srgbClr val="FFFFFF"/>
    <a:srgbClr val="008000"/>
    <a:srgbClr val="66FF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p:cViewPr varScale="1">
        <p:scale>
          <a:sx n="111" d="100"/>
          <a:sy n="111" d="100"/>
        </p:scale>
        <p:origin x="15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C6B3D7-0A0A-ABE4-7403-5770A8F9FCE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D7220C0-48A7-D27B-F21E-A1A1671E614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82F3196-8153-4F2E-98C0-DFF4885B1361}" type="datetimeFigureOut">
              <a:rPr lang="en-US"/>
              <a:pPr>
                <a:defRPr/>
              </a:pPr>
              <a:t>11/14/2024</a:t>
            </a:fld>
            <a:endParaRPr lang="en-US"/>
          </a:p>
        </p:txBody>
      </p:sp>
      <p:sp>
        <p:nvSpPr>
          <p:cNvPr id="4" name="Slide Image Placeholder 3">
            <a:extLst>
              <a:ext uri="{FF2B5EF4-FFF2-40B4-BE49-F238E27FC236}">
                <a16:creationId xmlns:a16="http://schemas.microsoft.com/office/drawing/2014/main" id="{3CCE5150-7C41-D645-C48A-E05D3BA10F4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288324C-A9AC-F47A-F2A5-EB843EC2D6E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4B044A9-B77E-F494-2788-B97FCA593FE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447D959D-1324-58B0-620A-49F6E34C718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9EC639A-986E-4F6E-81E7-B3545A44292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fld id="{C403B057-843E-486E-A25A-98B9A6B205FD}"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127552"/>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fld id="{1B83D484-0067-489C-80BC-45A0CAB143D1}" type="slidenum">
              <a:rPr lang="en-US" altLang="en-US" smtClean="0"/>
              <a:pPr/>
              <a:t>‹#›</a:t>
            </a:fld>
            <a:endParaRPr lang="en-US" altLang="en-US"/>
          </a:p>
        </p:txBody>
      </p:sp>
    </p:spTree>
    <p:extLst>
      <p:ext uri="{BB962C8B-B14F-4D97-AF65-F5344CB8AC3E}">
        <p14:creationId xmlns:p14="http://schemas.microsoft.com/office/powerpoint/2010/main" val="1922945536"/>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fld id="{5DA82012-A621-4943-8560-5A307615424C}" type="slidenum">
              <a:rPr lang="en-US" altLang="en-US" smtClean="0"/>
              <a:pPr/>
              <a:t>‹#›</a:t>
            </a:fld>
            <a:endParaRPr lang="en-US" alt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982753"/>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fld id="{13603E87-F9CA-47B0-AE55-3C701CB2D147}" type="slidenum">
              <a:rPr lang="en-US" altLang="en-US" smtClean="0"/>
              <a:pPr/>
              <a:t>‹#›</a:t>
            </a:fld>
            <a:endParaRPr lang="en-US" altLang="en-US"/>
          </a:p>
        </p:txBody>
      </p:sp>
    </p:spTree>
    <p:extLst>
      <p:ext uri="{BB962C8B-B14F-4D97-AF65-F5344CB8AC3E}">
        <p14:creationId xmlns:p14="http://schemas.microsoft.com/office/powerpoint/2010/main" val="1790487474"/>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fld id="{9E917491-9436-4ABF-8C31-EC899EEC5E65}"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654784"/>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MBBSPPT.COM</a:t>
            </a:r>
          </a:p>
        </p:txBody>
      </p:sp>
      <p:sp>
        <p:nvSpPr>
          <p:cNvPr id="7" name="Slide Number Placeholder 6"/>
          <p:cNvSpPr>
            <a:spLocks noGrp="1"/>
          </p:cNvSpPr>
          <p:nvPr>
            <p:ph type="sldNum" sz="quarter" idx="12"/>
          </p:nvPr>
        </p:nvSpPr>
        <p:spPr/>
        <p:txBody>
          <a:bodyPr/>
          <a:lstStyle/>
          <a:p>
            <a:fld id="{FE6DFCF0-A0E8-456E-9BFC-890F73FA5628}" type="slidenum">
              <a:rPr lang="en-US" altLang="en-US" smtClean="0"/>
              <a:pPr/>
              <a:t>‹#›</a:t>
            </a:fld>
            <a:endParaRPr lang="en-US" altLang="en-US"/>
          </a:p>
        </p:txBody>
      </p:sp>
    </p:spTree>
    <p:extLst>
      <p:ext uri="{BB962C8B-B14F-4D97-AF65-F5344CB8AC3E}">
        <p14:creationId xmlns:p14="http://schemas.microsoft.com/office/powerpoint/2010/main" val="966062214"/>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MBBSPPT.COM</a:t>
            </a:r>
          </a:p>
        </p:txBody>
      </p:sp>
      <p:sp>
        <p:nvSpPr>
          <p:cNvPr id="9" name="Slide Number Placeholder 8"/>
          <p:cNvSpPr>
            <a:spLocks noGrp="1"/>
          </p:cNvSpPr>
          <p:nvPr>
            <p:ph type="sldNum" sz="quarter" idx="12"/>
          </p:nvPr>
        </p:nvSpPr>
        <p:spPr/>
        <p:txBody>
          <a:bodyPr/>
          <a:lstStyle/>
          <a:p>
            <a:fld id="{BD03DC56-3F2A-42AE-A52B-AA9A26C9D076}" type="slidenum">
              <a:rPr lang="en-US" altLang="en-US" smtClean="0"/>
              <a:pPr/>
              <a:t>‹#›</a:t>
            </a:fld>
            <a:endParaRPr lang="en-US" altLang="en-US"/>
          </a:p>
        </p:txBody>
      </p:sp>
    </p:spTree>
    <p:extLst>
      <p:ext uri="{BB962C8B-B14F-4D97-AF65-F5344CB8AC3E}">
        <p14:creationId xmlns:p14="http://schemas.microsoft.com/office/powerpoint/2010/main" val="317989895"/>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MBBSPPT.COM</a:t>
            </a:r>
          </a:p>
        </p:txBody>
      </p:sp>
      <p:sp>
        <p:nvSpPr>
          <p:cNvPr id="5" name="Slide Number Placeholder 4"/>
          <p:cNvSpPr>
            <a:spLocks noGrp="1"/>
          </p:cNvSpPr>
          <p:nvPr>
            <p:ph type="sldNum" sz="quarter" idx="12"/>
          </p:nvPr>
        </p:nvSpPr>
        <p:spPr/>
        <p:txBody>
          <a:bodyPr/>
          <a:lstStyle/>
          <a:p>
            <a:fld id="{F5135094-E534-4E88-BB60-7DB5B12374AC}" type="slidenum">
              <a:rPr lang="en-US" altLang="en-US" smtClean="0"/>
              <a:pPr/>
              <a:t>‹#›</a:t>
            </a:fld>
            <a:endParaRPr lang="en-US" altLang="en-US"/>
          </a:p>
        </p:txBody>
      </p:sp>
    </p:spTree>
    <p:extLst>
      <p:ext uri="{BB962C8B-B14F-4D97-AF65-F5344CB8AC3E}">
        <p14:creationId xmlns:p14="http://schemas.microsoft.com/office/powerpoint/2010/main" val="3866279629"/>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MBBSPPT.COM</a:t>
            </a:r>
          </a:p>
        </p:txBody>
      </p:sp>
      <p:sp>
        <p:nvSpPr>
          <p:cNvPr id="4" name="Slide Number Placeholder 3"/>
          <p:cNvSpPr>
            <a:spLocks noGrp="1"/>
          </p:cNvSpPr>
          <p:nvPr>
            <p:ph type="sldNum" sz="quarter" idx="12"/>
          </p:nvPr>
        </p:nvSpPr>
        <p:spPr/>
        <p:txBody>
          <a:bodyPr/>
          <a:lstStyle/>
          <a:p>
            <a:fld id="{12D70DBF-0E79-447F-94B8-DD4002F8CB23}" type="slidenum">
              <a:rPr lang="en-US" altLang="en-US" smtClean="0"/>
              <a:pPr/>
              <a:t>‹#›</a:t>
            </a:fld>
            <a:endParaRPr lang="en-US" altLang="en-US"/>
          </a:p>
        </p:txBody>
      </p:sp>
    </p:spTree>
    <p:extLst>
      <p:ext uri="{BB962C8B-B14F-4D97-AF65-F5344CB8AC3E}">
        <p14:creationId xmlns:p14="http://schemas.microsoft.com/office/powerpoint/2010/main" val="3742104806"/>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MBBSPPT.COM</a:t>
            </a:r>
          </a:p>
        </p:txBody>
      </p:sp>
      <p:sp>
        <p:nvSpPr>
          <p:cNvPr id="7" name="Slide Number Placeholder 6"/>
          <p:cNvSpPr>
            <a:spLocks noGrp="1"/>
          </p:cNvSpPr>
          <p:nvPr>
            <p:ph type="sldNum" sz="quarter" idx="12"/>
          </p:nvPr>
        </p:nvSpPr>
        <p:spPr/>
        <p:txBody>
          <a:bodyPr/>
          <a:lstStyle/>
          <a:p>
            <a:fld id="{FAF209F0-4F32-492C-AED3-A984A097A363}" type="slidenum">
              <a:rPr lang="en-US" altLang="en-US" smtClean="0"/>
              <a:pPr/>
              <a:t>‹#›</a:t>
            </a:fld>
            <a:endParaRPr lang="en-US" altLang="en-US"/>
          </a:p>
        </p:txBody>
      </p:sp>
    </p:spTree>
    <p:extLst>
      <p:ext uri="{BB962C8B-B14F-4D97-AF65-F5344CB8AC3E}">
        <p14:creationId xmlns:p14="http://schemas.microsoft.com/office/powerpoint/2010/main" val="3834390679"/>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MBBSPPT.COM</a:t>
            </a:r>
          </a:p>
        </p:txBody>
      </p:sp>
      <p:sp>
        <p:nvSpPr>
          <p:cNvPr id="7" name="Slide Number Placeholder 6"/>
          <p:cNvSpPr>
            <a:spLocks noGrp="1"/>
          </p:cNvSpPr>
          <p:nvPr>
            <p:ph type="sldNum" sz="quarter" idx="12"/>
          </p:nvPr>
        </p:nvSpPr>
        <p:spPr/>
        <p:txBody>
          <a:bodyPr/>
          <a:lstStyle/>
          <a:p>
            <a:fld id="{54B4CC9E-BAD0-4574-9CC3-728A7E739BA1}" type="slidenum">
              <a:rPr lang="en-US" altLang="en-US" smtClean="0"/>
              <a:pPr/>
              <a:t>‹#›</a:t>
            </a:fld>
            <a:endParaRPr lang="en-US" alt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654743"/>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a:defRPr/>
            </a:pPr>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a:defRPr/>
            </a:pPr>
            <a:r>
              <a:rPr lang="en-US"/>
              <a:t>MBBSPPT.COM</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0D8FCF7-B818-4A8A-ACEA-7E9522577416}" type="slidenum">
              <a:rPr lang="en-US" altLang="en-US" smtClean="0"/>
              <a:pPr/>
              <a:t>‹#›</a:t>
            </a:fld>
            <a:endParaRPr lang="en-US" alt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34921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ransition>
    <p:dissolve/>
  </p:transition>
  <p:hf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E78718C-768F-2CAA-801A-5385E325AAF0}"/>
              </a:ext>
            </a:extLst>
          </p:cNvPr>
          <p:cNvSpPr txBox="1">
            <a:spLocks/>
          </p:cNvSpPr>
          <p:nvPr/>
        </p:nvSpPr>
        <p:spPr>
          <a:xfrm>
            <a:off x="6610350" y="5112537"/>
            <a:ext cx="24003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6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9pPr>
          </a:lstStyle>
          <a:p>
            <a:endParaRPr lang="en-US" dirty="0"/>
          </a:p>
        </p:txBody>
      </p:sp>
      <p:sp>
        <p:nvSpPr>
          <p:cNvPr id="6" name="Title 5">
            <a:extLst>
              <a:ext uri="{FF2B5EF4-FFF2-40B4-BE49-F238E27FC236}">
                <a16:creationId xmlns:a16="http://schemas.microsoft.com/office/drawing/2014/main" id="{FF6CF9FD-03D3-063C-7885-06EFFBA5AEDE}"/>
              </a:ext>
            </a:extLst>
          </p:cNvPr>
          <p:cNvSpPr>
            <a:spLocks noGrp="1"/>
          </p:cNvSpPr>
          <p:nvPr>
            <p:ph type="ctrTitle"/>
          </p:nvPr>
        </p:nvSpPr>
        <p:spPr/>
        <p:txBody>
          <a:bodyPr/>
          <a:lstStyle/>
          <a:p>
            <a:r>
              <a:rPr lang="en-IN" dirty="0"/>
              <a:t>The Orbit of eye</a:t>
            </a:r>
          </a:p>
        </p:txBody>
      </p:sp>
      <p:sp>
        <p:nvSpPr>
          <p:cNvPr id="7" name="Subtitle 6">
            <a:extLst>
              <a:ext uri="{FF2B5EF4-FFF2-40B4-BE49-F238E27FC236}">
                <a16:creationId xmlns:a16="http://schemas.microsoft.com/office/drawing/2014/main" id="{B501B5E6-2E1D-74C8-FBEA-40C74FF17194}"/>
              </a:ext>
            </a:extLst>
          </p:cNvPr>
          <p:cNvSpPr>
            <a:spLocks noGrp="1"/>
          </p:cNvSpPr>
          <p:nvPr>
            <p:ph type="subTitle" idx="1"/>
          </p:nvPr>
        </p:nvSpPr>
        <p:spPr/>
        <p:txBody>
          <a:bodyPr/>
          <a:lstStyle/>
          <a:p>
            <a:r>
              <a:rPr lang="en-US" dirty="0"/>
              <a:t>BY MBBSPPT.COM</a:t>
            </a:r>
          </a:p>
        </p:txBody>
      </p:sp>
      <p:pic>
        <p:nvPicPr>
          <p:cNvPr id="4" name="Picture 3">
            <a:extLst>
              <a:ext uri="{FF2B5EF4-FFF2-40B4-BE49-F238E27FC236}">
                <a16:creationId xmlns:a16="http://schemas.microsoft.com/office/drawing/2014/main" id="{66CFD054-96B2-55BA-B4DE-52F136108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752" y="685800"/>
            <a:ext cx="3352495" cy="3352495"/>
          </a:xfrm>
          <a:prstGeom prst="rect">
            <a:avLst/>
          </a:prstGeom>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02D1E-D993-9690-FF70-3444C6618DB3}"/>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EC42044E-212D-FF77-7EC4-D923C86DF036}"/>
              </a:ext>
            </a:extLst>
          </p:cNvPr>
          <p:cNvSpPr txBox="1">
            <a:spLocks/>
          </p:cNvSpPr>
          <p:nvPr/>
        </p:nvSpPr>
        <p:spPr>
          <a:xfrm>
            <a:off x="858774" y="1066800"/>
            <a:ext cx="7426452" cy="47244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These  resemble hollow quadrangular pyramids with their bases directed anterolaterally and their apices, </a:t>
            </a:r>
            <a:r>
              <a:rPr lang="en-US" dirty="0" err="1"/>
              <a:t>posteromedially</a:t>
            </a:r>
            <a:r>
              <a:rPr lang="en-US" dirty="0"/>
              <a:t>. </a:t>
            </a:r>
          </a:p>
          <a:p>
            <a:pPr marL="0" indent="0" eaLnBrk="1" hangingPunct="1">
              <a:buNone/>
            </a:pPr>
            <a:r>
              <a:rPr lang="en-US" dirty="0"/>
              <a:t>The medial walls of the two orbits, separated by the ethmoidal sinuses and the upper parts of the nasal cavity, are parallel, whereas their lateral walls are nearly at a right (90Â°) angle. </a:t>
            </a:r>
          </a:p>
          <a:p>
            <a:pPr marL="0" indent="0" eaLnBrk="1" hangingPunct="1">
              <a:buNone/>
            </a:pPr>
            <a:r>
              <a:rPr lang="en-US" dirty="0"/>
              <a:t>Consequently, the axes of the orbits diverge at approximately 45Â°. </a:t>
            </a:r>
          </a:p>
          <a:p>
            <a:pPr marL="0" indent="0" eaLnBrk="1" hangingPunct="1">
              <a:buNone/>
            </a:pPr>
            <a:r>
              <a:rPr lang="en-US" dirty="0"/>
              <a:t>The optical axes (axes of gaze, the direction or line of sight) for the two eyeballs, are parallel, however.</a:t>
            </a:r>
          </a:p>
        </p:txBody>
      </p:sp>
      <p:sp>
        <p:nvSpPr>
          <p:cNvPr id="3" name="Footer Placeholder 2">
            <a:extLst>
              <a:ext uri="{FF2B5EF4-FFF2-40B4-BE49-F238E27FC236}">
                <a16:creationId xmlns:a16="http://schemas.microsoft.com/office/drawing/2014/main" id="{403EBA50-C3E3-5DF4-FF52-6A33A876C44D}"/>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C4EEF9C7-D405-706C-F075-EA16BB2C6DF5}"/>
              </a:ext>
            </a:extLst>
          </p:cNvPr>
          <p:cNvSpPr>
            <a:spLocks noGrp="1"/>
          </p:cNvSpPr>
          <p:nvPr>
            <p:ph type="sldNum" sz="quarter" idx="12"/>
          </p:nvPr>
        </p:nvSpPr>
        <p:spPr/>
        <p:txBody>
          <a:bodyPr/>
          <a:lstStyle/>
          <a:p>
            <a:fld id="{12D70DBF-0E79-447F-94B8-DD4002F8CB23}" type="slidenum">
              <a:rPr lang="en-US" altLang="en-US" smtClean="0"/>
              <a:pPr/>
              <a:t>10</a:t>
            </a:fld>
            <a:endParaRPr lang="en-US" altLang="en-US"/>
          </a:p>
        </p:txBody>
      </p:sp>
    </p:spTree>
    <p:extLst>
      <p:ext uri="{BB962C8B-B14F-4D97-AF65-F5344CB8AC3E}">
        <p14:creationId xmlns:p14="http://schemas.microsoft.com/office/powerpoint/2010/main" val="2228736524"/>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C1333-4604-4B6F-1070-100A10F0E5AE}"/>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06A4FA37-D976-61E8-00B9-A49AE622EBDE}"/>
              </a:ext>
            </a:extLst>
          </p:cNvPr>
          <p:cNvSpPr txBox="1">
            <a:spLocks/>
          </p:cNvSpPr>
          <p:nvPr/>
        </p:nvSpPr>
        <p:spPr>
          <a:xfrm>
            <a:off x="858774" y="1066800"/>
            <a:ext cx="7426452" cy="47244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b="1" dirty="0"/>
              <a:t>Anterior pole:</a:t>
            </a:r>
          </a:p>
          <a:p>
            <a:pPr marL="0" indent="0" eaLnBrk="1" hangingPunct="1">
              <a:buNone/>
            </a:pPr>
            <a:r>
              <a:rPr lang="en-US" dirty="0"/>
              <a:t>(center of anterior curvature) of the eyeball, which is determined  by the corneal vertex.</a:t>
            </a:r>
          </a:p>
          <a:p>
            <a:pPr marL="0" indent="0" eaLnBrk="1" hangingPunct="1">
              <a:buNone/>
            </a:pPr>
            <a:r>
              <a:rPr lang="en-US" b="1" dirty="0"/>
              <a:t>Posterior pole:</a:t>
            </a:r>
          </a:p>
          <a:p>
            <a:pPr marL="0" indent="0" eaLnBrk="1" hangingPunct="1">
              <a:buNone/>
            </a:pPr>
            <a:r>
              <a:rPr lang="en-US" dirty="0"/>
              <a:t>(center of posterior curvature) of the eyeball, which lies lateral to the exit of the optic nerve and opposite to the anterior pole. </a:t>
            </a:r>
          </a:p>
          <a:p>
            <a:pPr marL="0" indent="0" eaLnBrk="1" hangingPunct="1">
              <a:buNone/>
            </a:pPr>
            <a:r>
              <a:rPr lang="en-US" b="1" dirty="0"/>
              <a:t>Equator:</a:t>
            </a:r>
          </a:p>
          <a:p>
            <a:pPr marL="0" indent="0" eaLnBrk="1" hangingPunct="1">
              <a:buNone/>
            </a:pPr>
            <a:r>
              <a:rPr lang="en-US" dirty="0"/>
              <a:t>Greatest circumference of the eyeball located equidistant from the anterior and posterior poles. </a:t>
            </a:r>
          </a:p>
        </p:txBody>
      </p:sp>
      <p:sp>
        <p:nvSpPr>
          <p:cNvPr id="3" name="Footer Placeholder 2">
            <a:extLst>
              <a:ext uri="{FF2B5EF4-FFF2-40B4-BE49-F238E27FC236}">
                <a16:creationId xmlns:a16="http://schemas.microsoft.com/office/drawing/2014/main" id="{CDAF4EB2-1539-2C3B-43BF-182F29E59C9C}"/>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A8CCC7CA-56F3-2DAB-3A25-0F0A0C7FD55F}"/>
              </a:ext>
            </a:extLst>
          </p:cNvPr>
          <p:cNvSpPr>
            <a:spLocks noGrp="1"/>
          </p:cNvSpPr>
          <p:nvPr>
            <p:ph type="sldNum" sz="quarter" idx="12"/>
          </p:nvPr>
        </p:nvSpPr>
        <p:spPr/>
        <p:txBody>
          <a:bodyPr/>
          <a:lstStyle/>
          <a:p>
            <a:fld id="{12D70DBF-0E79-447F-94B8-DD4002F8CB23}" type="slidenum">
              <a:rPr lang="en-US" altLang="en-US" smtClean="0"/>
              <a:pPr/>
              <a:t>11</a:t>
            </a:fld>
            <a:endParaRPr lang="en-US" altLang="en-US"/>
          </a:p>
        </p:txBody>
      </p:sp>
    </p:spTree>
    <p:extLst>
      <p:ext uri="{BB962C8B-B14F-4D97-AF65-F5344CB8AC3E}">
        <p14:creationId xmlns:p14="http://schemas.microsoft.com/office/powerpoint/2010/main" val="4286549106"/>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a:extLst>
              <a:ext uri="{FF2B5EF4-FFF2-40B4-BE49-F238E27FC236}">
                <a16:creationId xmlns:a16="http://schemas.microsoft.com/office/drawing/2014/main" id="{B4BBD932-6F4D-91C4-7F77-88002F5ED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988"/>
          <a:stretch>
            <a:fillRect/>
          </a:stretch>
        </p:blipFill>
        <p:spPr bwMode="auto">
          <a:xfrm>
            <a:off x="1277423" y="876300"/>
            <a:ext cx="6589154"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E7C9A5E-136F-7DFA-A943-560302095CB6}"/>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04C2F2BC-BED3-BDFC-F78D-A1650BA79B67}"/>
              </a:ext>
            </a:extLst>
          </p:cNvPr>
          <p:cNvSpPr>
            <a:spLocks noGrp="1"/>
          </p:cNvSpPr>
          <p:nvPr>
            <p:ph type="sldNum" sz="quarter" idx="12"/>
          </p:nvPr>
        </p:nvSpPr>
        <p:spPr/>
        <p:txBody>
          <a:bodyPr/>
          <a:lstStyle/>
          <a:p>
            <a:fld id="{12D70DBF-0E79-447F-94B8-DD4002F8CB23}" type="slidenum">
              <a:rPr lang="en-US" altLang="en-US" smtClean="0"/>
              <a:pPr/>
              <a:t>12</a:t>
            </a:fld>
            <a:endParaRPr lang="en-US" altLang="en-US"/>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98353-6BA8-D6A6-4AB0-364A357C0FA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8AB4E11B-8704-6FE9-4FC2-81CD79105493}"/>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Orbital cavity</a:t>
            </a:r>
          </a:p>
        </p:txBody>
      </p:sp>
      <p:pic>
        <p:nvPicPr>
          <p:cNvPr id="7" name="Picture 6">
            <a:extLst>
              <a:ext uri="{FF2B5EF4-FFF2-40B4-BE49-F238E27FC236}">
                <a16:creationId xmlns:a16="http://schemas.microsoft.com/office/drawing/2014/main" id="{9AF85ACE-3A1E-EA5B-74D3-96049C95FDC4}"/>
              </a:ext>
            </a:extLst>
          </p:cNvPr>
          <p:cNvPicPr>
            <a:picLocks noChangeAspect="1"/>
          </p:cNvPicPr>
          <p:nvPr/>
        </p:nvPicPr>
        <p:blipFill>
          <a:blip r:embed="rId2"/>
          <a:stretch>
            <a:fillRect/>
          </a:stretch>
        </p:blipFill>
        <p:spPr>
          <a:xfrm>
            <a:off x="1166337" y="1822628"/>
            <a:ext cx="6811326" cy="4439270"/>
          </a:xfrm>
          <a:prstGeom prst="rect">
            <a:avLst/>
          </a:prstGeom>
        </p:spPr>
      </p:pic>
      <p:sp>
        <p:nvSpPr>
          <p:cNvPr id="2" name="Footer Placeholder 1">
            <a:extLst>
              <a:ext uri="{FF2B5EF4-FFF2-40B4-BE49-F238E27FC236}">
                <a16:creationId xmlns:a16="http://schemas.microsoft.com/office/drawing/2014/main" id="{E97107A0-D408-7E7D-8D22-705C57942499}"/>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7B09E4FD-2C89-7355-AB52-E65ABA7E527A}"/>
              </a:ext>
            </a:extLst>
          </p:cNvPr>
          <p:cNvSpPr>
            <a:spLocks noGrp="1"/>
          </p:cNvSpPr>
          <p:nvPr>
            <p:ph type="sldNum" sz="quarter" idx="12"/>
          </p:nvPr>
        </p:nvSpPr>
        <p:spPr/>
        <p:txBody>
          <a:bodyPr/>
          <a:lstStyle/>
          <a:p>
            <a:fld id="{13603E87-F9CA-47B0-AE55-3C701CB2D147}" type="slidenum">
              <a:rPr lang="en-US" altLang="en-US" smtClean="0"/>
              <a:pPr/>
              <a:t>13</a:t>
            </a:fld>
            <a:endParaRPr lang="en-US" altLang="en-US"/>
          </a:p>
        </p:txBody>
      </p:sp>
    </p:spTree>
    <p:extLst>
      <p:ext uri="{BB962C8B-B14F-4D97-AF65-F5344CB8AC3E}">
        <p14:creationId xmlns:p14="http://schemas.microsoft.com/office/powerpoint/2010/main" val="1290501547"/>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orbit eye">
            <a:extLst>
              <a:ext uri="{FF2B5EF4-FFF2-40B4-BE49-F238E27FC236}">
                <a16:creationId xmlns:a16="http://schemas.microsoft.com/office/drawing/2014/main" id="{BF6C0246-90F7-B56C-39AF-0BFF4D414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00100"/>
            <a:ext cx="7010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E1CE7475-5D13-2FC8-992D-6BF6B497DC64}"/>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C5DE62EF-A8BF-ACD4-F10B-067DEE7C068A}"/>
              </a:ext>
            </a:extLst>
          </p:cNvPr>
          <p:cNvSpPr>
            <a:spLocks noGrp="1"/>
          </p:cNvSpPr>
          <p:nvPr>
            <p:ph type="sldNum" sz="quarter" idx="12"/>
          </p:nvPr>
        </p:nvSpPr>
        <p:spPr/>
        <p:txBody>
          <a:bodyPr/>
          <a:lstStyle/>
          <a:p>
            <a:fld id="{12D70DBF-0E79-447F-94B8-DD4002F8CB23}" type="slidenum">
              <a:rPr lang="en-US" altLang="en-US" smtClean="0"/>
              <a:pPr/>
              <a:t>14</a:t>
            </a:fld>
            <a:endParaRPr lang="en-US" altLang="en-US"/>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FA357-43C1-0BF5-8553-F114118A5359}"/>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FB94A52-CF3D-79FA-154E-4ADF76FF0A2E}"/>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Relations of orbit</a:t>
            </a:r>
          </a:p>
        </p:txBody>
      </p:sp>
      <p:sp>
        <p:nvSpPr>
          <p:cNvPr id="2" name="Content Placeholder 4">
            <a:extLst>
              <a:ext uri="{FF2B5EF4-FFF2-40B4-BE49-F238E27FC236}">
                <a16:creationId xmlns:a16="http://schemas.microsoft.com/office/drawing/2014/main" id="{2922F326-EC78-0042-B7B2-204B744AA777}"/>
              </a:ext>
            </a:extLst>
          </p:cNvPr>
          <p:cNvSpPr txBox="1">
            <a:spLocks/>
          </p:cNvSpPr>
          <p:nvPr/>
        </p:nvSpPr>
        <p:spPr>
          <a:xfrm>
            <a:off x="858774" y="1752600"/>
            <a:ext cx="7426452" cy="4038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b="1" dirty="0"/>
              <a:t>Above: </a:t>
            </a:r>
          </a:p>
          <a:p>
            <a:pPr marL="0" indent="0" eaLnBrk="1" hangingPunct="1">
              <a:buNone/>
            </a:pPr>
            <a:r>
              <a:rPr lang="en-US" dirty="0"/>
              <a:t>Anterior  cranial fossa.</a:t>
            </a:r>
          </a:p>
          <a:p>
            <a:pPr marL="0" indent="0" eaLnBrk="1" hangingPunct="1">
              <a:buNone/>
            </a:pPr>
            <a:r>
              <a:rPr lang="en-US" b="1" dirty="0"/>
              <a:t>Below: </a:t>
            </a:r>
          </a:p>
          <a:p>
            <a:pPr marL="0" indent="0" eaLnBrk="1" hangingPunct="1">
              <a:buNone/>
            </a:pPr>
            <a:r>
              <a:rPr lang="en-US" dirty="0"/>
              <a:t>Maxillary  sinus</a:t>
            </a:r>
          </a:p>
          <a:p>
            <a:pPr marL="0" indent="0" eaLnBrk="1" hangingPunct="1">
              <a:buNone/>
            </a:pPr>
            <a:r>
              <a:rPr lang="en-US" b="1" dirty="0"/>
              <a:t>Medial: </a:t>
            </a:r>
          </a:p>
          <a:p>
            <a:pPr marL="0" indent="0" eaLnBrk="1" hangingPunct="1">
              <a:buNone/>
            </a:pPr>
            <a:r>
              <a:rPr lang="en-US" dirty="0"/>
              <a:t>Nasal cavity, ethmoidal sinus, sphenoidal sinus.</a:t>
            </a:r>
          </a:p>
          <a:p>
            <a:pPr marL="0" indent="0" eaLnBrk="1" hangingPunct="1">
              <a:buNone/>
            </a:pPr>
            <a:r>
              <a:rPr lang="en-US" b="1" dirty="0"/>
              <a:t>Lateral: </a:t>
            </a:r>
          </a:p>
          <a:p>
            <a:pPr marL="0" indent="0" eaLnBrk="1" hangingPunct="1">
              <a:buNone/>
            </a:pPr>
            <a:r>
              <a:rPr lang="en-US" dirty="0"/>
              <a:t>Infratemporal  fossa</a:t>
            </a:r>
          </a:p>
          <a:p>
            <a:pPr marL="0" indent="0" eaLnBrk="1" hangingPunct="1">
              <a:buNone/>
            </a:pPr>
            <a:r>
              <a:rPr lang="en-US" b="1" dirty="0"/>
              <a:t>Posterior: </a:t>
            </a:r>
          </a:p>
          <a:p>
            <a:pPr marL="0" indent="0" eaLnBrk="1" hangingPunct="1">
              <a:buNone/>
            </a:pPr>
            <a:r>
              <a:rPr lang="en-US" dirty="0"/>
              <a:t>Middle  cranial fossa. </a:t>
            </a:r>
          </a:p>
        </p:txBody>
      </p:sp>
      <p:sp>
        <p:nvSpPr>
          <p:cNvPr id="3" name="Footer Placeholder 2">
            <a:extLst>
              <a:ext uri="{FF2B5EF4-FFF2-40B4-BE49-F238E27FC236}">
                <a16:creationId xmlns:a16="http://schemas.microsoft.com/office/drawing/2014/main" id="{CA6C7650-FCF2-73C7-3D71-4CDDFA482F44}"/>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9B1C8C8D-2747-6DBC-F2C5-01B4F7558B8B}"/>
              </a:ext>
            </a:extLst>
          </p:cNvPr>
          <p:cNvSpPr>
            <a:spLocks noGrp="1"/>
          </p:cNvSpPr>
          <p:nvPr>
            <p:ph type="sldNum" sz="quarter" idx="12"/>
          </p:nvPr>
        </p:nvSpPr>
        <p:spPr/>
        <p:txBody>
          <a:bodyPr/>
          <a:lstStyle/>
          <a:p>
            <a:fld id="{13603E87-F9CA-47B0-AE55-3C701CB2D147}" type="slidenum">
              <a:rPr lang="en-US" altLang="en-US" smtClean="0"/>
              <a:pPr/>
              <a:t>15</a:t>
            </a:fld>
            <a:endParaRPr lang="en-US" altLang="en-US"/>
          </a:p>
        </p:txBody>
      </p:sp>
    </p:spTree>
    <p:extLst>
      <p:ext uri="{BB962C8B-B14F-4D97-AF65-F5344CB8AC3E}">
        <p14:creationId xmlns:p14="http://schemas.microsoft.com/office/powerpoint/2010/main" val="531182463"/>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orbit">
            <a:extLst>
              <a:ext uri="{FF2B5EF4-FFF2-40B4-BE49-F238E27FC236}">
                <a16:creationId xmlns:a16="http://schemas.microsoft.com/office/drawing/2014/main" id="{81BC0409-92D6-7C64-8337-FD8DEC870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998" y="1346991"/>
            <a:ext cx="4494248"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5">
            <a:extLst>
              <a:ext uri="{FF2B5EF4-FFF2-40B4-BE49-F238E27FC236}">
                <a16:creationId xmlns:a16="http://schemas.microsoft.com/office/drawing/2014/main" id="{40D1827A-0049-29F8-5C42-C760A10AA07E}"/>
              </a:ext>
            </a:extLst>
          </p:cNvPr>
          <p:cNvSpPr>
            <a:spLocks noChangeArrowheads="1"/>
          </p:cNvSpPr>
          <p:nvPr/>
        </p:nvSpPr>
        <p:spPr bwMode="auto">
          <a:xfrm>
            <a:off x="4876800" y="1477959"/>
            <a:ext cx="384175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tabLst>
                <a:tab pos="457200" algn="l"/>
                <a:tab pos="914400" algn="l"/>
                <a:tab pos="1371600" algn="l"/>
                <a:tab pos="1828800" algn="l"/>
                <a:tab pos="2076450" algn="l"/>
              </a:tabLst>
              <a:defRPr sz="2400">
                <a:solidFill>
                  <a:schemeClr val="tx1"/>
                </a:solidFill>
                <a:latin typeface="Times New Roman" panose="02020603050405020304" pitchFamily="18" charset="0"/>
              </a:defRPr>
            </a:lvl1pPr>
            <a:lvl2pPr eaLnBrk="0" hangingPunct="0">
              <a:tabLst>
                <a:tab pos="457200" algn="l"/>
                <a:tab pos="914400" algn="l"/>
                <a:tab pos="1371600" algn="l"/>
                <a:tab pos="1828800" algn="l"/>
                <a:tab pos="2076450" algn="l"/>
              </a:tabLst>
              <a:defRPr sz="2400">
                <a:solidFill>
                  <a:schemeClr val="tx1"/>
                </a:solidFill>
                <a:latin typeface="Times New Roman" panose="02020603050405020304" pitchFamily="18" charset="0"/>
              </a:defRPr>
            </a:lvl2pPr>
            <a:lvl3pPr marL="1143000" indent="-228600" eaLnBrk="0" hangingPunct="0">
              <a:tabLst>
                <a:tab pos="457200" algn="l"/>
                <a:tab pos="914400" algn="l"/>
                <a:tab pos="1371600" algn="l"/>
                <a:tab pos="1828800" algn="l"/>
                <a:tab pos="2076450" algn="l"/>
              </a:tabLst>
              <a:defRPr sz="2400">
                <a:solidFill>
                  <a:schemeClr val="tx1"/>
                </a:solidFill>
                <a:latin typeface="Times New Roman" panose="02020603050405020304" pitchFamily="18" charset="0"/>
              </a:defRPr>
            </a:lvl3pPr>
            <a:lvl4pPr marL="1600200" indent="-228600" eaLnBrk="0" hangingPunct="0">
              <a:tabLst>
                <a:tab pos="457200" algn="l"/>
                <a:tab pos="914400" algn="l"/>
                <a:tab pos="1371600" algn="l"/>
                <a:tab pos="1828800" algn="l"/>
                <a:tab pos="2076450" algn="l"/>
              </a:tabLst>
              <a:defRPr sz="2400">
                <a:solidFill>
                  <a:schemeClr val="tx1"/>
                </a:solidFill>
                <a:latin typeface="Times New Roman" panose="02020603050405020304" pitchFamily="18" charset="0"/>
              </a:defRPr>
            </a:lvl4pPr>
            <a:lvl5pPr marL="2057400" indent="-228600" eaLnBrk="0" hangingPunct="0">
              <a:tabLst>
                <a:tab pos="457200" algn="l"/>
                <a:tab pos="914400" algn="l"/>
                <a:tab pos="1371600" algn="l"/>
                <a:tab pos="1828800" algn="l"/>
                <a:tab pos="207645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57200" algn="l"/>
                <a:tab pos="914400" algn="l"/>
                <a:tab pos="1371600" algn="l"/>
                <a:tab pos="1828800" algn="l"/>
                <a:tab pos="207645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57200" algn="l"/>
                <a:tab pos="914400" algn="l"/>
                <a:tab pos="1371600" algn="l"/>
                <a:tab pos="1828800" algn="l"/>
                <a:tab pos="207645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57200" algn="l"/>
                <a:tab pos="914400" algn="l"/>
                <a:tab pos="1371600" algn="l"/>
                <a:tab pos="1828800" algn="l"/>
                <a:tab pos="207645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57200" algn="l"/>
                <a:tab pos="914400" algn="l"/>
                <a:tab pos="1371600" algn="l"/>
                <a:tab pos="1828800" algn="l"/>
                <a:tab pos="2076450" algn="l"/>
              </a:tabLst>
              <a:defRPr sz="2400">
                <a:solidFill>
                  <a:schemeClr val="tx1"/>
                </a:solidFill>
                <a:latin typeface="Times New Roman" panose="02020603050405020304" pitchFamily="18" charset="0"/>
              </a:defRPr>
            </a:lvl9pPr>
          </a:lstStyle>
          <a:p>
            <a:pPr lvl="1" eaLnBrk="1" hangingPunct="1"/>
            <a:r>
              <a:rPr lang="en-US" altLang="en-US" sz="1000" dirty="0">
                <a:latin typeface="+mn-lt"/>
              </a:rPr>
              <a:t>I       	Anterior ethmoidal foramen </a:t>
            </a:r>
          </a:p>
          <a:p>
            <a:pPr lvl="1" eaLnBrk="1" hangingPunct="1"/>
            <a:r>
              <a:rPr lang="en-US" altLang="en-US" sz="1000" dirty="0">
                <a:latin typeface="+mn-lt"/>
              </a:rPr>
              <a:t>2	Anterior lacrimal crest </a:t>
            </a:r>
          </a:p>
          <a:p>
            <a:pPr lvl="1" eaLnBrk="1" hangingPunct="1"/>
            <a:r>
              <a:rPr lang="en-US" altLang="en-US" sz="1000" dirty="0">
                <a:latin typeface="+mn-lt"/>
              </a:rPr>
              <a:t>3	Body of sphenoid bone, forming medial wall </a:t>
            </a:r>
          </a:p>
          <a:p>
            <a:pPr lvl="1" eaLnBrk="1" hangingPunct="1"/>
            <a:r>
              <a:rPr lang="en-US" altLang="en-US" sz="1000" dirty="0">
                <a:latin typeface="+mn-lt"/>
              </a:rPr>
              <a:t>4	Fossa for lacrimal sac 		</a:t>
            </a:r>
          </a:p>
          <a:p>
            <a:pPr lvl="1" eaLnBrk="1" hangingPunct="1"/>
            <a:r>
              <a:rPr lang="en-US" altLang="en-US" sz="1000" dirty="0">
                <a:latin typeface="+mn-lt"/>
              </a:rPr>
              <a:t>5	Frontal notch </a:t>
            </a:r>
          </a:p>
          <a:p>
            <a:pPr lvl="1" eaLnBrk="1" hangingPunct="1"/>
            <a:r>
              <a:rPr lang="en-US" altLang="en-US" sz="1000" dirty="0">
                <a:latin typeface="+mn-lt"/>
              </a:rPr>
              <a:t>6	Frontal process of maxilla, forming medial wall </a:t>
            </a:r>
          </a:p>
          <a:p>
            <a:pPr lvl="1" eaLnBrk="1" hangingPunct="1"/>
            <a:r>
              <a:rPr lang="en-US" altLang="en-US" sz="1000" dirty="0">
                <a:latin typeface="+mn-lt"/>
              </a:rPr>
              <a:t>7	Greater wing of sphenoid bone, forming lateral wall </a:t>
            </a:r>
          </a:p>
          <a:p>
            <a:pPr lvl="1" eaLnBrk="1" hangingPunct="1"/>
            <a:r>
              <a:rPr lang="en-US" altLang="en-US" sz="1000" dirty="0">
                <a:latin typeface="+mn-lt"/>
              </a:rPr>
              <a:t>8	Inferior orbital fissure </a:t>
            </a:r>
          </a:p>
          <a:p>
            <a:pPr lvl="1" eaLnBrk="1" hangingPunct="1"/>
            <a:r>
              <a:rPr lang="en-US" altLang="en-US" sz="1000" dirty="0">
                <a:latin typeface="+mn-lt"/>
              </a:rPr>
              <a:t>9	Infra-orbital foramen </a:t>
            </a:r>
          </a:p>
          <a:p>
            <a:pPr lvl="1" eaLnBrk="1" hangingPunct="1"/>
            <a:r>
              <a:rPr lang="en-US" altLang="en-US" sz="1000" dirty="0">
                <a:latin typeface="+mn-lt"/>
              </a:rPr>
              <a:t>10	Infra-orbital groove </a:t>
            </a:r>
          </a:p>
          <a:p>
            <a:pPr lvl="1" eaLnBrk="1" hangingPunct="1"/>
            <a:r>
              <a:rPr lang="en-US" altLang="en-US" sz="1000" dirty="0">
                <a:latin typeface="+mn-lt"/>
              </a:rPr>
              <a:t>11	Lacrimal bone, forming medial wall </a:t>
            </a:r>
          </a:p>
          <a:p>
            <a:pPr lvl="1" eaLnBrk="1" hangingPunct="1"/>
            <a:r>
              <a:rPr lang="en-US" altLang="en-US" sz="1000" dirty="0">
                <a:latin typeface="+mn-lt"/>
              </a:rPr>
              <a:t>12	Lesser wing of sphenoid bone, forming roof </a:t>
            </a:r>
          </a:p>
          <a:p>
            <a:pPr lvl="1" eaLnBrk="1" hangingPunct="1"/>
            <a:r>
              <a:rPr lang="en-US" altLang="en-US" sz="1000" dirty="0">
                <a:latin typeface="+mn-lt"/>
              </a:rPr>
              <a:t>13	Marginal tubercle  </a:t>
            </a:r>
          </a:p>
          <a:p>
            <a:pPr lvl="1" eaLnBrk="1" hangingPunct="1"/>
            <a:r>
              <a:rPr lang="en-US" altLang="en-US" sz="1000" dirty="0">
                <a:latin typeface="+mn-lt"/>
              </a:rPr>
              <a:t>14	Maxilla, forming floor </a:t>
            </a:r>
          </a:p>
          <a:p>
            <a:pPr lvl="1" eaLnBrk="1" hangingPunct="1"/>
            <a:r>
              <a:rPr lang="en-US" altLang="en-US" sz="1000" dirty="0">
                <a:latin typeface="+mn-lt"/>
              </a:rPr>
              <a:t>15	Nasolacrimal canal </a:t>
            </a:r>
          </a:p>
          <a:p>
            <a:pPr lvl="1" eaLnBrk="1" hangingPunct="1"/>
            <a:r>
              <a:rPr lang="en-US" altLang="en-US" sz="1000" dirty="0">
                <a:latin typeface="+mn-lt"/>
              </a:rPr>
              <a:t>16	Optic canal </a:t>
            </a:r>
          </a:p>
          <a:p>
            <a:pPr lvl="1" eaLnBrk="1" hangingPunct="1"/>
            <a:r>
              <a:rPr lang="en-US" altLang="en-US" sz="1000" dirty="0">
                <a:latin typeface="+mn-lt"/>
              </a:rPr>
              <a:t>17	Orbital border of zygomatic bone, forming floor </a:t>
            </a:r>
          </a:p>
          <a:p>
            <a:pPr lvl="1" eaLnBrk="1" hangingPunct="1"/>
            <a:r>
              <a:rPr lang="en-US" altLang="en-US" sz="1000" dirty="0">
                <a:latin typeface="+mn-lt"/>
              </a:rPr>
              <a:t>18	Orbital part of frontal bone, forming roof </a:t>
            </a:r>
          </a:p>
          <a:p>
            <a:pPr lvl="1" eaLnBrk="1" hangingPunct="1"/>
            <a:r>
              <a:rPr lang="en-US" altLang="en-US" sz="1000" dirty="0">
                <a:latin typeface="+mn-lt"/>
              </a:rPr>
              <a:t>19	Orbital plate of ethmoid bone, forming medial wall </a:t>
            </a:r>
          </a:p>
          <a:p>
            <a:pPr lvl="1" eaLnBrk="1" hangingPunct="1"/>
            <a:r>
              <a:rPr lang="en-US" altLang="en-US" sz="1000" dirty="0">
                <a:latin typeface="+mn-lt"/>
              </a:rPr>
              <a:t>20	Orbital process of palatine bone, forming floor </a:t>
            </a:r>
          </a:p>
          <a:p>
            <a:pPr lvl="1" eaLnBrk="1" hangingPunct="1"/>
            <a:r>
              <a:rPr lang="en-US" altLang="en-US" sz="1000" dirty="0">
                <a:latin typeface="+mn-lt"/>
              </a:rPr>
              <a:t>21	Posterior ethmoidal foramen </a:t>
            </a:r>
          </a:p>
          <a:p>
            <a:pPr lvl="1" eaLnBrk="1" hangingPunct="1"/>
            <a:r>
              <a:rPr lang="en-US" altLang="en-US" sz="1000" dirty="0">
                <a:latin typeface="+mn-lt"/>
              </a:rPr>
              <a:t>22	Posterior lacrimal crest </a:t>
            </a:r>
          </a:p>
          <a:p>
            <a:pPr lvl="1" eaLnBrk="1" hangingPunct="1"/>
            <a:r>
              <a:rPr lang="en-US" altLang="en-US" sz="1000" dirty="0">
                <a:latin typeface="+mn-lt"/>
              </a:rPr>
              <a:t>23	Superior orbital fissure </a:t>
            </a:r>
          </a:p>
          <a:p>
            <a:pPr lvl="1" eaLnBrk="1" hangingPunct="1"/>
            <a:r>
              <a:rPr lang="en-US" altLang="en-US" sz="1000" dirty="0">
                <a:latin typeface="+mn-lt"/>
              </a:rPr>
              <a:t>24	Supra-orbital foramen </a:t>
            </a:r>
          </a:p>
          <a:p>
            <a:pPr lvl="1" eaLnBrk="1" hangingPunct="1"/>
            <a:r>
              <a:rPr lang="en-US" altLang="en-US" sz="1000" dirty="0">
                <a:latin typeface="+mn-lt"/>
              </a:rPr>
              <a:t>25	Zygomatic bone forming lateral wall </a:t>
            </a:r>
          </a:p>
        </p:txBody>
      </p:sp>
      <p:sp>
        <p:nvSpPr>
          <p:cNvPr id="2" name="Footer Placeholder 1">
            <a:extLst>
              <a:ext uri="{FF2B5EF4-FFF2-40B4-BE49-F238E27FC236}">
                <a16:creationId xmlns:a16="http://schemas.microsoft.com/office/drawing/2014/main" id="{162709EC-186A-661A-7095-97775EED917A}"/>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11B1B715-E006-58B3-2474-892E9C40983E}"/>
              </a:ext>
            </a:extLst>
          </p:cNvPr>
          <p:cNvSpPr>
            <a:spLocks noGrp="1"/>
          </p:cNvSpPr>
          <p:nvPr>
            <p:ph type="sldNum" sz="quarter" idx="12"/>
          </p:nvPr>
        </p:nvSpPr>
        <p:spPr/>
        <p:txBody>
          <a:bodyPr/>
          <a:lstStyle/>
          <a:p>
            <a:fld id="{12D70DBF-0E79-447F-94B8-DD4002F8CB23}" type="slidenum">
              <a:rPr lang="en-US" altLang="en-US" smtClean="0"/>
              <a:pPr/>
              <a:t>16</a:t>
            </a:fld>
            <a:endParaRPr lang="en-US" altLang="en-US"/>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10AB9-C37C-0AD7-FACE-7E673305BFC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1BAF47D-6397-62F8-41D0-2BB36753E681}"/>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Orbit</a:t>
            </a:r>
          </a:p>
        </p:txBody>
      </p:sp>
      <p:sp>
        <p:nvSpPr>
          <p:cNvPr id="2" name="Content Placeholder 4">
            <a:extLst>
              <a:ext uri="{FF2B5EF4-FFF2-40B4-BE49-F238E27FC236}">
                <a16:creationId xmlns:a16="http://schemas.microsoft.com/office/drawing/2014/main" id="{885F7CBD-6D66-0E01-2FD0-3161DC96144A}"/>
              </a:ext>
            </a:extLst>
          </p:cNvPr>
          <p:cNvSpPr txBox="1">
            <a:spLocks/>
          </p:cNvSpPr>
          <p:nvPr/>
        </p:nvSpPr>
        <p:spPr>
          <a:xfrm>
            <a:off x="858774" y="1752600"/>
            <a:ext cx="7426452" cy="4038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It has</a:t>
            </a:r>
          </a:p>
          <a:p>
            <a:pPr lvl="1">
              <a:buFont typeface="Arial" panose="020B0604020202020204" pitchFamily="34" charset="0"/>
              <a:buChar char="•"/>
            </a:pPr>
            <a:r>
              <a:rPr lang="en-US" sz="2000" dirty="0"/>
              <a:t>A base (orbital margins).</a:t>
            </a:r>
          </a:p>
          <a:p>
            <a:pPr lvl="1">
              <a:buFont typeface="Arial" panose="020B0604020202020204" pitchFamily="34" charset="0"/>
              <a:buChar char="•"/>
            </a:pPr>
            <a:r>
              <a:rPr lang="en-US" sz="2000" dirty="0"/>
              <a:t>An apex .</a:t>
            </a:r>
          </a:p>
          <a:p>
            <a:pPr lvl="1">
              <a:buFont typeface="Arial" panose="020B0604020202020204" pitchFamily="34" charset="0"/>
              <a:buChar char="•"/>
            </a:pPr>
            <a:r>
              <a:rPr lang="en-US" sz="2000" dirty="0"/>
              <a:t>An inferior wall (floor).</a:t>
            </a:r>
          </a:p>
          <a:p>
            <a:pPr lvl="1">
              <a:buFont typeface="Arial" panose="020B0604020202020204" pitchFamily="34" charset="0"/>
              <a:buChar char="•"/>
            </a:pPr>
            <a:r>
              <a:rPr lang="en-US" sz="2000" dirty="0"/>
              <a:t>A superior wall.</a:t>
            </a:r>
          </a:p>
          <a:p>
            <a:pPr lvl="1">
              <a:buFont typeface="Arial" panose="020B0604020202020204" pitchFamily="34" charset="0"/>
              <a:buChar char="•"/>
            </a:pPr>
            <a:r>
              <a:rPr lang="en-US" sz="2000" dirty="0"/>
              <a:t>A medial wall.</a:t>
            </a:r>
          </a:p>
          <a:p>
            <a:pPr lvl="1">
              <a:buFont typeface="Arial" panose="020B0604020202020204" pitchFamily="34" charset="0"/>
              <a:buChar char="•"/>
            </a:pPr>
            <a:r>
              <a:rPr lang="en-US" sz="2000" dirty="0"/>
              <a:t>A lateral wall.</a:t>
            </a:r>
          </a:p>
        </p:txBody>
      </p:sp>
      <p:sp>
        <p:nvSpPr>
          <p:cNvPr id="3" name="Footer Placeholder 2">
            <a:extLst>
              <a:ext uri="{FF2B5EF4-FFF2-40B4-BE49-F238E27FC236}">
                <a16:creationId xmlns:a16="http://schemas.microsoft.com/office/drawing/2014/main" id="{B58FB65F-DED9-522F-047B-29E21E679F6E}"/>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18524032-2F63-F7DC-03D0-C8D5739E549C}"/>
              </a:ext>
            </a:extLst>
          </p:cNvPr>
          <p:cNvSpPr>
            <a:spLocks noGrp="1"/>
          </p:cNvSpPr>
          <p:nvPr>
            <p:ph type="sldNum" sz="quarter" idx="12"/>
          </p:nvPr>
        </p:nvSpPr>
        <p:spPr/>
        <p:txBody>
          <a:bodyPr/>
          <a:lstStyle/>
          <a:p>
            <a:fld id="{13603E87-F9CA-47B0-AE55-3C701CB2D147}" type="slidenum">
              <a:rPr lang="en-US" altLang="en-US" smtClean="0"/>
              <a:pPr/>
              <a:t>17</a:t>
            </a:fld>
            <a:endParaRPr lang="en-US" altLang="en-US"/>
          </a:p>
        </p:txBody>
      </p:sp>
    </p:spTree>
    <p:extLst>
      <p:ext uri="{BB962C8B-B14F-4D97-AF65-F5344CB8AC3E}">
        <p14:creationId xmlns:p14="http://schemas.microsoft.com/office/powerpoint/2010/main" val="3170708512"/>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9923D-C352-30F5-FA61-130679D6C33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5F50C74-A955-5FD4-56B4-2E783482C3F1}"/>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base</a:t>
            </a:r>
          </a:p>
        </p:txBody>
      </p:sp>
      <p:sp>
        <p:nvSpPr>
          <p:cNvPr id="2" name="Content Placeholder 4">
            <a:extLst>
              <a:ext uri="{FF2B5EF4-FFF2-40B4-BE49-F238E27FC236}">
                <a16:creationId xmlns:a16="http://schemas.microsoft.com/office/drawing/2014/main" id="{9841BCD7-8D66-B6F8-2BF7-E0186276FCB8}"/>
              </a:ext>
            </a:extLst>
          </p:cNvPr>
          <p:cNvSpPr txBox="1">
            <a:spLocks/>
          </p:cNvSpPr>
          <p:nvPr/>
        </p:nvSpPr>
        <p:spPr>
          <a:xfrm>
            <a:off x="858774" y="1752600"/>
            <a:ext cx="7426452" cy="4038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base of the orbit is outlined by the orbital margin that surrounds the orbital opening. </a:t>
            </a:r>
          </a:p>
          <a:p>
            <a:pPr eaLnBrk="1" hangingPunct="1">
              <a:buFont typeface="Wingdings" panose="05000000000000000000" pitchFamily="2" charset="2"/>
              <a:buChar char="q"/>
            </a:pPr>
            <a:r>
              <a:rPr lang="en-US" sz="1600" dirty="0"/>
              <a:t>Supraorbital margin:</a:t>
            </a:r>
          </a:p>
          <a:p>
            <a:pPr eaLnBrk="1" hangingPunct="1">
              <a:buFont typeface="Arial" panose="020B0604020202020204" pitchFamily="34" charset="0"/>
              <a:buChar char="•"/>
            </a:pPr>
            <a:r>
              <a:rPr lang="en-US" sz="1600" dirty="0"/>
              <a:t>by frontal bone perforated by supraorbital &amp; supratrochlear foramina.</a:t>
            </a:r>
          </a:p>
          <a:p>
            <a:pPr eaLnBrk="1" hangingPunct="1">
              <a:buFont typeface="Wingdings" panose="05000000000000000000" pitchFamily="2" charset="2"/>
              <a:buChar char="q"/>
            </a:pPr>
            <a:r>
              <a:rPr lang="en-US" sz="1600" dirty="0"/>
              <a:t>Lateral margins:</a:t>
            </a:r>
          </a:p>
          <a:p>
            <a:pPr eaLnBrk="1" hangingPunct="1">
              <a:buFont typeface="Arial" panose="020B0604020202020204" pitchFamily="34" charset="0"/>
              <a:buChar char="•"/>
            </a:pPr>
            <a:r>
              <a:rPr lang="en-US" sz="1600" dirty="0"/>
              <a:t>formed by the frontal, zygomatic bones.</a:t>
            </a:r>
          </a:p>
          <a:p>
            <a:pPr eaLnBrk="1" hangingPunct="1">
              <a:buFont typeface="Wingdings" panose="05000000000000000000" pitchFamily="2" charset="2"/>
              <a:buChar char="q"/>
            </a:pPr>
            <a:r>
              <a:rPr lang="en-US" sz="1600" dirty="0"/>
              <a:t>Infraorbital margin:</a:t>
            </a:r>
          </a:p>
          <a:p>
            <a:pPr eaLnBrk="1" hangingPunct="1">
              <a:buFont typeface="Arial" panose="020B0604020202020204" pitchFamily="34" charset="0"/>
              <a:buChar char="•"/>
            </a:pPr>
            <a:r>
              <a:rPr lang="en-US" sz="1600" dirty="0"/>
              <a:t>by zygomatic &amp; maxillary bones.</a:t>
            </a:r>
          </a:p>
          <a:p>
            <a:pPr eaLnBrk="1" hangingPunct="1">
              <a:buFont typeface="Wingdings" panose="05000000000000000000" pitchFamily="2" charset="2"/>
              <a:buChar char="q"/>
            </a:pPr>
            <a:r>
              <a:rPr lang="en-US" sz="1600" dirty="0"/>
              <a:t>Medial margin formed </a:t>
            </a:r>
          </a:p>
          <a:p>
            <a:pPr eaLnBrk="1" hangingPunct="1">
              <a:buFont typeface="Arial" panose="020B0604020202020204" pitchFamily="34" charset="0"/>
              <a:buChar char="•"/>
            </a:pPr>
            <a:r>
              <a:rPr lang="en-US" sz="1600" dirty="0"/>
              <a:t>by anterior lacrimal crest(maxilla) &amp; frontal bone.</a:t>
            </a:r>
          </a:p>
          <a:p>
            <a:pPr eaLnBrk="1" hangingPunct="1">
              <a:buFont typeface="Wingdings" panose="05000000000000000000" pitchFamily="2" charset="2"/>
              <a:buChar char="q"/>
            </a:pPr>
            <a:r>
              <a:rPr lang="en-US" sz="1600" dirty="0"/>
              <a:t>The bone forming the orbital margin is reinforced to afford protection to the orbital contents and provides attachment for the orbital septum, an interrupted fibrous sheet that extends into the eyelids. </a:t>
            </a:r>
          </a:p>
        </p:txBody>
      </p:sp>
      <p:sp>
        <p:nvSpPr>
          <p:cNvPr id="3" name="Footer Placeholder 2">
            <a:extLst>
              <a:ext uri="{FF2B5EF4-FFF2-40B4-BE49-F238E27FC236}">
                <a16:creationId xmlns:a16="http://schemas.microsoft.com/office/drawing/2014/main" id="{C6BD0B0E-F0A3-A367-B6ED-2E030328741A}"/>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67B826A9-5E52-1F3D-0F42-F810D024C2BE}"/>
              </a:ext>
            </a:extLst>
          </p:cNvPr>
          <p:cNvSpPr>
            <a:spLocks noGrp="1"/>
          </p:cNvSpPr>
          <p:nvPr>
            <p:ph type="sldNum" sz="quarter" idx="12"/>
          </p:nvPr>
        </p:nvSpPr>
        <p:spPr/>
        <p:txBody>
          <a:bodyPr/>
          <a:lstStyle/>
          <a:p>
            <a:fld id="{13603E87-F9CA-47B0-AE55-3C701CB2D147}" type="slidenum">
              <a:rPr lang="en-US" altLang="en-US" smtClean="0"/>
              <a:pPr/>
              <a:t>18</a:t>
            </a:fld>
            <a:endParaRPr lang="en-US" altLang="en-US"/>
          </a:p>
        </p:txBody>
      </p:sp>
    </p:spTree>
    <p:extLst>
      <p:ext uri="{BB962C8B-B14F-4D97-AF65-F5344CB8AC3E}">
        <p14:creationId xmlns:p14="http://schemas.microsoft.com/office/powerpoint/2010/main" val="696663777"/>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69AF4-1FE4-9E02-2EC9-3173D6F9668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0879BF0-FD6A-0BE0-CA84-501B326D431E}"/>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apex</a:t>
            </a:r>
          </a:p>
        </p:txBody>
      </p:sp>
      <p:sp>
        <p:nvSpPr>
          <p:cNvPr id="2" name="Content Placeholder 4">
            <a:extLst>
              <a:ext uri="{FF2B5EF4-FFF2-40B4-BE49-F238E27FC236}">
                <a16:creationId xmlns:a16="http://schemas.microsoft.com/office/drawing/2014/main" id="{92978CA1-E686-2408-F926-EC81E0379D0E}"/>
              </a:ext>
            </a:extLst>
          </p:cNvPr>
          <p:cNvSpPr txBox="1">
            <a:spLocks/>
          </p:cNvSpPr>
          <p:nvPr/>
        </p:nvSpPr>
        <p:spPr>
          <a:xfrm>
            <a:off x="858774" y="1752600"/>
            <a:ext cx="7426452" cy="4038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apex of the orbit is at the optic canal in the lesser wing of the sphenoid just medial to the superior orbital fissure.</a:t>
            </a:r>
          </a:p>
          <a:p>
            <a:pPr eaLnBrk="1" hangingPunct="1">
              <a:buFont typeface="Wingdings" panose="05000000000000000000" pitchFamily="2" charset="2"/>
              <a:buChar char="q"/>
            </a:pPr>
            <a:r>
              <a:rPr lang="en-US" dirty="0"/>
              <a:t>Features:</a:t>
            </a:r>
          </a:p>
          <a:p>
            <a:pPr eaLnBrk="1" hangingPunct="1">
              <a:buFont typeface="Arial" panose="020B0604020202020204" pitchFamily="34" charset="0"/>
              <a:buChar char="•"/>
            </a:pPr>
            <a:r>
              <a:rPr lang="en-US" dirty="0"/>
              <a:t>Apex of bony orbit has 3 apertures.</a:t>
            </a:r>
          </a:p>
          <a:p>
            <a:pPr eaLnBrk="1" hangingPunct="1">
              <a:buFont typeface="Arial" panose="020B0604020202020204" pitchFamily="34" charset="0"/>
              <a:buChar char="•"/>
            </a:pPr>
            <a:r>
              <a:rPr lang="en-US" dirty="0"/>
              <a:t>The optic canal.</a:t>
            </a:r>
          </a:p>
          <a:p>
            <a:pPr eaLnBrk="1" hangingPunct="1">
              <a:buFont typeface="Arial" panose="020B0604020202020204" pitchFamily="34" charset="0"/>
              <a:buChar char="•"/>
            </a:pPr>
            <a:r>
              <a:rPr lang="en-US" dirty="0"/>
              <a:t>Supraorbital orbital fissure.</a:t>
            </a:r>
          </a:p>
          <a:p>
            <a:pPr eaLnBrk="1" hangingPunct="1">
              <a:buFont typeface="Arial" panose="020B0604020202020204" pitchFamily="34" charset="0"/>
              <a:buChar char="•"/>
            </a:pPr>
            <a:r>
              <a:rPr lang="en-US" dirty="0"/>
              <a:t>Inferior orbital fissure.</a:t>
            </a:r>
          </a:p>
        </p:txBody>
      </p:sp>
      <p:sp>
        <p:nvSpPr>
          <p:cNvPr id="3" name="Footer Placeholder 2">
            <a:extLst>
              <a:ext uri="{FF2B5EF4-FFF2-40B4-BE49-F238E27FC236}">
                <a16:creationId xmlns:a16="http://schemas.microsoft.com/office/drawing/2014/main" id="{8E593B4B-6587-5041-E0FA-B07BF0A60A0F}"/>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791E0401-8860-13EF-2399-F5D5CD75C209}"/>
              </a:ext>
            </a:extLst>
          </p:cNvPr>
          <p:cNvSpPr>
            <a:spLocks noGrp="1"/>
          </p:cNvSpPr>
          <p:nvPr>
            <p:ph type="sldNum" sz="quarter" idx="12"/>
          </p:nvPr>
        </p:nvSpPr>
        <p:spPr/>
        <p:txBody>
          <a:bodyPr/>
          <a:lstStyle/>
          <a:p>
            <a:fld id="{13603E87-F9CA-47B0-AE55-3C701CB2D147}" type="slidenum">
              <a:rPr lang="en-US" altLang="en-US" smtClean="0"/>
              <a:pPr/>
              <a:t>19</a:t>
            </a:fld>
            <a:endParaRPr lang="en-US" altLang="en-US"/>
          </a:p>
        </p:txBody>
      </p:sp>
    </p:spTree>
    <p:extLst>
      <p:ext uri="{BB962C8B-B14F-4D97-AF65-F5344CB8AC3E}">
        <p14:creationId xmlns:p14="http://schemas.microsoft.com/office/powerpoint/2010/main" val="2640035169"/>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095D52-5496-7CA0-E8AD-F0C4958549E9}"/>
              </a:ext>
            </a:extLst>
          </p:cNvPr>
          <p:cNvSpPr txBox="1">
            <a:spLocks/>
          </p:cNvSpPr>
          <p:nvPr/>
        </p:nvSpPr>
        <p:spPr>
          <a:xfrm>
            <a:off x="768096" y="585216"/>
            <a:ext cx="7290054" cy="1499616"/>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Identify the elements of the bony orbit on a skull or x-ray</a:t>
            </a:r>
          </a:p>
        </p:txBody>
      </p:sp>
      <p:pic>
        <p:nvPicPr>
          <p:cNvPr id="2" name="Picture 11">
            <a:extLst>
              <a:ext uri="{FF2B5EF4-FFF2-40B4-BE49-F238E27FC236}">
                <a16:creationId xmlns:a16="http://schemas.microsoft.com/office/drawing/2014/main" id="{54C61C76-90F6-F4AA-1E9E-2D14F2066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617" t="7292" r="37500" b="37500"/>
          <a:stretch>
            <a:fillRect/>
          </a:stretch>
        </p:blipFill>
        <p:spPr bwMode="auto">
          <a:xfrm>
            <a:off x="863442" y="2137963"/>
            <a:ext cx="5251608" cy="396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a:extLst>
              <a:ext uri="{FF2B5EF4-FFF2-40B4-BE49-F238E27FC236}">
                <a16:creationId xmlns:a16="http://schemas.microsoft.com/office/drawing/2014/main" id="{EF59987F-1305-D241-20DD-EBFFCBCFE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846" t="7751" r="51569" b="39880"/>
          <a:stretch>
            <a:fillRect/>
          </a:stretch>
        </p:blipFill>
        <p:spPr bwMode="auto">
          <a:xfrm>
            <a:off x="7012781" y="2546350"/>
            <a:ext cx="1938337"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12">
            <a:extLst>
              <a:ext uri="{FF2B5EF4-FFF2-40B4-BE49-F238E27FC236}">
                <a16:creationId xmlns:a16="http://schemas.microsoft.com/office/drawing/2014/main" id="{93B684E4-BE59-80DB-CB59-B408B65423FA}"/>
              </a:ext>
            </a:extLst>
          </p:cNvPr>
          <p:cNvSpPr>
            <a:spLocks noChangeShapeType="1"/>
          </p:cNvSpPr>
          <p:nvPr/>
        </p:nvSpPr>
        <p:spPr bwMode="auto">
          <a:xfrm flipH="1" flipV="1">
            <a:off x="5867400" y="2286000"/>
            <a:ext cx="1905000" cy="149961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6" name="Line 13">
            <a:extLst>
              <a:ext uri="{FF2B5EF4-FFF2-40B4-BE49-F238E27FC236}">
                <a16:creationId xmlns:a16="http://schemas.microsoft.com/office/drawing/2014/main" id="{771F0024-F147-6025-AF48-ADB305801094}"/>
              </a:ext>
            </a:extLst>
          </p:cNvPr>
          <p:cNvSpPr>
            <a:spLocks noChangeShapeType="1"/>
          </p:cNvSpPr>
          <p:nvPr/>
        </p:nvSpPr>
        <p:spPr bwMode="auto">
          <a:xfrm flipH="1">
            <a:off x="5943600" y="3848273"/>
            <a:ext cx="1828800" cy="182227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 name="Footer Placeholder 4">
            <a:extLst>
              <a:ext uri="{FF2B5EF4-FFF2-40B4-BE49-F238E27FC236}">
                <a16:creationId xmlns:a16="http://schemas.microsoft.com/office/drawing/2014/main" id="{A579E3EF-89A6-3A3E-F896-CA88E04B9920}"/>
              </a:ext>
            </a:extLst>
          </p:cNvPr>
          <p:cNvSpPr>
            <a:spLocks noGrp="1"/>
          </p:cNvSpPr>
          <p:nvPr>
            <p:ph type="ftr" sz="quarter" idx="11"/>
          </p:nvPr>
        </p:nvSpPr>
        <p:spPr/>
        <p:txBody>
          <a:bodyPr/>
          <a:lstStyle/>
          <a:p>
            <a:pPr>
              <a:defRPr/>
            </a:pPr>
            <a:r>
              <a:rPr lang="en-US"/>
              <a:t>MBBSPPT.COM</a:t>
            </a:r>
          </a:p>
        </p:txBody>
      </p:sp>
      <p:sp>
        <p:nvSpPr>
          <p:cNvPr id="7" name="Slide Number Placeholder 6">
            <a:extLst>
              <a:ext uri="{FF2B5EF4-FFF2-40B4-BE49-F238E27FC236}">
                <a16:creationId xmlns:a16="http://schemas.microsoft.com/office/drawing/2014/main" id="{39CD0A5C-0C92-821B-AAA6-69DDE6CE47D5}"/>
              </a:ext>
            </a:extLst>
          </p:cNvPr>
          <p:cNvSpPr>
            <a:spLocks noGrp="1"/>
          </p:cNvSpPr>
          <p:nvPr>
            <p:ph type="sldNum" sz="quarter" idx="12"/>
          </p:nvPr>
        </p:nvSpPr>
        <p:spPr/>
        <p:txBody>
          <a:bodyPr/>
          <a:lstStyle/>
          <a:p>
            <a:fld id="{13603E87-F9CA-47B0-AE55-3C701CB2D147}" type="slidenum">
              <a:rPr lang="en-US" altLang="en-US" smtClean="0"/>
              <a:pPr/>
              <a:t>2</a:t>
            </a:fld>
            <a:endParaRPr lang="en-US" altLang="en-US"/>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a:extLst>
              <a:ext uri="{FF2B5EF4-FFF2-40B4-BE49-F238E27FC236}">
                <a16:creationId xmlns:a16="http://schemas.microsoft.com/office/drawing/2014/main" id="{D282CA2A-255C-21D5-C826-44FD49CE2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683"/>
          <a:stretch>
            <a:fillRect/>
          </a:stretch>
        </p:blipFill>
        <p:spPr bwMode="auto">
          <a:xfrm>
            <a:off x="1212666" y="647700"/>
            <a:ext cx="6718667"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C87243EE-37D2-B2A5-52A0-59BBDA96D925}"/>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F7DAE7E3-F424-88D6-A89F-DFCC580C456C}"/>
              </a:ext>
            </a:extLst>
          </p:cNvPr>
          <p:cNvSpPr>
            <a:spLocks noGrp="1"/>
          </p:cNvSpPr>
          <p:nvPr>
            <p:ph type="sldNum" sz="quarter" idx="12"/>
          </p:nvPr>
        </p:nvSpPr>
        <p:spPr/>
        <p:txBody>
          <a:bodyPr/>
          <a:lstStyle/>
          <a:p>
            <a:fld id="{12D70DBF-0E79-447F-94B8-DD4002F8CB23}" type="slidenum">
              <a:rPr lang="en-US" altLang="en-US" smtClean="0"/>
              <a:pPr/>
              <a:t>20</a:t>
            </a:fld>
            <a:endParaRPr lang="en-US" altLang="en-US"/>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976FE-3E59-7EBF-00E8-0C45FE97D172}"/>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A02F1F4A-6B7D-8E07-DA4D-CDD137B6D0DC}"/>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Relations to bony walls</a:t>
            </a:r>
          </a:p>
        </p:txBody>
      </p:sp>
      <p:sp>
        <p:nvSpPr>
          <p:cNvPr id="2" name="Content Placeholder 4">
            <a:extLst>
              <a:ext uri="{FF2B5EF4-FFF2-40B4-BE49-F238E27FC236}">
                <a16:creationId xmlns:a16="http://schemas.microsoft.com/office/drawing/2014/main" id="{1E76B701-B69D-5B55-6DD0-9427B1AEA7B9}"/>
              </a:ext>
            </a:extLst>
          </p:cNvPr>
          <p:cNvSpPr txBox="1">
            <a:spLocks/>
          </p:cNvSpPr>
          <p:nvPr/>
        </p:nvSpPr>
        <p:spPr>
          <a:xfrm>
            <a:off x="858774" y="1752600"/>
            <a:ext cx="7426452" cy="4038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Triangular expansions from sheath over lateral  &amp; medial recti  which are attached to zygomatic &amp; lacrimal bones respectively. Thickenings of this fascial sheath forms different check ligaments.</a:t>
            </a:r>
          </a:p>
        </p:txBody>
      </p:sp>
      <p:sp>
        <p:nvSpPr>
          <p:cNvPr id="3" name="Footer Placeholder 2">
            <a:extLst>
              <a:ext uri="{FF2B5EF4-FFF2-40B4-BE49-F238E27FC236}">
                <a16:creationId xmlns:a16="http://schemas.microsoft.com/office/drawing/2014/main" id="{FD7B220D-2F56-28F9-08C7-D48621DA0F2B}"/>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95F476DB-8448-A94D-AF5B-61C46570994E}"/>
              </a:ext>
            </a:extLst>
          </p:cNvPr>
          <p:cNvSpPr>
            <a:spLocks noGrp="1"/>
          </p:cNvSpPr>
          <p:nvPr>
            <p:ph type="sldNum" sz="quarter" idx="12"/>
          </p:nvPr>
        </p:nvSpPr>
        <p:spPr/>
        <p:txBody>
          <a:bodyPr/>
          <a:lstStyle/>
          <a:p>
            <a:fld id="{13603E87-F9CA-47B0-AE55-3C701CB2D147}" type="slidenum">
              <a:rPr lang="en-US" altLang="en-US" smtClean="0"/>
              <a:pPr/>
              <a:t>21</a:t>
            </a:fld>
            <a:endParaRPr lang="en-US" altLang="en-US"/>
          </a:p>
        </p:txBody>
      </p:sp>
    </p:spTree>
    <p:extLst>
      <p:ext uri="{BB962C8B-B14F-4D97-AF65-F5344CB8AC3E}">
        <p14:creationId xmlns:p14="http://schemas.microsoft.com/office/powerpoint/2010/main" val="3537559397"/>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D92EA-DCC3-DFB6-E02E-8643A7498BC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445D495-174B-AF4B-D21A-094447EA6C27}"/>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inferior wall (floor)</a:t>
            </a:r>
          </a:p>
        </p:txBody>
      </p:sp>
      <p:sp>
        <p:nvSpPr>
          <p:cNvPr id="2" name="Content Placeholder 4">
            <a:extLst>
              <a:ext uri="{FF2B5EF4-FFF2-40B4-BE49-F238E27FC236}">
                <a16:creationId xmlns:a16="http://schemas.microsoft.com/office/drawing/2014/main" id="{AEED3267-C749-2785-2DC7-E34B90A7D059}"/>
              </a:ext>
            </a:extLst>
          </p:cNvPr>
          <p:cNvSpPr txBox="1">
            <a:spLocks/>
          </p:cNvSpPr>
          <p:nvPr/>
        </p:nvSpPr>
        <p:spPr>
          <a:xfrm>
            <a:off x="858774" y="1752600"/>
            <a:ext cx="7426452" cy="4038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Is  formed mainly by the maxilla and partly by the zygomatic(orbital surface) and palatine bones(minute contribution). </a:t>
            </a:r>
          </a:p>
          <a:p>
            <a:pPr marL="0" indent="0" eaLnBrk="1" hangingPunct="1">
              <a:buNone/>
            </a:pPr>
            <a:r>
              <a:rPr lang="en-US" dirty="0"/>
              <a:t>The thin inferior wall is shared by the orbit and maxillary sinus. It slants inferiorly from the apex to the inferior orbital margin. The inferior wall is demarcated from the lateral wall of the orbit by the inferior orbital fissure.</a:t>
            </a:r>
          </a:p>
        </p:txBody>
      </p:sp>
      <p:sp>
        <p:nvSpPr>
          <p:cNvPr id="3" name="Footer Placeholder 2">
            <a:extLst>
              <a:ext uri="{FF2B5EF4-FFF2-40B4-BE49-F238E27FC236}">
                <a16:creationId xmlns:a16="http://schemas.microsoft.com/office/drawing/2014/main" id="{97B28AB2-9465-89D8-2ADC-C2BC37F0C74D}"/>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6E4C2FCE-D5B2-E516-573E-039C7BC64F76}"/>
              </a:ext>
            </a:extLst>
          </p:cNvPr>
          <p:cNvSpPr>
            <a:spLocks noGrp="1"/>
          </p:cNvSpPr>
          <p:nvPr>
            <p:ph type="sldNum" sz="quarter" idx="12"/>
          </p:nvPr>
        </p:nvSpPr>
        <p:spPr/>
        <p:txBody>
          <a:bodyPr/>
          <a:lstStyle/>
          <a:p>
            <a:fld id="{13603E87-F9CA-47B0-AE55-3C701CB2D147}" type="slidenum">
              <a:rPr lang="en-US" altLang="en-US" smtClean="0"/>
              <a:pPr/>
              <a:t>22</a:t>
            </a:fld>
            <a:endParaRPr lang="en-US" altLang="en-US"/>
          </a:p>
        </p:txBody>
      </p:sp>
    </p:spTree>
    <p:extLst>
      <p:ext uri="{BB962C8B-B14F-4D97-AF65-F5344CB8AC3E}">
        <p14:creationId xmlns:p14="http://schemas.microsoft.com/office/powerpoint/2010/main" val="2675796755"/>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BB623-845F-7534-3AFF-674B10713B0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D0A6647-A101-4E62-EDDE-D2E2658F7543}"/>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Features of floor</a:t>
            </a:r>
          </a:p>
        </p:txBody>
      </p:sp>
      <p:sp>
        <p:nvSpPr>
          <p:cNvPr id="2" name="Content Placeholder 4">
            <a:extLst>
              <a:ext uri="{FF2B5EF4-FFF2-40B4-BE49-F238E27FC236}">
                <a16:creationId xmlns:a16="http://schemas.microsoft.com/office/drawing/2014/main" id="{DFD8F754-BC7B-54A7-31E8-D9156EC97863}"/>
              </a:ext>
            </a:extLst>
          </p:cNvPr>
          <p:cNvSpPr txBox="1">
            <a:spLocks/>
          </p:cNvSpPr>
          <p:nvPr/>
        </p:nvSpPr>
        <p:spPr>
          <a:xfrm>
            <a:off x="858774" y="1752600"/>
            <a:ext cx="7426452" cy="4038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From the middle of inferior orbital fissure starts the infraorbital groove which passes forwards in the middle line of the floor. It then becomes converted into an infraorbital canal which ends on the anterior surface of the skull as the infraorbital foramen(below the inferior orbital margins) which transmits infraorbital branch of maxillary nerve.</a:t>
            </a:r>
          </a:p>
        </p:txBody>
      </p:sp>
      <p:sp>
        <p:nvSpPr>
          <p:cNvPr id="3" name="Footer Placeholder 2">
            <a:extLst>
              <a:ext uri="{FF2B5EF4-FFF2-40B4-BE49-F238E27FC236}">
                <a16:creationId xmlns:a16="http://schemas.microsoft.com/office/drawing/2014/main" id="{EC999C7E-A474-EC67-0652-4FA1CBA8109E}"/>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91E78BCA-D394-1C62-EE7E-67877148885D}"/>
              </a:ext>
            </a:extLst>
          </p:cNvPr>
          <p:cNvSpPr>
            <a:spLocks noGrp="1"/>
          </p:cNvSpPr>
          <p:nvPr>
            <p:ph type="sldNum" sz="quarter" idx="12"/>
          </p:nvPr>
        </p:nvSpPr>
        <p:spPr/>
        <p:txBody>
          <a:bodyPr/>
          <a:lstStyle/>
          <a:p>
            <a:fld id="{13603E87-F9CA-47B0-AE55-3C701CB2D147}" type="slidenum">
              <a:rPr lang="en-US" altLang="en-US" smtClean="0"/>
              <a:pPr/>
              <a:t>23</a:t>
            </a:fld>
            <a:endParaRPr lang="en-US" altLang="en-US"/>
          </a:p>
        </p:txBody>
      </p:sp>
    </p:spTree>
    <p:extLst>
      <p:ext uri="{BB962C8B-B14F-4D97-AF65-F5344CB8AC3E}">
        <p14:creationId xmlns:p14="http://schemas.microsoft.com/office/powerpoint/2010/main" val="2807951855"/>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ADB6E-EA5D-2BD7-4FFF-C834F6AF5CB0}"/>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89CC7DB-002C-79F5-FAD7-5AB2C441832A}"/>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superior wall (roof)</a:t>
            </a:r>
          </a:p>
        </p:txBody>
      </p:sp>
      <p:sp>
        <p:nvSpPr>
          <p:cNvPr id="2" name="Content Placeholder 4">
            <a:extLst>
              <a:ext uri="{FF2B5EF4-FFF2-40B4-BE49-F238E27FC236}">
                <a16:creationId xmlns:a16="http://schemas.microsoft.com/office/drawing/2014/main" id="{585FCEFD-F5DD-3260-A397-A150A4D78F0B}"/>
              </a:ext>
            </a:extLst>
          </p:cNvPr>
          <p:cNvSpPr txBox="1">
            <a:spLocks/>
          </p:cNvSpPr>
          <p:nvPr/>
        </p:nvSpPr>
        <p:spPr>
          <a:xfrm>
            <a:off x="858774" y="1752600"/>
            <a:ext cx="7426452" cy="4038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Is approximately horizontal and is formed mainly by the orbital part of the frontal bone, which separates the orbital cavity from the anterior cranial fossa and anteromedially from frontal sinus near the apex of the orbit, the superior wall is formed by the lesser wing of the sphenoid.</a:t>
            </a:r>
          </a:p>
        </p:txBody>
      </p:sp>
      <p:sp>
        <p:nvSpPr>
          <p:cNvPr id="3" name="Footer Placeholder 2">
            <a:extLst>
              <a:ext uri="{FF2B5EF4-FFF2-40B4-BE49-F238E27FC236}">
                <a16:creationId xmlns:a16="http://schemas.microsoft.com/office/drawing/2014/main" id="{4A80F9E3-9822-80A7-F5BF-987B950F2B8C}"/>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1AADF5CA-BA9E-B1E4-DD90-8FD900E40FE3}"/>
              </a:ext>
            </a:extLst>
          </p:cNvPr>
          <p:cNvSpPr>
            <a:spLocks noGrp="1"/>
          </p:cNvSpPr>
          <p:nvPr>
            <p:ph type="sldNum" sz="quarter" idx="12"/>
          </p:nvPr>
        </p:nvSpPr>
        <p:spPr/>
        <p:txBody>
          <a:bodyPr/>
          <a:lstStyle/>
          <a:p>
            <a:fld id="{13603E87-F9CA-47B0-AE55-3C701CB2D147}" type="slidenum">
              <a:rPr lang="en-US" altLang="en-US" smtClean="0"/>
              <a:pPr/>
              <a:t>24</a:t>
            </a:fld>
            <a:endParaRPr lang="en-US" altLang="en-US"/>
          </a:p>
        </p:txBody>
      </p:sp>
    </p:spTree>
    <p:extLst>
      <p:ext uri="{BB962C8B-B14F-4D97-AF65-F5344CB8AC3E}">
        <p14:creationId xmlns:p14="http://schemas.microsoft.com/office/powerpoint/2010/main" val="880920240"/>
      </p:ext>
    </p:extLst>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A985F-B882-3307-1C96-8CFBFF573A82}"/>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43E3312-47FE-FE7B-DD53-021E01210C45}"/>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Features of roof</a:t>
            </a:r>
          </a:p>
        </p:txBody>
      </p:sp>
      <p:sp>
        <p:nvSpPr>
          <p:cNvPr id="2" name="Content Placeholder 4">
            <a:extLst>
              <a:ext uri="{FF2B5EF4-FFF2-40B4-BE49-F238E27FC236}">
                <a16:creationId xmlns:a16="http://schemas.microsoft.com/office/drawing/2014/main" id="{00B9017D-A150-D3BD-3DD9-00E8E3AE5F03}"/>
              </a:ext>
            </a:extLst>
          </p:cNvPr>
          <p:cNvSpPr txBox="1">
            <a:spLocks/>
          </p:cNvSpPr>
          <p:nvPr/>
        </p:nvSpPr>
        <p:spPr>
          <a:xfrm>
            <a:off x="858774" y="1752600"/>
            <a:ext cx="7426452" cy="4038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Anterolaterally, a shallow depression in the orbital part of the frontal bone, called the fossa for the lacrimal gland (lacrimal fossa), accommodates the lacrimal gland.</a:t>
            </a:r>
          </a:p>
          <a:p>
            <a:pPr marL="0" indent="0" eaLnBrk="1" hangingPunct="1">
              <a:buNone/>
            </a:pPr>
            <a:r>
              <a:rPr lang="en-US" dirty="0"/>
              <a:t>Anteromedially, there is trochlear fossa ( the trochlea of superior oblique muscle)</a:t>
            </a:r>
          </a:p>
          <a:p>
            <a:pPr marL="0" indent="0" eaLnBrk="1" hangingPunct="1">
              <a:buNone/>
            </a:pPr>
            <a:r>
              <a:rPr lang="en-US" dirty="0"/>
              <a:t>In most posterior part there is optic foramen which lies between the two roots of lesser wings of sphenoid.</a:t>
            </a:r>
          </a:p>
        </p:txBody>
      </p:sp>
      <p:sp>
        <p:nvSpPr>
          <p:cNvPr id="3" name="Footer Placeholder 2">
            <a:extLst>
              <a:ext uri="{FF2B5EF4-FFF2-40B4-BE49-F238E27FC236}">
                <a16:creationId xmlns:a16="http://schemas.microsoft.com/office/drawing/2014/main" id="{3052B877-13FF-FA69-35A8-33125D3CC7F7}"/>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1C6784A9-459F-9DC4-8604-0B1A94B50BBB}"/>
              </a:ext>
            </a:extLst>
          </p:cNvPr>
          <p:cNvSpPr>
            <a:spLocks noGrp="1"/>
          </p:cNvSpPr>
          <p:nvPr>
            <p:ph type="sldNum" sz="quarter" idx="12"/>
          </p:nvPr>
        </p:nvSpPr>
        <p:spPr/>
        <p:txBody>
          <a:bodyPr/>
          <a:lstStyle/>
          <a:p>
            <a:fld id="{13603E87-F9CA-47B0-AE55-3C701CB2D147}" type="slidenum">
              <a:rPr lang="en-US" altLang="en-US" smtClean="0"/>
              <a:pPr/>
              <a:t>25</a:t>
            </a:fld>
            <a:endParaRPr lang="en-US" altLang="en-US"/>
          </a:p>
        </p:txBody>
      </p:sp>
    </p:spTree>
    <p:extLst>
      <p:ext uri="{BB962C8B-B14F-4D97-AF65-F5344CB8AC3E}">
        <p14:creationId xmlns:p14="http://schemas.microsoft.com/office/powerpoint/2010/main" val="437928139"/>
      </p:ext>
    </p:extLst>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a:extLst>
              <a:ext uri="{FF2B5EF4-FFF2-40B4-BE49-F238E27FC236}">
                <a16:creationId xmlns:a16="http://schemas.microsoft.com/office/drawing/2014/main" id="{90EEA19F-8912-FBB4-DFF8-91EE2D8AE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711" y="854868"/>
            <a:ext cx="7600577"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DE3A861-58DE-9169-AABB-EDFB5518B055}"/>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5BDB520E-3D81-78A5-68E5-DEE4D259B66C}"/>
              </a:ext>
            </a:extLst>
          </p:cNvPr>
          <p:cNvSpPr>
            <a:spLocks noGrp="1"/>
          </p:cNvSpPr>
          <p:nvPr>
            <p:ph type="sldNum" sz="quarter" idx="12"/>
          </p:nvPr>
        </p:nvSpPr>
        <p:spPr/>
        <p:txBody>
          <a:bodyPr/>
          <a:lstStyle/>
          <a:p>
            <a:fld id="{12D70DBF-0E79-447F-94B8-DD4002F8CB23}" type="slidenum">
              <a:rPr lang="en-US" altLang="en-US" smtClean="0"/>
              <a:pPr/>
              <a:t>26</a:t>
            </a:fld>
            <a:endParaRPr lang="en-US" altLang="en-US"/>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E46D4-0D32-7F7E-6541-8EF69AC55CBC}"/>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16DE4C0-BDC0-D8AE-D8A4-58502F0FD86B}"/>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medial walls</a:t>
            </a:r>
          </a:p>
        </p:txBody>
      </p:sp>
      <p:sp>
        <p:nvSpPr>
          <p:cNvPr id="2" name="Content Placeholder 4">
            <a:extLst>
              <a:ext uri="{FF2B5EF4-FFF2-40B4-BE49-F238E27FC236}">
                <a16:creationId xmlns:a16="http://schemas.microsoft.com/office/drawing/2014/main" id="{FA1E3E79-0AC1-C9BC-3E72-53E2FCA9ADC4}"/>
              </a:ext>
            </a:extLst>
          </p:cNvPr>
          <p:cNvSpPr txBox="1">
            <a:spLocks/>
          </p:cNvSpPr>
          <p:nvPr/>
        </p:nvSpPr>
        <p:spPr>
          <a:xfrm>
            <a:off x="858774" y="1752600"/>
            <a:ext cx="7426452" cy="4038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medial walls of the contralateral orbits are essentially parallel. </a:t>
            </a:r>
          </a:p>
          <a:p>
            <a:pPr marL="0" indent="0" eaLnBrk="1" hangingPunct="1">
              <a:buNone/>
            </a:pPr>
            <a:r>
              <a:rPr lang="en-US" dirty="0"/>
              <a:t>Formed  primarily by the ethmoid bone, along with contributions from the frontal, lacrimal, and </a:t>
            </a:r>
            <a:r>
              <a:rPr lang="en-US" dirty="0" err="1"/>
              <a:t>sphenoids</a:t>
            </a:r>
            <a:r>
              <a:rPr lang="en-US" dirty="0"/>
              <a:t>. Anteriorly, the medial wall is indented by the lacrimal groove and fossa for the lacrimal sac.</a:t>
            </a:r>
          </a:p>
          <a:p>
            <a:pPr marL="0" indent="0" eaLnBrk="1" hangingPunct="1">
              <a:buNone/>
            </a:pPr>
            <a:r>
              <a:rPr lang="en-US" dirty="0"/>
              <a:t>Much of the bone forming the medial wall is paper thin; the ethmoid bone is highly pneumatized with ethmoidal cells, often visible through the bone of a dried cranium.</a:t>
            </a:r>
          </a:p>
        </p:txBody>
      </p:sp>
      <p:sp>
        <p:nvSpPr>
          <p:cNvPr id="3" name="Footer Placeholder 2">
            <a:extLst>
              <a:ext uri="{FF2B5EF4-FFF2-40B4-BE49-F238E27FC236}">
                <a16:creationId xmlns:a16="http://schemas.microsoft.com/office/drawing/2014/main" id="{9161CC2C-7329-A5D7-4F47-A7DE14936756}"/>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B1993FA3-35E1-9952-2746-3DEB453A3B66}"/>
              </a:ext>
            </a:extLst>
          </p:cNvPr>
          <p:cNvSpPr>
            <a:spLocks noGrp="1"/>
          </p:cNvSpPr>
          <p:nvPr>
            <p:ph type="sldNum" sz="quarter" idx="12"/>
          </p:nvPr>
        </p:nvSpPr>
        <p:spPr/>
        <p:txBody>
          <a:bodyPr/>
          <a:lstStyle/>
          <a:p>
            <a:fld id="{13603E87-F9CA-47B0-AE55-3C701CB2D147}" type="slidenum">
              <a:rPr lang="en-US" altLang="en-US" smtClean="0"/>
              <a:pPr/>
              <a:t>27</a:t>
            </a:fld>
            <a:endParaRPr lang="en-US" altLang="en-US"/>
          </a:p>
        </p:txBody>
      </p:sp>
    </p:spTree>
    <p:extLst>
      <p:ext uri="{BB962C8B-B14F-4D97-AF65-F5344CB8AC3E}">
        <p14:creationId xmlns:p14="http://schemas.microsoft.com/office/powerpoint/2010/main" val="14890177"/>
      </p:ext>
    </p:extLst>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AA835B3F-05E2-BD9A-2849-52B5305E1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93" y="800100"/>
            <a:ext cx="73390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745128BB-BA26-9490-A738-3729615E2151}"/>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48A3F503-FE01-93A1-214B-FC963BE75232}"/>
              </a:ext>
            </a:extLst>
          </p:cNvPr>
          <p:cNvSpPr>
            <a:spLocks noGrp="1"/>
          </p:cNvSpPr>
          <p:nvPr>
            <p:ph type="sldNum" sz="quarter" idx="12"/>
          </p:nvPr>
        </p:nvSpPr>
        <p:spPr/>
        <p:txBody>
          <a:bodyPr/>
          <a:lstStyle/>
          <a:p>
            <a:fld id="{12D70DBF-0E79-447F-94B8-DD4002F8CB23}" type="slidenum">
              <a:rPr lang="en-US" altLang="en-US" smtClean="0"/>
              <a:pPr/>
              <a:t>28</a:t>
            </a:fld>
            <a:endParaRPr lang="en-US" altLang="en-US"/>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EA5E3-724B-FE63-7D66-4969C43EC04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A8C7008-A361-4538-AD57-244C6B1889FA}"/>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Features of medial wall</a:t>
            </a:r>
          </a:p>
        </p:txBody>
      </p:sp>
      <p:sp>
        <p:nvSpPr>
          <p:cNvPr id="2" name="Content Placeholder 4">
            <a:extLst>
              <a:ext uri="{FF2B5EF4-FFF2-40B4-BE49-F238E27FC236}">
                <a16:creationId xmlns:a16="http://schemas.microsoft.com/office/drawing/2014/main" id="{E505C073-6100-4ED2-3663-A343426DC294}"/>
              </a:ext>
            </a:extLst>
          </p:cNvPr>
          <p:cNvSpPr txBox="1">
            <a:spLocks/>
          </p:cNvSpPr>
          <p:nvPr/>
        </p:nvSpPr>
        <p:spPr>
          <a:xfrm>
            <a:off x="858774" y="1752600"/>
            <a:ext cx="7426452" cy="4038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Anteriorly: there is a deep lacrimal groove (fossa)  for lacrimal sac. The lacrimal groove is bounded by, in front, by the anterior lacrimal crest (of maxilla) &amp; behind, behind by posterior lacrimal crest (of lacrimal bone) &amp; is traversed by a vertical suture between frontal process of maxilla &amp; lacrimal bone.</a:t>
            </a:r>
          </a:p>
          <a:p>
            <a:pPr marL="0" indent="0" eaLnBrk="1" hangingPunct="1">
              <a:buNone/>
            </a:pPr>
            <a:r>
              <a:rPr lang="en-US" dirty="0"/>
              <a:t>The lacrimal groove  leads downwards to the nasolacrimal canal which communicates with inferior meatus of nose.</a:t>
            </a:r>
          </a:p>
          <a:p>
            <a:pPr marL="0" indent="0" eaLnBrk="1" hangingPunct="1">
              <a:buNone/>
            </a:pPr>
            <a:r>
              <a:rPr lang="en-US" dirty="0"/>
              <a:t>At the junction of medial wall &amp; roof and lying in the frontoethmoidal suture(between the frontal &amp; ethmoidal bones) are the anterior &amp; posterior ethmoidal foramina (which transmit the anterior &amp; posterior ethmoidal nerves &amp; vessels). These foramina lead into canals which connect the orbit with anterior cranial fossa.</a:t>
            </a:r>
          </a:p>
          <a:p>
            <a:pPr marL="0" indent="0" eaLnBrk="1" hangingPunct="1">
              <a:buNone/>
            </a:pPr>
            <a:endParaRPr lang="en-US" dirty="0"/>
          </a:p>
        </p:txBody>
      </p:sp>
      <p:sp>
        <p:nvSpPr>
          <p:cNvPr id="3" name="Footer Placeholder 2">
            <a:extLst>
              <a:ext uri="{FF2B5EF4-FFF2-40B4-BE49-F238E27FC236}">
                <a16:creationId xmlns:a16="http://schemas.microsoft.com/office/drawing/2014/main" id="{7F7F2891-D2FA-7556-20E5-C61E96AF934F}"/>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D35CE2B0-230E-83F8-1439-B2B4F377708A}"/>
              </a:ext>
            </a:extLst>
          </p:cNvPr>
          <p:cNvSpPr>
            <a:spLocks noGrp="1"/>
          </p:cNvSpPr>
          <p:nvPr>
            <p:ph type="sldNum" sz="quarter" idx="12"/>
          </p:nvPr>
        </p:nvSpPr>
        <p:spPr/>
        <p:txBody>
          <a:bodyPr/>
          <a:lstStyle/>
          <a:p>
            <a:fld id="{13603E87-F9CA-47B0-AE55-3C701CB2D147}" type="slidenum">
              <a:rPr lang="en-US" altLang="en-US" smtClean="0"/>
              <a:pPr/>
              <a:t>29</a:t>
            </a:fld>
            <a:endParaRPr lang="en-US" altLang="en-US"/>
          </a:p>
        </p:txBody>
      </p:sp>
    </p:spTree>
    <p:extLst>
      <p:ext uri="{BB962C8B-B14F-4D97-AF65-F5344CB8AC3E}">
        <p14:creationId xmlns:p14="http://schemas.microsoft.com/office/powerpoint/2010/main" val="3465506441"/>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1484F-163E-9300-CF4F-6ADD1BDDBC6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2FBA5AB-0B19-8C7F-79D0-B3B21FC1F18B}"/>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visual organ</a:t>
            </a:r>
          </a:p>
        </p:txBody>
      </p:sp>
      <p:pic>
        <p:nvPicPr>
          <p:cNvPr id="33" name="Picture 32">
            <a:extLst>
              <a:ext uri="{FF2B5EF4-FFF2-40B4-BE49-F238E27FC236}">
                <a16:creationId xmlns:a16="http://schemas.microsoft.com/office/drawing/2014/main" id="{9F90AA80-0192-E21C-B746-A0A61A35231D}"/>
              </a:ext>
            </a:extLst>
          </p:cNvPr>
          <p:cNvPicPr>
            <a:picLocks noChangeAspect="1"/>
          </p:cNvPicPr>
          <p:nvPr/>
        </p:nvPicPr>
        <p:blipFill>
          <a:blip r:embed="rId2"/>
          <a:stretch>
            <a:fillRect/>
          </a:stretch>
        </p:blipFill>
        <p:spPr>
          <a:xfrm>
            <a:off x="952500" y="2084832"/>
            <a:ext cx="7239000" cy="3682266"/>
          </a:xfrm>
          <a:prstGeom prst="rect">
            <a:avLst/>
          </a:prstGeom>
        </p:spPr>
      </p:pic>
      <p:sp>
        <p:nvSpPr>
          <p:cNvPr id="2" name="Footer Placeholder 1">
            <a:extLst>
              <a:ext uri="{FF2B5EF4-FFF2-40B4-BE49-F238E27FC236}">
                <a16:creationId xmlns:a16="http://schemas.microsoft.com/office/drawing/2014/main" id="{C8EAA4D7-FE3A-4D4F-1DDA-D6752CC66045}"/>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6A69A5AC-A868-A234-0605-FACBF108B37C}"/>
              </a:ext>
            </a:extLst>
          </p:cNvPr>
          <p:cNvSpPr>
            <a:spLocks noGrp="1"/>
          </p:cNvSpPr>
          <p:nvPr>
            <p:ph type="sldNum" sz="quarter" idx="12"/>
          </p:nvPr>
        </p:nvSpPr>
        <p:spPr/>
        <p:txBody>
          <a:bodyPr/>
          <a:lstStyle/>
          <a:p>
            <a:fld id="{13603E87-F9CA-47B0-AE55-3C701CB2D147}" type="slidenum">
              <a:rPr lang="en-US" altLang="en-US" smtClean="0"/>
              <a:pPr/>
              <a:t>3</a:t>
            </a:fld>
            <a:endParaRPr lang="en-US" altLang="en-US"/>
          </a:p>
        </p:txBody>
      </p:sp>
    </p:spTree>
    <p:extLst>
      <p:ext uri="{BB962C8B-B14F-4D97-AF65-F5344CB8AC3E}">
        <p14:creationId xmlns:p14="http://schemas.microsoft.com/office/powerpoint/2010/main" val="55145822"/>
      </p:ext>
    </p:extLst>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56BBB-9BE8-AAE4-0BD8-73F9E060E63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D45B08A-153F-9C6B-022D-9620DC1D60D7}"/>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lateral wall</a:t>
            </a:r>
          </a:p>
        </p:txBody>
      </p:sp>
      <p:sp>
        <p:nvSpPr>
          <p:cNvPr id="2" name="Content Placeholder 4">
            <a:extLst>
              <a:ext uri="{FF2B5EF4-FFF2-40B4-BE49-F238E27FC236}">
                <a16:creationId xmlns:a16="http://schemas.microsoft.com/office/drawing/2014/main" id="{BB1F5CCA-4545-C94B-C1E9-8EB83960B994}"/>
              </a:ext>
            </a:extLst>
          </p:cNvPr>
          <p:cNvSpPr txBox="1">
            <a:spLocks/>
          </p:cNvSpPr>
          <p:nvPr/>
        </p:nvSpPr>
        <p:spPr>
          <a:xfrm>
            <a:off x="858774" y="1752600"/>
            <a:ext cx="7426452" cy="4038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Is  formed by the frontal process of the zygomatic bone and the greater wing of the sphenoid.</a:t>
            </a:r>
          </a:p>
          <a:p>
            <a:pPr marL="0" indent="0" eaLnBrk="1" hangingPunct="1">
              <a:buNone/>
            </a:pPr>
            <a:r>
              <a:rPr lang="en-US" dirty="0"/>
              <a:t>This is the strongest and thickest wall, which is important because it is most exposed and vulnerable to direct trauma. </a:t>
            </a:r>
          </a:p>
          <a:p>
            <a:pPr marL="0" indent="0" eaLnBrk="1" hangingPunct="1">
              <a:buNone/>
            </a:pPr>
            <a:r>
              <a:rPr lang="en-US" dirty="0"/>
              <a:t>Its posterior part separates the orbit from the temporal and middle cranial fossae. </a:t>
            </a:r>
          </a:p>
          <a:p>
            <a:pPr marL="0" indent="0" eaLnBrk="1" hangingPunct="1">
              <a:buNone/>
            </a:pPr>
            <a:r>
              <a:rPr lang="en-US" dirty="0"/>
              <a:t>The lateral walls of the contralateral orbits are nearly perpendicular to each other.</a:t>
            </a:r>
          </a:p>
        </p:txBody>
      </p:sp>
      <p:sp>
        <p:nvSpPr>
          <p:cNvPr id="3" name="Footer Placeholder 2">
            <a:extLst>
              <a:ext uri="{FF2B5EF4-FFF2-40B4-BE49-F238E27FC236}">
                <a16:creationId xmlns:a16="http://schemas.microsoft.com/office/drawing/2014/main" id="{93D33541-74B8-880F-91C0-35F5D5265D04}"/>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BABB54CB-AB41-2585-7873-624AA70EE38D}"/>
              </a:ext>
            </a:extLst>
          </p:cNvPr>
          <p:cNvSpPr>
            <a:spLocks noGrp="1"/>
          </p:cNvSpPr>
          <p:nvPr>
            <p:ph type="sldNum" sz="quarter" idx="12"/>
          </p:nvPr>
        </p:nvSpPr>
        <p:spPr/>
        <p:txBody>
          <a:bodyPr/>
          <a:lstStyle/>
          <a:p>
            <a:fld id="{13603E87-F9CA-47B0-AE55-3C701CB2D147}" type="slidenum">
              <a:rPr lang="en-US" altLang="en-US" smtClean="0"/>
              <a:pPr/>
              <a:t>30</a:t>
            </a:fld>
            <a:endParaRPr lang="en-US" altLang="en-US"/>
          </a:p>
        </p:txBody>
      </p:sp>
    </p:spTree>
    <p:extLst>
      <p:ext uri="{BB962C8B-B14F-4D97-AF65-F5344CB8AC3E}">
        <p14:creationId xmlns:p14="http://schemas.microsoft.com/office/powerpoint/2010/main" val="701363306"/>
      </p:ext>
    </p:extLst>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EF81846-2ABA-E88A-F1D9-F6FEBD3A319C}"/>
              </a:ext>
            </a:extLst>
          </p:cNvPr>
          <p:cNvSpPr>
            <a:spLocks noGrp="1" noChangeArrowheads="1"/>
          </p:cNvSpPr>
          <p:nvPr>
            <p:ph type="title"/>
          </p:nvPr>
        </p:nvSpPr>
        <p:spPr/>
        <p:txBody>
          <a:bodyPr/>
          <a:lstStyle/>
          <a:p>
            <a:r>
              <a:rPr lang="en-US" altLang="en-US" b="1" dirty="0"/>
              <a:t>Weber's suture</a:t>
            </a:r>
          </a:p>
        </p:txBody>
      </p:sp>
      <p:sp>
        <p:nvSpPr>
          <p:cNvPr id="33795" name="Rectangle 3">
            <a:extLst>
              <a:ext uri="{FF2B5EF4-FFF2-40B4-BE49-F238E27FC236}">
                <a16:creationId xmlns:a16="http://schemas.microsoft.com/office/drawing/2014/main" id="{6A72E483-7204-D9E2-EF65-AF865BD83F7F}"/>
              </a:ext>
            </a:extLst>
          </p:cNvPr>
          <p:cNvSpPr>
            <a:spLocks noGrp="1" noChangeArrowheads="1"/>
          </p:cNvSpPr>
          <p:nvPr>
            <p:ph idx="1"/>
          </p:nvPr>
        </p:nvSpPr>
        <p:spPr/>
        <p:txBody>
          <a:bodyPr>
            <a:normAutofit/>
          </a:bodyPr>
          <a:lstStyle/>
          <a:p>
            <a:r>
              <a:rPr lang="en-US" altLang="en-US" dirty="0"/>
              <a:t>It lies anterior to the lacrimal fossa</a:t>
            </a:r>
          </a:p>
          <a:p>
            <a:r>
              <a:rPr lang="en-US" altLang="en-US" dirty="0"/>
              <a:t>■ Also known as sutura longitudinal is imperfecta</a:t>
            </a:r>
          </a:p>
          <a:p>
            <a:r>
              <a:rPr lang="en-US" altLang="en-US" dirty="0"/>
              <a:t>■ This suture runs parallel to anterior lacrimal crest</a:t>
            </a:r>
          </a:p>
          <a:p>
            <a:r>
              <a:rPr lang="en-US" altLang="en-US" dirty="0"/>
              <a:t>■ Branches of infraorbital artery pass through this groove to supply the nasal mucosa</a:t>
            </a:r>
          </a:p>
          <a:p>
            <a:r>
              <a:rPr lang="en-US" altLang="en-US" dirty="0"/>
              <a:t>■ Bleeding occurs from these vessels during lacrimal sac surgeries</a:t>
            </a:r>
          </a:p>
        </p:txBody>
      </p:sp>
      <p:sp>
        <p:nvSpPr>
          <p:cNvPr id="2" name="Footer Placeholder 1">
            <a:extLst>
              <a:ext uri="{FF2B5EF4-FFF2-40B4-BE49-F238E27FC236}">
                <a16:creationId xmlns:a16="http://schemas.microsoft.com/office/drawing/2014/main" id="{26A5D05D-F0B3-3E46-33BB-2CD04C897314}"/>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4302D571-F865-0891-CB40-D994007DF1E7}"/>
              </a:ext>
            </a:extLst>
          </p:cNvPr>
          <p:cNvSpPr>
            <a:spLocks noGrp="1"/>
          </p:cNvSpPr>
          <p:nvPr>
            <p:ph type="sldNum" sz="quarter" idx="12"/>
          </p:nvPr>
        </p:nvSpPr>
        <p:spPr/>
        <p:txBody>
          <a:bodyPr/>
          <a:lstStyle/>
          <a:p>
            <a:fld id="{13603E87-F9CA-47B0-AE55-3C701CB2D147}" type="slidenum">
              <a:rPr lang="en-US" altLang="en-US" smtClean="0"/>
              <a:pPr/>
              <a:t>31</a:t>
            </a:fld>
            <a:endParaRPr lang="en-US" altLang="en-US"/>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BA664-4961-D1F1-80EB-EFCFA0FBC41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F698392-A566-77BC-9CC8-580422C068F3}"/>
              </a:ext>
            </a:extLst>
          </p:cNvPr>
          <p:cNvSpPr>
            <a:spLocks noGrp="1"/>
          </p:cNvSpPr>
          <p:nvPr>
            <p:ph type="title"/>
          </p:nvPr>
        </p:nvSpPr>
        <p:spPr/>
        <p:txBody>
          <a:bodyPr/>
          <a:lstStyle/>
          <a:p>
            <a:r>
              <a:rPr lang="en-US" b="1" dirty="0"/>
              <a:t>Features of lateral wall</a:t>
            </a:r>
            <a:endParaRPr lang="en-IN" dirty="0"/>
          </a:p>
        </p:txBody>
      </p:sp>
      <p:sp>
        <p:nvSpPr>
          <p:cNvPr id="6" name="Content Placeholder 5">
            <a:extLst>
              <a:ext uri="{FF2B5EF4-FFF2-40B4-BE49-F238E27FC236}">
                <a16:creationId xmlns:a16="http://schemas.microsoft.com/office/drawing/2014/main" id="{6BE9BCA8-75B5-C3CC-BB24-DAB36B722788}"/>
              </a:ext>
            </a:extLst>
          </p:cNvPr>
          <p:cNvSpPr>
            <a:spLocks noGrp="1"/>
          </p:cNvSpPr>
          <p:nvPr>
            <p:ph idx="1"/>
          </p:nvPr>
        </p:nvSpPr>
        <p:spPr/>
        <p:txBody>
          <a:bodyPr/>
          <a:lstStyle/>
          <a:p>
            <a:r>
              <a:rPr lang="en-US" dirty="0"/>
              <a:t>In front, it is continuous with the roof of orbit but behind, the lateral wall &amp; the roof are separated from each other by the superior orbital fissure(which  connect the orbit with middle cranial fossa).</a:t>
            </a:r>
          </a:p>
          <a:p>
            <a:r>
              <a:rPr lang="en-US" dirty="0"/>
              <a:t>In front, the lateral wall is also continuous with the floor of orbit but behind these are separated from each other by inferior orbital fissure.</a:t>
            </a:r>
          </a:p>
        </p:txBody>
      </p:sp>
      <p:sp>
        <p:nvSpPr>
          <p:cNvPr id="2" name="Footer Placeholder 1">
            <a:extLst>
              <a:ext uri="{FF2B5EF4-FFF2-40B4-BE49-F238E27FC236}">
                <a16:creationId xmlns:a16="http://schemas.microsoft.com/office/drawing/2014/main" id="{2ADC7B7F-2839-C36C-3D2E-81C09103B79B}"/>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BE55A18C-61C0-04B4-81A8-CB83CB501A77}"/>
              </a:ext>
            </a:extLst>
          </p:cNvPr>
          <p:cNvSpPr>
            <a:spLocks noGrp="1"/>
          </p:cNvSpPr>
          <p:nvPr>
            <p:ph type="sldNum" sz="quarter" idx="12"/>
          </p:nvPr>
        </p:nvSpPr>
        <p:spPr/>
        <p:txBody>
          <a:bodyPr/>
          <a:lstStyle/>
          <a:p>
            <a:fld id="{13603E87-F9CA-47B0-AE55-3C701CB2D147}" type="slidenum">
              <a:rPr lang="en-US" altLang="en-US" smtClean="0"/>
              <a:pPr/>
              <a:t>32</a:t>
            </a:fld>
            <a:endParaRPr lang="en-US" altLang="en-US"/>
          </a:p>
        </p:txBody>
      </p:sp>
    </p:spTree>
    <p:extLst>
      <p:ext uri="{BB962C8B-B14F-4D97-AF65-F5344CB8AC3E}">
        <p14:creationId xmlns:p14="http://schemas.microsoft.com/office/powerpoint/2010/main" val="3915068794"/>
      </p:ext>
    </p:extLst>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a:extLst>
              <a:ext uri="{FF2B5EF4-FFF2-40B4-BE49-F238E27FC236}">
                <a16:creationId xmlns:a16="http://schemas.microsoft.com/office/drawing/2014/main" id="{E637715C-CFCD-21F3-2BB7-BEB0B2277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90750"/>
            <a:ext cx="6858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DBC1397C-AF0A-5C46-C21B-B3D88CAB2BC9}"/>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4DC5FE3C-222E-49DA-3689-A6D9D6CA8794}"/>
              </a:ext>
            </a:extLst>
          </p:cNvPr>
          <p:cNvSpPr>
            <a:spLocks noGrp="1"/>
          </p:cNvSpPr>
          <p:nvPr>
            <p:ph type="sldNum" sz="quarter" idx="12"/>
          </p:nvPr>
        </p:nvSpPr>
        <p:spPr/>
        <p:txBody>
          <a:bodyPr/>
          <a:lstStyle/>
          <a:p>
            <a:fld id="{12D70DBF-0E79-447F-94B8-DD4002F8CB23}" type="slidenum">
              <a:rPr lang="en-US" altLang="en-US" smtClean="0"/>
              <a:pPr/>
              <a:t>33</a:t>
            </a:fld>
            <a:endParaRPr lang="en-US" altLang="en-US"/>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a:extLst>
              <a:ext uri="{FF2B5EF4-FFF2-40B4-BE49-F238E27FC236}">
                <a16:creationId xmlns:a16="http://schemas.microsoft.com/office/drawing/2014/main" id="{2503132B-6C44-6005-1219-4A041B030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230"/>
          <a:stretch>
            <a:fillRect/>
          </a:stretch>
        </p:blipFill>
        <p:spPr bwMode="auto">
          <a:xfrm>
            <a:off x="1718151" y="800100"/>
            <a:ext cx="570769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26D0E8B8-1E6B-BF75-4454-6AB447AD3BB8}"/>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25947650-292C-FEFF-3C9F-C8327828CA2D}"/>
              </a:ext>
            </a:extLst>
          </p:cNvPr>
          <p:cNvSpPr>
            <a:spLocks noGrp="1"/>
          </p:cNvSpPr>
          <p:nvPr>
            <p:ph type="sldNum" sz="quarter" idx="12"/>
          </p:nvPr>
        </p:nvSpPr>
        <p:spPr/>
        <p:txBody>
          <a:bodyPr/>
          <a:lstStyle/>
          <a:p>
            <a:fld id="{12D70DBF-0E79-447F-94B8-DD4002F8CB23}" type="slidenum">
              <a:rPr lang="en-US" altLang="en-US" smtClean="0"/>
              <a:pPr/>
              <a:t>34</a:t>
            </a:fld>
            <a:endParaRPr lang="en-US" altLang="en-US"/>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C2920-DECF-1C94-9CCB-132DE8747F6F}"/>
            </a:ext>
          </a:extLst>
        </p:cNvPr>
        <p:cNvGrpSpPr/>
        <p:nvPr/>
      </p:nvGrpSpPr>
      <p:grpSpPr>
        <a:xfrm>
          <a:off x="0" y="0"/>
          <a:ext cx="0" cy="0"/>
          <a:chOff x="0" y="0"/>
          <a:chExt cx="0" cy="0"/>
        </a:xfrm>
      </p:grpSpPr>
      <p:pic>
        <p:nvPicPr>
          <p:cNvPr id="3" name="Picture 5" descr="scan0001">
            <a:extLst>
              <a:ext uri="{FF2B5EF4-FFF2-40B4-BE49-F238E27FC236}">
                <a16:creationId xmlns:a16="http://schemas.microsoft.com/office/drawing/2014/main" id="{2B335A27-3A78-05D1-66DA-851EE9CDB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29200" y="2084832"/>
            <a:ext cx="3672698" cy="2770632"/>
          </a:xfrm>
          <a:prstGeom prst="rect">
            <a:avLst/>
          </a:prstGeom>
        </p:spPr>
      </p:pic>
      <p:sp>
        <p:nvSpPr>
          <p:cNvPr id="8" name="Title 1">
            <a:extLst>
              <a:ext uri="{FF2B5EF4-FFF2-40B4-BE49-F238E27FC236}">
                <a16:creationId xmlns:a16="http://schemas.microsoft.com/office/drawing/2014/main" id="{7D853523-8D39-5035-9C01-211332E02286}"/>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Periorbital Sinuses</a:t>
            </a:r>
          </a:p>
        </p:txBody>
      </p:sp>
      <p:sp>
        <p:nvSpPr>
          <p:cNvPr id="2" name="Content Placeholder 4">
            <a:extLst>
              <a:ext uri="{FF2B5EF4-FFF2-40B4-BE49-F238E27FC236}">
                <a16:creationId xmlns:a16="http://schemas.microsoft.com/office/drawing/2014/main" id="{6BB83A9C-0F28-2E9E-88D3-9DCFC8942D88}"/>
              </a:ext>
            </a:extLst>
          </p:cNvPr>
          <p:cNvSpPr txBox="1">
            <a:spLocks/>
          </p:cNvSpPr>
          <p:nvPr/>
        </p:nvSpPr>
        <p:spPr>
          <a:xfrm>
            <a:off x="858774" y="1752600"/>
            <a:ext cx="5008626" cy="4038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endParaRPr lang="en-US" dirty="0"/>
          </a:p>
        </p:txBody>
      </p:sp>
      <p:sp>
        <p:nvSpPr>
          <p:cNvPr id="5" name="Content Placeholder 4">
            <a:extLst>
              <a:ext uri="{FF2B5EF4-FFF2-40B4-BE49-F238E27FC236}">
                <a16:creationId xmlns:a16="http://schemas.microsoft.com/office/drawing/2014/main" id="{92E7020F-4E70-21B5-1D40-7134222F1F9D}"/>
              </a:ext>
            </a:extLst>
          </p:cNvPr>
          <p:cNvSpPr>
            <a:spLocks noGrp="1"/>
          </p:cNvSpPr>
          <p:nvPr>
            <p:ph idx="1"/>
          </p:nvPr>
        </p:nvSpPr>
        <p:spPr>
          <a:xfrm>
            <a:off x="768097" y="2286000"/>
            <a:ext cx="4794504" cy="4023360"/>
          </a:xfrm>
        </p:spPr>
        <p:txBody>
          <a:bodyPr/>
          <a:lstStyle/>
          <a:p>
            <a:r>
              <a:rPr lang="en-US" dirty="0"/>
              <a:t>The eyes lie within two bony orbits, located on either side of the root of the nose. </a:t>
            </a:r>
          </a:p>
          <a:p>
            <a:r>
              <a:rPr lang="en-US" dirty="0"/>
              <a:t>They border the nasal cavity anteriorly and the ethmoidal air cells and the sphenoid sinus posteriorly. </a:t>
            </a:r>
          </a:p>
          <a:p>
            <a:r>
              <a:rPr lang="en-US" dirty="0"/>
              <a:t>The lateral walls border the middle cranial, temporal, and pterygopalatine fossae. </a:t>
            </a:r>
          </a:p>
          <a:p>
            <a:r>
              <a:rPr lang="en-US" dirty="0"/>
              <a:t>Superior to the orbit are the anterior cranial fossa and the frontal and supraorbital sinus. </a:t>
            </a:r>
          </a:p>
          <a:p>
            <a:r>
              <a:rPr lang="en-US" dirty="0"/>
              <a:t>The maxillary sinus and the palatine air cells are located inferiorly.</a:t>
            </a:r>
          </a:p>
        </p:txBody>
      </p:sp>
      <p:sp>
        <p:nvSpPr>
          <p:cNvPr id="4" name="Footer Placeholder 3">
            <a:extLst>
              <a:ext uri="{FF2B5EF4-FFF2-40B4-BE49-F238E27FC236}">
                <a16:creationId xmlns:a16="http://schemas.microsoft.com/office/drawing/2014/main" id="{975BFD7E-61CE-E8C6-C9CA-C596A43A9B6A}"/>
              </a:ext>
            </a:extLst>
          </p:cNvPr>
          <p:cNvSpPr>
            <a:spLocks noGrp="1"/>
          </p:cNvSpPr>
          <p:nvPr>
            <p:ph type="ftr" sz="quarter" idx="11"/>
          </p:nvPr>
        </p:nvSpPr>
        <p:spPr/>
        <p:txBody>
          <a:bodyPr/>
          <a:lstStyle/>
          <a:p>
            <a:pPr>
              <a:defRPr/>
            </a:pPr>
            <a:r>
              <a:rPr lang="en-US"/>
              <a:t>MBBSPPT.COM</a:t>
            </a:r>
          </a:p>
        </p:txBody>
      </p:sp>
      <p:sp>
        <p:nvSpPr>
          <p:cNvPr id="6" name="Slide Number Placeholder 5">
            <a:extLst>
              <a:ext uri="{FF2B5EF4-FFF2-40B4-BE49-F238E27FC236}">
                <a16:creationId xmlns:a16="http://schemas.microsoft.com/office/drawing/2014/main" id="{48142D84-7CF2-BD16-BB6F-815134117E69}"/>
              </a:ext>
            </a:extLst>
          </p:cNvPr>
          <p:cNvSpPr>
            <a:spLocks noGrp="1"/>
          </p:cNvSpPr>
          <p:nvPr>
            <p:ph type="sldNum" sz="quarter" idx="12"/>
          </p:nvPr>
        </p:nvSpPr>
        <p:spPr/>
        <p:txBody>
          <a:bodyPr/>
          <a:lstStyle/>
          <a:p>
            <a:fld id="{13603E87-F9CA-47B0-AE55-3C701CB2D147}" type="slidenum">
              <a:rPr lang="en-US" altLang="en-US" smtClean="0"/>
              <a:pPr/>
              <a:t>35</a:t>
            </a:fld>
            <a:endParaRPr lang="en-US" altLang="en-US"/>
          </a:p>
        </p:txBody>
      </p:sp>
    </p:spTree>
    <p:extLst>
      <p:ext uri="{BB962C8B-B14F-4D97-AF65-F5344CB8AC3E}">
        <p14:creationId xmlns:p14="http://schemas.microsoft.com/office/powerpoint/2010/main" val="1443632736"/>
      </p:ext>
    </p:extLst>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251A5-0B67-5261-3E51-91FC1DA2F70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3667926E-461A-0E62-D18D-1C97E76369DD}"/>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it-IT" b="1" dirty="0"/>
              <a:t>Fissure/canal/foramina</a:t>
            </a:r>
          </a:p>
          <a:p>
            <a:r>
              <a:rPr lang="it-IT" b="1" dirty="0"/>
              <a:t>in orbit</a:t>
            </a:r>
            <a:endParaRPr lang="en-US" b="1" dirty="0"/>
          </a:p>
        </p:txBody>
      </p:sp>
      <p:sp>
        <p:nvSpPr>
          <p:cNvPr id="2" name="Content Placeholder 4">
            <a:extLst>
              <a:ext uri="{FF2B5EF4-FFF2-40B4-BE49-F238E27FC236}">
                <a16:creationId xmlns:a16="http://schemas.microsoft.com/office/drawing/2014/main" id="{A790DF14-43E0-33FB-4283-3DBA9C33DC0A}"/>
              </a:ext>
            </a:extLst>
          </p:cNvPr>
          <p:cNvSpPr txBox="1">
            <a:spLocks/>
          </p:cNvSpPr>
          <p:nvPr/>
        </p:nvSpPr>
        <p:spPr>
          <a:xfrm>
            <a:off x="858774" y="1752600"/>
            <a:ext cx="7426452" cy="4038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eaLnBrk="1" hangingPunct="1">
              <a:buFont typeface="Arial" panose="020B0604020202020204" pitchFamily="34" charset="0"/>
              <a:buChar char="•"/>
            </a:pPr>
            <a:endParaRPr lang="en-US" dirty="0"/>
          </a:p>
          <a:p>
            <a:pPr lvl="1">
              <a:buFont typeface="Arial" panose="020B0604020202020204" pitchFamily="34" charset="0"/>
              <a:buChar char="•"/>
            </a:pPr>
            <a:r>
              <a:rPr lang="en-US" sz="2000" dirty="0"/>
              <a:t>Superior orbital fissure</a:t>
            </a:r>
          </a:p>
          <a:p>
            <a:pPr lvl="1">
              <a:buFont typeface="Arial" panose="020B0604020202020204" pitchFamily="34" charset="0"/>
              <a:buChar char="•"/>
            </a:pPr>
            <a:r>
              <a:rPr lang="en-US" sz="2000" dirty="0"/>
              <a:t>Inferior orbital fissure</a:t>
            </a:r>
          </a:p>
          <a:p>
            <a:pPr lvl="1">
              <a:buFont typeface="Arial" panose="020B0604020202020204" pitchFamily="34" charset="0"/>
              <a:buChar char="•"/>
            </a:pPr>
            <a:r>
              <a:rPr lang="en-US" sz="2000" dirty="0"/>
              <a:t>Optic canal</a:t>
            </a:r>
          </a:p>
          <a:p>
            <a:pPr lvl="1">
              <a:buFont typeface="Arial" panose="020B0604020202020204" pitchFamily="34" charset="0"/>
              <a:buChar char="•"/>
            </a:pPr>
            <a:r>
              <a:rPr lang="en-US" sz="2000" dirty="0"/>
              <a:t>Infraorbital groove/foramen</a:t>
            </a:r>
          </a:p>
          <a:p>
            <a:pPr lvl="1">
              <a:buFont typeface="Arial" panose="020B0604020202020204" pitchFamily="34" charset="0"/>
              <a:buChar char="•"/>
            </a:pPr>
            <a:r>
              <a:rPr lang="en-US" sz="2000" dirty="0"/>
              <a:t>Supraorbital notch &amp; groove</a:t>
            </a:r>
          </a:p>
          <a:p>
            <a:pPr lvl="1">
              <a:buFont typeface="Arial" panose="020B0604020202020204" pitchFamily="34" charset="0"/>
              <a:buChar char="•"/>
            </a:pPr>
            <a:r>
              <a:rPr lang="en-US" sz="2000" dirty="0"/>
              <a:t>Anterior &amp; posterior ethmoidal foramen</a:t>
            </a:r>
          </a:p>
          <a:p>
            <a:pPr lvl="1">
              <a:buFont typeface="Arial" panose="020B0604020202020204" pitchFamily="34" charset="0"/>
              <a:buChar char="•"/>
            </a:pPr>
            <a:r>
              <a:rPr lang="en-US" sz="2000" dirty="0"/>
              <a:t>Nasolacrimal duct</a:t>
            </a:r>
          </a:p>
          <a:p>
            <a:pPr lvl="1">
              <a:buFont typeface="Arial" panose="020B0604020202020204" pitchFamily="34" charset="0"/>
              <a:buChar char="•"/>
            </a:pPr>
            <a:r>
              <a:rPr lang="en-US" sz="2000" dirty="0"/>
              <a:t>Frontal notch/foramen</a:t>
            </a:r>
          </a:p>
        </p:txBody>
      </p:sp>
      <p:sp>
        <p:nvSpPr>
          <p:cNvPr id="3" name="Footer Placeholder 2">
            <a:extLst>
              <a:ext uri="{FF2B5EF4-FFF2-40B4-BE49-F238E27FC236}">
                <a16:creationId xmlns:a16="http://schemas.microsoft.com/office/drawing/2014/main" id="{4742CA59-785F-4DC6-76D6-6F5AFFA726AB}"/>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601F97B0-0096-C10C-9AB0-C5E3E2798475}"/>
              </a:ext>
            </a:extLst>
          </p:cNvPr>
          <p:cNvSpPr>
            <a:spLocks noGrp="1"/>
          </p:cNvSpPr>
          <p:nvPr>
            <p:ph type="sldNum" sz="quarter" idx="12"/>
          </p:nvPr>
        </p:nvSpPr>
        <p:spPr/>
        <p:txBody>
          <a:bodyPr/>
          <a:lstStyle/>
          <a:p>
            <a:fld id="{13603E87-F9CA-47B0-AE55-3C701CB2D147}" type="slidenum">
              <a:rPr lang="en-US" altLang="en-US" smtClean="0"/>
              <a:pPr/>
              <a:t>36</a:t>
            </a:fld>
            <a:endParaRPr lang="en-US" altLang="en-US"/>
          </a:p>
        </p:txBody>
      </p:sp>
    </p:spTree>
    <p:extLst>
      <p:ext uri="{BB962C8B-B14F-4D97-AF65-F5344CB8AC3E}">
        <p14:creationId xmlns:p14="http://schemas.microsoft.com/office/powerpoint/2010/main" val="1818857028"/>
      </p:ext>
    </p:extLst>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Group 2">
            <a:extLst>
              <a:ext uri="{FF2B5EF4-FFF2-40B4-BE49-F238E27FC236}">
                <a16:creationId xmlns:a16="http://schemas.microsoft.com/office/drawing/2014/main" id="{D8CF732A-CDB3-0096-76E7-0F6EB2B9F540}"/>
              </a:ext>
            </a:extLst>
          </p:cNvPr>
          <p:cNvGraphicFramePr>
            <a:graphicFrameLocks noGrp="1"/>
          </p:cNvGraphicFramePr>
          <p:nvPr>
            <p:extLst>
              <p:ext uri="{D42A27DB-BD31-4B8C-83A1-F6EECF244321}">
                <p14:modId xmlns:p14="http://schemas.microsoft.com/office/powerpoint/2010/main" val="2033067103"/>
              </p:ext>
            </p:extLst>
          </p:nvPr>
        </p:nvGraphicFramePr>
        <p:xfrm>
          <a:off x="609600" y="919891"/>
          <a:ext cx="7924800" cy="5018217"/>
        </p:xfrm>
        <a:graphic>
          <a:graphicData uri="http://schemas.openxmlformats.org/drawingml/2006/table">
            <a:tbl>
              <a:tblPr/>
              <a:tblGrid>
                <a:gridCol w="3837199">
                  <a:extLst>
                    <a:ext uri="{9D8B030D-6E8A-4147-A177-3AD203B41FA5}">
                      <a16:colId xmlns:a16="http://schemas.microsoft.com/office/drawing/2014/main" val="20000"/>
                    </a:ext>
                  </a:extLst>
                </a:gridCol>
                <a:gridCol w="4087601">
                  <a:extLst>
                    <a:ext uri="{9D8B030D-6E8A-4147-A177-3AD203B41FA5}">
                      <a16:colId xmlns:a16="http://schemas.microsoft.com/office/drawing/2014/main" val="20001"/>
                    </a:ext>
                  </a:extLst>
                </a:gridCol>
              </a:tblGrid>
              <a:tr h="33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cs typeface="Times New Roman" pitchFamily="18" charset="0"/>
                        </a:rPr>
                        <a:t>Fissure/canal/foramina in orbit</a:t>
                      </a:r>
                      <a:endParaRPr kumimoji="0" lang="en-US" sz="1600" b="1"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cs typeface="Times New Roman" pitchFamily="18" charset="0"/>
                        </a:rPr>
                        <a:t>Contains </a:t>
                      </a:r>
                      <a:endParaRPr kumimoji="0" lang="en-US" sz="1600" b="1"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33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Superior orbital fissure</a:t>
                      </a:r>
                      <a:endParaRPr kumimoji="0" lang="en-US" sz="16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Times New Roman" pitchFamily="18" charset="0"/>
                        </a:rPr>
                        <a:t>Lacrimal  nerve,frontal nerve,trochlear nerve, superior division of 3</a:t>
                      </a:r>
                      <a:r>
                        <a:rPr kumimoji="0" lang="en-US" sz="1600" b="0" i="0" u="none" strike="noStrike" cap="none" normalizeH="0" baseline="30000">
                          <a:ln>
                            <a:noFill/>
                          </a:ln>
                          <a:solidFill>
                            <a:schemeClr val="tx1"/>
                          </a:solidFill>
                          <a:effectLst/>
                          <a:latin typeface="+mn-lt"/>
                          <a:cs typeface="Times New Roman" pitchFamily="18" charset="0"/>
                        </a:rPr>
                        <a:t>rd</a:t>
                      </a:r>
                      <a:r>
                        <a:rPr kumimoji="0" lang="en-US" sz="1600" b="0" i="0" u="none" strike="noStrike" cap="none" normalizeH="0" baseline="0">
                          <a:ln>
                            <a:noFill/>
                          </a:ln>
                          <a:solidFill>
                            <a:schemeClr val="tx1"/>
                          </a:solidFill>
                          <a:effectLst/>
                          <a:latin typeface="+mn-lt"/>
                          <a:cs typeface="Times New Roman" pitchFamily="18" charset="0"/>
                        </a:rPr>
                        <a:t> cranial nerve, nasociliary nerve, inferior division of 3</a:t>
                      </a:r>
                      <a:r>
                        <a:rPr kumimoji="0" lang="en-US" sz="1600" b="0" i="0" u="none" strike="noStrike" cap="none" normalizeH="0" baseline="30000">
                          <a:ln>
                            <a:noFill/>
                          </a:ln>
                          <a:solidFill>
                            <a:schemeClr val="tx1"/>
                          </a:solidFill>
                          <a:effectLst/>
                          <a:latin typeface="+mn-lt"/>
                          <a:cs typeface="Times New Roman" pitchFamily="18" charset="0"/>
                        </a:rPr>
                        <a:t>rd</a:t>
                      </a:r>
                      <a:r>
                        <a:rPr kumimoji="0" lang="en-US" sz="1600" b="0" i="0" u="none" strike="noStrike" cap="none" normalizeH="0" baseline="0">
                          <a:ln>
                            <a:noFill/>
                          </a:ln>
                          <a:solidFill>
                            <a:schemeClr val="tx1"/>
                          </a:solidFill>
                          <a:effectLst/>
                          <a:latin typeface="+mn-lt"/>
                          <a:cs typeface="Times New Roman" pitchFamily="18" charset="0"/>
                        </a:rPr>
                        <a:t> nerve, abducebt nerve</a:t>
                      </a:r>
                      <a:endParaRPr kumimoji="0" lang="en-US" sz="16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606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Inferior orbital fissure</a:t>
                      </a:r>
                      <a:endParaRPr kumimoji="0" lang="en-US" sz="16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Times New Roman" pitchFamily="18" charset="0"/>
                        </a:rPr>
                        <a:t>Bridged by Muller’muscle. transmits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Times New Roman" pitchFamily="18" charset="0"/>
                        </a:rPr>
                        <a:t>maxillary nerve, zygomatic nerve, infraorbital vessel &amp; nerve, branch of pterygopalatine ganglion, connection between inferior ophthalmic vein &amp; pterygoid plexus.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53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Optic canal</a:t>
                      </a:r>
                      <a:endParaRPr kumimoji="0" lang="en-US" sz="16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Times New Roman" pitchFamily="18" charset="0"/>
                        </a:rPr>
                        <a:t>Optic nerve &amp; ophthalmic artery</a:t>
                      </a:r>
                      <a:endParaRPr kumimoji="0" lang="en-US" sz="16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57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mn-lt"/>
                          <a:cs typeface="Times New Roman" pitchFamily="18" charset="0"/>
                        </a:rPr>
                        <a:t>Infraorbital</a:t>
                      </a:r>
                      <a:r>
                        <a:rPr kumimoji="0" lang="en-US" sz="1600" b="0" i="0" u="none" strike="noStrike" cap="none" normalizeH="0" baseline="0" dirty="0">
                          <a:ln>
                            <a:noFill/>
                          </a:ln>
                          <a:solidFill>
                            <a:schemeClr val="tx1"/>
                          </a:solidFill>
                          <a:effectLst/>
                          <a:latin typeface="+mn-lt"/>
                          <a:cs typeface="Times New Roman" pitchFamily="18" charset="0"/>
                        </a:rPr>
                        <a:t> groove/foramen</a:t>
                      </a:r>
                      <a:endParaRPr kumimoji="0" lang="en-US" sz="16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Times New Roman" pitchFamily="18" charset="0"/>
                        </a:rPr>
                        <a:t>Infraorbital nerve &amp; vessels</a:t>
                      </a:r>
                      <a:endParaRPr kumimoji="0" lang="en-US" sz="16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53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mn-lt"/>
                          <a:cs typeface="Times New Roman" pitchFamily="18" charset="0"/>
                        </a:rPr>
                        <a:t>Supraorbital</a:t>
                      </a:r>
                      <a:r>
                        <a:rPr kumimoji="0" lang="en-US" sz="1600" b="0" i="0" u="none" strike="noStrike" cap="none" normalizeH="0" baseline="0" dirty="0">
                          <a:ln>
                            <a:noFill/>
                          </a:ln>
                          <a:solidFill>
                            <a:schemeClr val="tx1"/>
                          </a:solidFill>
                          <a:effectLst/>
                          <a:latin typeface="+mn-lt"/>
                          <a:cs typeface="Times New Roman" pitchFamily="18" charset="0"/>
                        </a:rPr>
                        <a:t> notch &amp; groove</a:t>
                      </a:r>
                      <a:endParaRPr kumimoji="0" lang="en-US" sz="16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mn-lt"/>
                          <a:cs typeface="Times New Roman" pitchFamily="18" charset="0"/>
                        </a:rPr>
                        <a:t>Supraorbital</a:t>
                      </a:r>
                      <a:r>
                        <a:rPr kumimoji="0" lang="en-US" sz="1600" b="0" i="0" u="none" strike="noStrike" cap="none" normalizeH="0" baseline="0" dirty="0">
                          <a:ln>
                            <a:noFill/>
                          </a:ln>
                          <a:solidFill>
                            <a:schemeClr val="tx1"/>
                          </a:solidFill>
                          <a:effectLst/>
                          <a:latin typeface="+mn-lt"/>
                          <a:cs typeface="Times New Roman" pitchFamily="18" charset="0"/>
                        </a:rPr>
                        <a:t>  nerve </a:t>
                      </a:r>
                      <a:r>
                        <a:rPr kumimoji="0" lang="en-US" sz="1600" b="0" i="0" u="none" strike="noStrike" cap="none" normalizeH="0" baseline="0">
                          <a:ln>
                            <a:noFill/>
                          </a:ln>
                          <a:solidFill>
                            <a:schemeClr val="tx1"/>
                          </a:solidFill>
                          <a:effectLst/>
                          <a:latin typeface="+mn-lt"/>
                          <a:cs typeface="Times New Roman" pitchFamily="18" charset="0"/>
                        </a:rPr>
                        <a:t>&amp; vessels  </a:t>
                      </a:r>
                      <a:endParaRPr kumimoji="0" lang="en-US" sz="16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53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Anterior &amp; posterior </a:t>
                      </a:r>
                      <a:r>
                        <a:rPr kumimoji="0" lang="en-US" sz="1600" b="0" i="0" u="none" strike="noStrike" cap="none" normalizeH="0" baseline="0" dirty="0" err="1">
                          <a:ln>
                            <a:noFill/>
                          </a:ln>
                          <a:solidFill>
                            <a:schemeClr val="tx1"/>
                          </a:solidFill>
                          <a:effectLst/>
                          <a:latin typeface="+mn-lt"/>
                          <a:cs typeface="Times New Roman" pitchFamily="18" charset="0"/>
                        </a:rPr>
                        <a:t>ethmoidal</a:t>
                      </a:r>
                      <a:r>
                        <a:rPr kumimoji="0" lang="en-US" sz="1600" b="0" i="0" u="none" strike="noStrike" cap="none" normalizeH="0" baseline="0" dirty="0">
                          <a:ln>
                            <a:noFill/>
                          </a:ln>
                          <a:solidFill>
                            <a:schemeClr val="tx1"/>
                          </a:solidFill>
                          <a:effectLst/>
                          <a:latin typeface="+mn-lt"/>
                          <a:cs typeface="Times New Roman" pitchFamily="18" charset="0"/>
                        </a:rPr>
                        <a:t> foramen</a:t>
                      </a:r>
                      <a:endParaRPr kumimoji="0" lang="en-US" sz="16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Times New Roman" pitchFamily="18" charset="0"/>
                        </a:rPr>
                        <a:t>Corresponding nerve &amp; vessels</a:t>
                      </a:r>
                      <a:endParaRPr kumimoji="0" lang="en-US" sz="16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446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mn-lt"/>
                          <a:cs typeface="Times New Roman" pitchFamily="18" charset="0"/>
                        </a:rPr>
                        <a:t>Nasolacrimal</a:t>
                      </a:r>
                      <a:r>
                        <a:rPr kumimoji="0" lang="en-US" sz="1600" b="0" i="0" u="none" strike="noStrike" cap="none" normalizeH="0" baseline="0" dirty="0">
                          <a:ln>
                            <a:noFill/>
                          </a:ln>
                          <a:solidFill>
                            <a:schemeClr val="tx1"/>
                          </a:solidFill>
                          <a:effectLst/>
                          <a:latin typeface="+mn-lt"/>
                          <a:cs typeface="Times New Roman" pitchFamily="18" charset="0"/>
                        </a:rPr>
                        <a:t> duct</a:t>
                      </a:r>
                      <a:endParaRPr kumimoji="0" lang="en-US" sz="16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Times New Roman" pitchFamily="18" charset="0"/>
                        </a:rPr>
                        <a:t>Nasolacrimal duct from lacrimal sac to inferior nasal meatus</a:t>
                      </a:r>
                      <a:endParaRPr kumimoji="0" lang="en-US" sz="16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53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Frontal notch/foramen</a:t>
                      </a:r>
                      <a:endParaRPr kumimoji="0" lang="en-US" sz="16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Times New Roman" pitchFamily="18" charset="0"/>
                        </a:rPr>
                        <a:t>Supratrochlear nerve &amp; vessel.</a:t>
                      </a:r>
                      <a:endParaRPr kumimoji="0" lang="en-US" sz="16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Footer Placeholder 1">
            <a:extLst>
              <a:ext uri="{FF2B5EF4-FFF2-40B4-BE49-F238E27FC236}">
                <a16:creationId xmlns:a16="http://schemas.microsoft.com/office/drawing/2014/main" id="{A0AB29FF-E638-DBF8-3D69-11BBBC88640E}"/>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7A799935-C09C-C69A-52C8-D3F947A8CEAD}"/>
              </a:ext>
            </a:extLst>
          </p:cNvPr>
          <p:cNvSpPr>
            <a:spLocks noGrp="1"/>
          </p:cNvSpPr>
          <p:nvPr>
            <p:ph type="sldNum" sz="quarter" idx="12"/>
          </p:nvPr>
        </p:nvSpPr>
        <p:spPr/>
        <p:txBody>
          <a:bodyPr/>
          <a:lstStyle/>
          <a:p>
            <a:fld id="{12D70DBF-0E79-447F-94B8-DD4002F8CB23}" type="slidenum">
              <a:rPr lang="en-US" altLang="en-US" smtClean="0"/>
              <a:pPr/>
              <a:t>37</a:t>
            </a:fld>
            <a:endParaRPr lang="en-US" altLang="en-US"/>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9BE81-3978-DEB5-57F7-EE9F25C72361}"/>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E1871C89-37F9-3951-31C5-00E4531CCE64}"/>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it-IT" b="1" dirty="0"/>
              <a:t>The optic canal</a:t>
            </a:r>
            <a:endParaRPr lang="en-US" b="1" dirty="0"/>
          </a:p>
        </p:txBody>
      </p:sp>
      <p:sp>
        <p:nvSpPr>
          <p:cNvPr id="2" name="Content Placeholder 4">
            <a:extLst>
              <a:ext uri="{FF2B5EF4-FFF2-40B4-BE49-F238E27FC236}">
                <a16:creationId xmlns:a16="http://schemas.microsoft.com/office/drawing/2014/main" id="{38B88349-30E5-DFD8-4A8F-FD756A90E51E}"/>
              </a:ext>
            </a:extLst>
          </p:cNvPr>
          <p:cNvSpPr txBox="1">
            <a:spLocks/>
          </p:cNvSpPr>
          <p:nvPr/>
        </p:nvSpPr>
        <p:spPr>
          <a:xfrm>
            <a:off x="858774" y="1752600"/>
            <a:ext cx="7426452" cy="4038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eaLnBrk="1" hangingPunct="1">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4D029CA2-03E7-9D38-E06E-1D707191B8C0}"/>
              </a:ext>
            </a:extLst>
          </p:cNvPr>
          <p:cNvSpPr>
            <a:spLocks noGrp="1"/>
          </p:cNvSpPr>
          <p:nvPr>
            <p:ph idx="1"/>
          </p:nvPr>
        </p:nvSpPr>
        <p:spPr/>
        <p:txBody>
          <a:bodyPr>
            <a:normAutofit/>
          </a:bodyPr>
          <a:lstStyle/>
          <a:p>
            <a:pPr lvl="1">
              <a:buFont typeface="Arial" panose="020B0604020202020204" pitchFamily="34" charset="0"/>
              <a:buChar char="•"/>
            </a:pPr>
            <a:r>
              <a:rPr lang="en-US" sz="2000" dirty="0"/>
              <a:t>Connects the orbit with middle cranial fossa.</a:t>
            </a:r>
          </a:p>
          <a:p>
            <a:pPr lvl="1">
              <a:buFont typeface="Arial" panose="020B0604020202020204" pitchFamily="34" charset="0"/>
              <a:buChar char="•"/>
            </a:pPr>
            <a:r>
              <a:rPr lang="en-US" sz="2000" dirty="0"/>
              <a:t>Contains the optic nerve &amp; ophthalmic artery.</a:t>
            </a:r>
          </a:p>
        </p:txBody>
      </p:sp>
      <p:sp>
        <p:nvSpPr>
          <p:cNvPr id="3" name="Footer Placeholder 2">
            <a:extLst>
              <a:ext uri="{FF2B5EF4-FFF2-40B4-BE49-F238E27FC236}">
                <a16:creationId xmlns:a16="http://schemas.microsoft.com/office/drawing/2014/main" id="{EA7DA3BB-2977-E135-699B-531735CB0A95}"/>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9D0BD8CF-E23C-EA61-9F77-6DDA37D2CF92}"/>
              </a:ext>
            </a:extLst>
          </p:cNvPr>
          <p:cNvSpPr>
            <a:spLocks noGrp="1"/>
          </p:cNvSpPr>
          <p:nvPr>
            <p:ph type="sldNum" sz="quarter" idx="12"/>
          </p:nvPr>
        </p:nvSpPr>
        <p:spPr/>
        <p:txBody>
          <a:bodyPr/>
          <a:lstStyle/>
          <a:p>
            <a:fld id="{13603E87-F9CA-47B0-AE55-3C701CB2D147}" type="slidenum">
              <a:rPr lang="en-US" altLang="en-US" smtClean="0"/>
              <a:pPr/>
              <a:t>38</a:t>
            </a:fld>
            <a:endParaRPr lang="en-US" altLang="en-US"/>
          </a:p>
        </p:txBody>
      </p:sp>
    </p:spTree>
    <p:extLst>
      <p:ext uri="{BB962C8B-B14F-4D97-AF65-F5344CB8AC3E}">
        <p14:creationId xmlns:p14="http://schemas.microsoft.com/office/powerpoint/2010/main" val="3528482663"/>
      </p:ext>
    </p:extLst>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D5267-1DA6-4FBB-274B-8C2B4148D47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D121B4B-E98F-2C4A-A98A-0B5A54167242}"/>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it-IT" b="1" dirty="0"/>
              <a:t>Supraorbital orbital fissure</a:t>
            </a:r>
            <a:endParaRPr lang="en-US" b="1" dirty="0"/>
          </a:p>
        </p:txBody>
      </p:sp>
      <p:sp>
        <p:nvSpPr>
          <p:cNvPr id="2" name="Content Placeholder 4">
            <a:extLst>
              <a:ext uri="{FF2B5EF4-FFF2-40B4-BE49-F238E27FC236}">
                <a16:creationId xmlns:a16="http://schemas.microsoft.com/office/drawing/2014/main" id="{F53D883A-5F0B-77DA-8AA4-354FE0A48871}"/>
              </a:ext>
            </a:extLst>
          </p:cNvPr>
          <p:cNvSpPr txBox="1">
            <a:spLocks/>
          </p:cNvSpPr>
          <p:nvPr/>
        </p:nvSpPr>
        <p:spPr>
          <a:xfrm>
            <a:off x="858774" y="1752600"/>
            <a:ext cx="7426452" cy="4038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eaLnBrk="1" hangingPunct="1">
              <a:buFont typeface="Wingdings" panose="05000000000000000000" pitchFamily="2" charset="2"/>
              <a:buChar char="q"/>
            </a:pPr>
            <a:r>
              <a:rPr lang="en-US" sz="1600" dirty="0"/>
              <a:t>Connects orbit with middle cranial fossa.</a:t>
            </a:r>
          </a:p>
          <a:p>
            <a:pPr eaLnBrk="1" hangingPunct="1">
              <a:buFont typeface="Wingdings" panose="05000000000000000000" pitchFamily="2" charset="2"/>
              <a:buChar char="q"/>
            </a:pPr>
            <a:r>
              <a:rPr lang="en-US" sz="1600" dirty="0"/>
              <a:t>Transmits from above downwards</a:t>
            </a:r>
          </a:p>
          <a:p>
            <a:pPr eaLnBrk="1" hangingPunct="1">
              <a:buFont typeface="Arial" panose="020B0604020202020204" pitchFamily="34" charset="0"/>
              <a:buChar char="•"/>
            </a:pPr>
            <a:r>
              <a:rPr lang="en-US" sz="1200" dirty="0"/>
              <a:t>L-lacrimal nerve</a:t>
            </a:r>
          </a:p>
          <a:p>
            <a:pPr eaLnBrk="1" hangingPunct="1">
              <a:buFont typeface="Arial" panose="020B0604020202020204" pitchFamily="34" charset="0"/>
              <a:buChar char="•"/>
            </a:pPr>
            <a:r>
              <a:rPr lang="en-US" sz="1200" dirty="0"/>
              <a:t>F-frontal nerve</a:t>
            </a:r>
          </a:p>
          <a:p>
            <a:pPr eaLnBrk="1" hangingPunct="1">
              <a:buFont typeface="Arial" panose="020B0604020202020204" pitchFamily="34" charset="0"/>
              <a:buChar char="•"/>
            </a:pPr>
            <a:r>
              <a:rPr lang="en-US" sz="1200" dirty="0"/>
              <a:t>T-trochlear nerve</a:t>
            </a:r>
          </a:p>
          <a:p>
            <a:pPr eaLnBrk="1" hangingPunct="1">
              <a:buFont typeface="Arial" panose="020B0604020202020204" pitchFamily="34" charset="0"/>
              <a:buChar char="•"/>
            </a:pPr>
            <a:r>
              <a:rPr lang="en-US" sz="1200" dirty="0"/>
              <a:t>S-superior division of 3rd cranial nerve</a:t>
            </a:r>
          </a:p>
          <a:p>
            <a:pPr eaLnBrk="1" hangingPunct="1">
              <a:buFont typeface="Arial" panose="020B0604020202020204" pitchFamily="34" charset="0"/>
              <a:buChar char="•"/>
            </a:pPr>
            <a:r>
              <a:rPr lang="en-US" sz="1200" dirty="0"/>
              <a:t>N-</a:t>
            </a:r>
            <a:r>
              <a:rPr lang="en-US" sz="1200" dirty="0" err="1"/>
              <a:t>nasociliary</a:t>
            </a:r>
            <a:r>
              <a:rPr lang="en-US" sz="1200" dirty="0"/>
              <a:t> nerve</a:t>
            </a:r>
          </a:p>
          <a:p>
            <a:pPr eaLnBrk="1" hangingPunct="1">
              <a:buFont typeface="Arial" panose="020B0604020202020204" pitchFamily="34" charset="0"/>
              <a:buChar char="•"/>
            </a:pPr>
            <a:r>
              <a:rPr lang="en-US" sz="1200" dirty="0"/>
              <a:t>I-inferior division of 3rd nerve</a:t>
            </a:r>
          </a:p>
          <a:p>
            <a:pPr eaLnBrk="1" hangingPunct="1">
              <a:buFont typeface="Arial" panose="020B0604020202020204" pitchFamily="34" charset="0"/>
              <a:buChar char="•"/>
            </a:pPr>
            <a:r>
              <a:rPr lang="en-US" sz="1200" dirty="0"/>
              <a:t>A-abducent nerve </a:t>
            </a:r>
          </a:p>
          <a:p>
            <a:pPr eaLnBrk="1" hangingPunct="1">
              <a:buFont typeface="Wingdings" panose="05000000000000000000" pitchFamily="2" charset="2"/>
              <a:buChar char="q"/>
            </a:pPr>
            <a:r>
              <a:rPr lang="en-US" sz="1600" dirty="0"/>
              <a:t>1st three LFT pass above lateral rectus.</a:t>
            </a:r>
          </a:p>
          <a:p>
            <a:pPr eaLnBrk="1" hangingPunct="1">
              <a:buFont typeface="Wingdings" panose="05000000000000000000" pitchFamily="2" charset="2"/>
              <a:buChar char="q"/>
            </a:pPr>
            <a:r>
              <a:rPr lang="en-US" sz="1600" dirty="0"/>
              <a:t>Last four SNIA pass between two heads of lateral rectus.</a:t>
            </a:r>
          </a:p>
          <a:p>
            <a:pPr eaLnBrk="1" hangingPunct="1">
              <a:buFont typeface="Wingdings" panose="05000000000000000000" pitchFamily="2" charset="2"/>
              <a:buChar char="q"/>
            </a:pPr>
            <a:r>
              <a:rPr lang="en-US" sz="1600" dirty="0"/>
              <a:t>Three nerves are sensory branches of ophthalmic nerve: lacrimal, frontal, </a:t>
            </a:r>
            <a:r>
              <a:rPr lang="en-US" sz="1600" dirty="0" err="1"/>
              <a:t>nasociliary</a:t>
            </a:r>
            <a:r>
              <a:rPr lang="en-US" sz="1600" dirty="0"/>
              <a:t>.</a:t>
            </a:r>
          </a:p>
          <a:p>
            <a:pPr eaLnBrk="1" hangingPunct="1">
              <a:buFont typeface="Wingdings" panose="05000000000000000000" pitchFamily="2" charset="2"/>
              <a:buChar char="q"/>
            </a:pPr>
            <a:r>
              <a:rPr lang="en-US" sz="1600" dirty="0"/>
              <a:t>Three nerves are motor to eye muscles: 3rd, 4th, 6</a:t>
            </a:r>
            <a:r>
              <a:rPr lang="en-US" sz="1600" baseline="30000" dirty="0"/>
              <a:t>th</a:t>
            </a:r>
            <a:r>
              <a:rPr lang="en-US" sz="1600" dirty="0"/>
              <a:t>.</a:t>
            </a:r>
          </a:p>
        </p:txBody>
      </p:sp>
      <p:sp>
        <p:nvSpPr>
          <p:cNvPr id="3" name="Footer Placeholder 2">
            <a:extLst>
              <a:ext uri="{FF2B5EF4-FFF2-40B4-BE49-F238E27FC236}">
                <a16:creationId xmlns:a16="http://schemas.microsoft.com/office/drawing/2014/main" id="{AE00B3AA-2931-B4B8-A512-30067BC2F810}"/>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EA809B39-FCDD-8A27-AF77-266D165DC2BF}"/>
              </a:ext>
            </a:extLst>
          </p:cNvPr>
          <p:cNvSpPr>
            <a:spLocks noGrp="1"/>
          </p:cNvSpPr>
          <p:nvPr>
            <p:ph type="sldNum" sz="quarter" idx="12"/>
          </p:nvPr>
        </p:nvSpPr>
        <p:spPr/>
        <p:txBody>
          <a:bodyPr/>
          <a:lstStyle/>
          <a:p>
            <a:fld id="{13603E87-F9CA-47B0-AE55-3C701CB2D147}" type="slidenum">
              <a:rPr lang="en-US" altLang="en-US" smtClean="0"/>
              <a:pPr/>
              <a:t>39</a:t>
            </a:fld>
            <a:endParaRPr lang="en-US" altLang="en-US"/>
          </a:p>
        </p:txBody>
      </p:sp>
    </p:spTree>
    <p:extLst>
      <p:ext uri="{BB962C8B-B14F-4D97-AF65-F5344CB8AC3E}">
        <p14:creationId xmlns:p14="http://schemas.microsoft.com/office/powerpoint/2010/main" val="1103754235"/>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E6D60-B536-1263-BD5B-9D959800A38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5D7B268-C6A3-D604-BBEC-789A6DD887E5}"/>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Contents</a:t>
            </a:r>
          </a:p>
        </p:txBody>
      </p:sp>
      <p:pic>
        <p:nvPicPr>
          <p:cNvPr id="4" name="Picture 9" descr="C:\WINDOWS\Desktop\lecture\orbit\content oforbit- sag sec.jpg">
            <a:extLst>
              <a:ext uri="{FF2B5EF4-FFF2-40B4-BE49-F238E27FC236}">
                <a16:creationId xmlns:a16="http://schemas.microsoft.com/office/drawing/2014/main" id="{963C0F34-9845-09C3-E4A3-9ABB4324E1A1}"/>
              </a:ext>
            </a:extLst>
          </p:cNvPr>
          <p:cNvPicPr>
            <a:picLocks noChangeAspect="1" noChangeArrowheads="1"/>
          </p:cNvPicPr>
          <p:nvPr/>
        </p:nvPicPr>
        <p:blipFill>
          <a:blip r:embed="rId2"/>
          <a:srcRect/>
          <a:stretch>
            <a:fillRect/>
          </a:stretch>
        </p:blipFill>
        <p:spPr bwMode="auto">
          <a:xfrm>
            <a:off x="1088027" y="4727131"/>
            <a:ext cx="1981200" cy="1457325"/>
          </a:xfrm>
          <a:prstGeom prst="rect">
            <a:avLst/>
          </a:prstGeom>
          <a:noFill/>
          <a:effectLst>
            <a:outerShdw dist="35921" dir="2700000" algn="ctr" rotWithShape="0">
              <a:schemeClr val="tx1"/>
            </a:outerShdw>
          </a:effectLst>
        </p:spPr>
      </p:pic>
      <p:grpSp>
        <p:nvGrpSpPr>
          <p:cNvPr id="7" name="Group 13">
            <a:extLst>
              <a:ext uri="{FF2B5EF4-FFF2-40B4-BE49-F238E27FC236}">
                <a16:creationId xmlns:a16="http://schemas.microsoft.com/office/drawing/2014/main" id="{B1D03475-84F1-03E5-431B-249DE2280828}"/>
              </a:ext>
            </a:extLst>
          </p:cNvPr>
          <p:cNvGrpSpPr>
            <a:grpSpLocks/>
          </p:cNvGrpSpPr>
          <p:nvPr/>
        </p:nvGrpSpPr>
        <p:grpSpPr bwMode="auto">
          <a:xfrm>
            <a:off x="1088027" y="1784794"/>
            <a:ext cx="2189163" cy="1209675"/>
            <a:chOff x="1617" y="960"/>
            <a:chExt cx="1379" cy="762"/>
          </a:xfrm>
        </p:grpSpPr>
        <p:sp>
          <p:nvSpPr>
            <p:cNvPr id="9" name="Rectangle 3">
              <a:extLst>
                <a:ext uri="{FF2B5EF4-FFF2-40B4-BE49-F238E27FC236}">
                  <a16:creationId xmlns:a16="http://schemas.microsoft.com/office/drawing/2014/main" id="{D96455BF-19D8-DE9D-03BC-749634E2FDBC}"/>
                </a:ext>
              </a:extLst>
            </p:cNvPr>
            <p:cNvSpPr>
              <a:spLocks noChangeArrowheads="1"/>
            </p:cNvSpPr>
            <p:nvPr/>
          </p:nvSpPr>
          <p:spPr bwMode="auto">
            <a:xfrm>
              <a:off x="2880" y="1008"/>
              <a:ext cx="116" cy="233"/>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defRPr/>
              </a:pPr>
              <a:endParaRPr lang="th-TH" sz="1800" b="1" dirty="0"/>
            </a:p>
          </p:txBody>
        </p:sp>
        <p:pic>
          <p:nvPicPr>
            <p:cNvPr id="10" name="Picture 10" descr="C:\WINDOWS\Desktop\lecture\orbit\skull-ant.2.jpg">
              <a:extLst>
                <a:ext uri="{FF2B5EF4-FFF2-40B4-BE49-F238E27FC236}">
                  <a16:creationId xmlns:a16="http://schemas.microsoft.com/office/drawing/2014/main" id="{ED54CD74-8AAF-C1F3-70B2-9D9EDF905077}"/>
                </a:ext>
              </a:extLst>
            </p:cNvPr>
            <p:cNvPicPr>
              <a:picLocks noChangeAspect="1" noChangeArrowheads="1"/>
            </p:cNvPicPr>
            <p:nvPr/>
          </p:nvPicPr>
          <p:blipFill>
            <a:blip r:embed="rId3"/>
            <a:srcRect/>
            <a:stretch>
              <a:fillRect/>
            </a:stretch>
          </p:blipFill>
          <p:spPr bwMode="auto">
            <a:xfrm>
              <a:off x="1617" y="960"/>
              <a:ext cx="543" cy="762"/>
            </a:xfrm>
            <a:prstGeom prst="rect">
              <a:avLst/>
            </a:prstGeom>
            <a:noFill/>
            <a:effectLst>
              <a:outerShdw dist="35921" dir="2700000" algn="ctr" rotWithShape="0">
                <a:schemeClr val="tx1"/>
              </a:outerShdw>
            </a:effectLst>
          </p:spPr>
        </p:pic>
      </p:grpSp>
      <p:pic>
        <p:nvPicPr>
          <p:cNvPr id="13" name="Picture 11" descr="C:\WINDOWS\Desktop\lecture\orbit2\surface anat-female.2.jpg">
            <a:extLst>
              <a:ext uri="{FF2B5EF4-FFF2-40B4-BE49-F238E27FC236}">
                <a16:creationId xmlns:a16="http://schemas.microsoft.com/office/drawing/2014/main" id="{FF2A3326-60D5-FB13-8176-7AC4143DD02E}"/>
              </a:ext>
            </a:extLst>
          </p:cNvPr>
          <p:cNvPicPr>
            <a:picLocks noChangeAspect="1" noChangeArrowheads="1"/>
          </p:cNvPicPr>
          <p:nvPr/>
        </p:nvPicPr>
        <p:blipFill>
          <a:blip r:embed="rId4"/>
          <a:srcRect/>
          <a:stretch>
            <a:fillRect/>
          </a:stretch>
        </p:blipFill>
        <p:spPr bwMode="auto">
          <a:xfrm>
            <a:off x="1088027" y="3180556"/>
            <a:ext cx="1123950" cy="1360488"/>
          </a:xfrm>
          <a:prstGeom prst="rect">
            <a:avLst/>
          </a:prstGeom>
          <a:noFill/>
          <a:effectLst>
            <a:outerShdw dist="35921" dir="2700000" algn="ctr" rotWithShape="0">
              <a:schemeClr val="tx1"/>
            </a:outerShdw>
          </a:effectLst>
        </p:spPr>
      </p:pic>
      <p:sp>
        <p:nvSpPr>
          <p:cNvPr id="14" name="TextBox 13">
            <a:extLst>
              <a:ext uri="{FF2B5EF4-FFF2-40B4-BE49-F238E27FC236}">
                <a16:creationId xmlns:a16="http://schemas.microsoft.com/office/drawing/2014/main" id="{50BFBE84-AB4C-4A8F-4E86-2C716E8E004B}"/>
              </a:ext>
            </a:extLst>
          </p:cNvPr>
          <p:cNvSpPr txBox="1"/>
          <p:nvPr/>
        </p:nvSpPr>
        <p:spPr>
          <a:xfrm>
            <a:off x="2096090" y="1784794"/>
            <a:ext cx="2362200" cy="923330"/>
          </a:xfrm>
          <a:prstGeom prst="rect">
            <a:avLst/>
          </a:prstGeom>
          <a:noFill/>
        </p:spPr>
        <p:txBody>
          <a:bodyPr wrap="square" rtlCol="0">
            <a:spAutoFit/>
          </a:bodyPr>
          <a:lstStyle/>
          <a:p>
            <a:r>
              <a:rPr lang="en-US" dirty="0"/>
              <a:t>1. Bony orbit, </a:t>
            </a:r>
          </a:p>
          <a:p>
            <a:r>
              <a:rPr lang="en-US" dirty="0"/>
              <a:t>Orbital openings,</a:t>
            </a:r>
          </a:p>
          <a:p>
            <a:r>
              <a:rPr lang="en-US" dirty="0"/>
              <a:t>Orbital fasciae</a:t>
            </a:r>
            <a:endParaRPr lang="en-IN" dirty="0"/>
          </a:p>
        </p:txBody>
      </p:sp>
      <p:sp>
        <p:nvSpPr>
          <p:cNvPr id="15" name="TextBox 14">
            <a:extLst>
              <a:ext uri="{FF2B5EF4-FFF2-40B4-BE49-F238E27FC236}">
                <a16:creationId xmlns:a16="http://schemas.microsoft.com/office/drawing/2014/main" id="{874FC239-441D-056A-CDAA-66E414E9BEDF}"/>
              </a:ext>
            </a:extLst>
          </p:cNvPr>
          <p:cNvSpPr txBox="1"/>
          <p:nvPr/>
        </p:nvSpPr>
        <p:spPr>
          <a:xfrm>
            <a:off x="2402545" y="3180556"/>
            <a:ext cx="2362200" cy="646331"/>
          </a:xfrm>
          <a:prstGeom prst="rect">
            <a:avLst/>
          </a:prstGeom>
          <a:noFill/>
        </p:spPr>
        <p:txBody>
          <a:bodyPr wrap="square" rtlCol="0">
            <a:spAutoFit/>
          </a:bodyPr>
          <a:lstStyle/>
          <a:p>
            <a:r>
              <a:rPr lang="en-US" dirty="0"/>
              <a:t>2. Surface anatomy of eyeball and eyelids</a:t>
            </a:r>
          </a:p>
        </p:txBody>
      </p:sp>
      <p:sp>
        <p:nvSpPr>
          <p:cNvPr id="16" name="TextBox 15">
            <a:extLst>
              <a:ext uri="{FF2B5EF4-FFF2-40B4-BE49-F238E27FC236}">
                <a16:creationId xmlns:a16="http://schemas.microsoft.com/office/drawing/2014/main" id="{81EECE44-E348-9628-9D6C-68820846C379}"/>
              </a:ext>
            </a:extLst>
          </p:cNvPr>
          <p:cNvSpPr txBox="1"/>
          <p:nvPr/>
        </p:nvSpPr>
        <p:spPr>
          <a:xfrm>
            <a:off x="3277190" y="4727131"/>
            <a:ext cx="3199810" cy="1846659"/>
          </a:xfrm>
          <a:prstGeom prst="rect">
            <a:avLst/>
          </a:prstGeom>
          <a:noFill/>
        </p:spPr>
        <p:txBody>
          <a:bodyPr wrap="square" rtlCol="0">
            <a:spAutoFit/>
          </a:bodyPr>
          <a:lstStyle/>
          <a:p>
            <a:r>
              <a:rPr lang="en-US" dirty="0"/>
              <a:t>3. Orbital contents</a:t>
            </a:r>
          </a:p>
          <a:p>
            <a:pPr marL="285750" indent="-285750">
              <a:buFont typeface="Arial" panose="020B0604020202020204" pitchFamily="34" charset="0"/>
              <a:buChar char="•"/>
            </a:pPr>
            <a:r>
              <a:rPr lang="en-US" sz="1600" dirty="0"/>
              <a:t>Eyeball</a:t>
            </a:r>
          </a:p>
          <a:p>
            <a:pPr marL="285750" indent="-285750">
              <a:buFont typeface="Arial" panose="020B0604020202020204" pitchFamily="34" charset="0"/>
              <a:buChar char="•"/>
            </a:pPr>
            <a:r>
              <a:rPr lang="en-US" sz="1600" dirty="0"/>
              <a:t>Lacrimal Gland</a:t>
            </a:r>
          </a:p>
          <a:p>
            <a:pPr marL="285750" indent="-285750">
              <a:buFont typeface="Arial" panose="020B0604020202020204" pitchFamily="34" charset="0"/>
              <a:buChar char="•"/>
            </a:pPr>
            <a:r>
              <a:rPr lang="en-US" sz="1600" dirty="0"/>
              <a:t>Ocular Muscles</a:t>
            </a:r>
          </a:p>
          <a:p>
            <a:pPr marL="285750" indent="-285750">
              <a:buFont typeface="Arial" panose="020B0604020202020204" pitchFamily="34" charset="0"/>
              <a:buChar char="•"/>
            </a:pPr>
            <a:r>
              <a:rPr lang="en-US" sz="1600" dirty="0"/>
              <a:t>Ophthalmic Vessels</a:t>
            </a:r>
          </a:p>
          <a:p>
            <a:pPr marL="285750" indent="-285750">
              <a:buFont typeface="Arial" panose="020B0604020202020204" pitchFamily="34" charset="0"/>
              <a:buChar char="•"/>
            </a:pPr>
            <a:r>
              <a:rPr lang="en-US" sz="1600" dirty="0"/>
              <a:t>C.N. II, III, IV, V1 &amp; VI</a:t>
            </a:r>
          </a:p>
          <a:p>
            <a:pPr marL="285750" indent="-285750">
              <a:buFont typeface="Arial" panose="020B0604020202020204" pitchFamily="34" charset="0"/>
              <a:buChar char="•"/>
            </a:pPr>
            <a:r>
              <a:rPr lang="en-US" sz="1600" dirty="0"/>
              <a:t>Ciliary Ganglion</a:t>
            </a:r>
          </a:p>
        </p:txBody>
      </p:sp>
      <p:sp>
        <p:nvSpPr>
          <p:cNvPr id="2" name="Footer Placeholder 1">
            <a:extLst>
              <a:ext uri="{FF2B5EF4-FFF2-40B4-BE49-F238E27FC236}">
                <a16:creationId xmlns:a16="http://schemas.microsoft.com/office/drawing/2014/main" id="{196E70FE-7507-9677-FBF3-7846137F86E1}"/>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097668ED-6711-3F3D-DE58-AA2F917A2F41}"/>
              </a:ext>
            </a:extLst>
          </p:cNvPr>
          <p:cNvSpPr>
            <a:spLocks noGrp="1"/>
          </p:cNvSpPr>
          <p:nvPr>
            <p:ph type="sldNum" sz="quarter" idx="12"/>
          </p:nvPr>
        </p:nvSpPr>
        <p:spPr/>
        <p:txBody>
          <a:bodyPr/>
          <a:lstStyle/>
          <a:p>
            <a:fld id="{13603E87-F9CA-47B0-AE55-3C701CB2D147}" type="slidenum">
              <a:rPr lang="en-US" altLang="en-US" smtClean="0"/>
              <a:pPr/>
              <a:t>4</a:t>
            </a:fld>
            <a:endParaRPr lang="en-US" altLang="en-US"/>
          </a:p>
        </p:txBody>
      </p:sp>
    </p:spTree>
    <p:extLst>
      <p:ext uri="{BB962C8B-B14F-4D97-AF65-F5344CB8AC3E}">
        <p14:creationId xmlns:p14="http://schemas.microsoft.com/office/powerpoint/2010/main" val="181787080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6A4E5-FD4B-82E1-7E82-11A8522475F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52D1785-C795-BAE4-ECA9-587CCA4ECFDF}"/>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it-IT" b="1" dirty="0"/>
              <a:t>Inferior orbital fissure</a:t>
            </a:r>
            <a:endParaRPr lang="en-US" b="1" dirty="0"/>
          </a:p>
        </p:txBody>
      </p:sp>
      <p:sp>
        <p:nvSpPr>
          <p:cNvPr id="2" name="Content Placeholder 4">
            <a:extLst>
              <a:ext uri="{FF2B5EF4-FFF2-40B4-BE49-F238E27FC236}">
                <a16:creationId xmlns:a16="http://schemas.microsoft.com/office/drawing/2014/main" id="{A65819ED-C326-71EE-E685-50D01527A4FB}"/>
              </a:ext>
            </a:extLst>
          </p:cNvPr>
          <p:cNvSpPr txBox="1">
            <a:spLocks/>
          </p:cNvSpPr>
          <p:nvPr/>
        </p:nvSpPr>
        <p:spPr>
          <a:xfrm>
            <a:off x="858774" y="1752600"/>
            <a:ext cx="7426452" cy="4038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Connects orbit with pterygopalatine fossa in front behind with infratemporal fossa.</a:t>
            </a:r>
          </a:p>
          <a:p>
            <a:pPr marL="0" indent="0" eaLnBrk="1" hangingPunct="1">
              <a:buNone/>
            </a:pPr>
            <a:r>
              <a:rPr lang="en-US" dirty="0"/>
              <a:t>Is spanned in large by involuntary orbitalis muscle (Muller’s).</a:t>
            </a:r>
          </a:p>
          <a:p>
            <a:pPr marL="0" indent="0" eaLnBrk="1" hangingPunct="1">
              <a:buNone/>
            </a:pPr>
            <a:r>
              <a:rPr lang="en-US" dirty="0"/>
              <a:t>It transmits:</a:t>
            </a:r>
          </a:p>
          <a:p>
            <a:pPr eaLnBrk="1" hangingPunct="1">
              <a:buFont typeface="Arial" panose="020B0604020202020204" pitchFamily="34" charset="0"/>
              <a:buChar char="•"/>
            </a:pPr>
            <a:r>
              <a:rPr lang="en-US" dirty="0"/>
              <a:t>Maxillary  nerve, </a:t>
            </a:r>
          </a:p>
          <a:p>
            <a:pPr eaLnBrk="1" hangingPunct="1">
              <a:buFont typeface="Arial" panose="020B0604020202020204" pitchFamily="34" charset="0"/>
              <a:buChar char="•"/>
            </a:pPr>
            <a:r>
              <a:rPr lang="en-US" dirty="0"/>
              <a:t>Zygomatic  nerve, </a:t>
            </a:r>
          </a:p>
          <a:p>
            <a:pPr eaLnBrk="1" hangingPunct="1">
              <a:buFont typeface="Arial" panose="020B0604020202020204" pitchFamily="34" charset="0"/>
              <a:buChar char="•"/>
            </a:pPr>
            <a:r>
              <a:rPr lang="en-US" dirty="0"/>
              <a:t>Infraorbital  vessel &amp; nerve, </a:t>
            </a:r>
          </a:p>
          <a:p>
            <a:pPr eaLnBrk="1" hangingPunct="1">
              <a:buFont typeface="Arial" panose="020B0604020202020204" pitchFamily="34" charset="0"/>
              <a:buChar char="•"/>
            </a:pPr>
            <a:r>
              <a:rPr lang="en-US" dirty="0"/>
              <a:t>Branch  of pterygopalatine ganglion, </a:t>
            </a:r>
          </a:p>
          <a:p>
            <a:pPr eaLnBrk="1" hangingPunct="1">
              <a:buFont typeface="Arial" panose="020B0604020202020204" pitchFamily="34" charset="0"/>
              <a:buChar char="•"/>
            </a:pPr>
            <a:r>
              <a:rPr lang="en-US" dirty="0"/>
              <a:t>Connection  between inferior ophthalmic vein &amp; pterygoid plexus.</a:t>
            </a:r>
          </a:p>
        </p:txBody>
      </p:sp>
      <p:sp>
        <p:nvSpPr>
          <p:cNvPr id="3" name="Footer Placeholder 2">
            <a:extLst>
              <a:ext uri="{FF2B5EF4-FFF2-40B4-BE49-F238E27FC236}">
                <a16:creationId xmlns:a16="http://schemas.microsoft.com/office/drawing/2014/main" id="{B1EBC7E9-B790-D366-E457-A6711E421EE6}"/>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7F1BECE2-A9C8-0F78-88BF-AC79C440F4FE}"/>
              </a:ext>
            </a:extLst>
          </p:cNvPr>
          <p:cNvSpPr>
            <a:spLocks noGrp="1"/>
          </p:cNvSpPr>
          <p:nvPr>
            <p:ph type="sldNum" sz="quarter" idx="12"/>
          </p:nvPr>
        </p:nvSpPr>
        <p:spPr/>
        <p:txBody>
          <a:bodyPr/>
          <a:lstStyle/>
          <a:p>
            <a:fld id="{13603E87-F9CA-47B0-AE55-3C701CB2D147}" type="slidenum">
              <a:rPr lang="en-US" altLang="en-US" smtClean="0"/>
              <a:pPr/>
              <a:t>40</a:t>
            </a:fld>
            <a:endParaRPr lang="en-US" altLang="en-US"/>
          </a:p>
        </p:txBody>
      </p:sp>
    </p:spTree>
    <p:extLst>
      <p:ext uri="{BB962C8B-B14F-4D97-AF65-F5344CB8AC3E}">
        <p14:creationId xmlns:p14="http://schemas.microsoft.com/office/powerpoint/2010/main" val="1738937915"/>
      </p:ext>
    </p:extLst>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F60A2-65CF-B482-D660-3F635E5E45FF}"/>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3380F30A-FD89-CC29-7E7D-1F0EA60D29DF}"/>
              </a:ext>
            </a:extLst>
          </p:cNvPr>
          <p:cNvSpPr txBox="1">
            <a:spLocks/>
          </p:cNvSpPr>
          <p:nvPr/>
        </p:nvSpPr>
        <p:spPr>
          <a:xfrm>
            <a:off x="858774" y="1066800"/>
            <a:ext cx="7426452" cy="47244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Deep in the orbit, the greater and lesser wings of the sphenoid bone are separated by the superior orbital fissure. </a:t>
            </a:r>
          </a:p>
          <a:p>
            <a:pPr marL="0" indent="0" eaLnBrk="1" hangingPunct="1">
              <a:buNone/>
            </a:pPr>
            <a:r>
              <a:rPr lang="en-US" dirty="0"/>
              <a:t>The inferior orbital fissure is a gap between the maxillary bone and the greater wing of the sphenoid bone. </a:t>
            </a:r>
          </a:p>
          <a:p>
            <a:pPr marL="0" indent="0" eaLnBrk="1" hangingPunct="1">
              <a:buNone/>
            </a:pPr>
            <a:r>
              <a:rPr lang="en-US" dirty="0"/>
              <a:t>The widest part of the orbit corresponds to the equator of the eyeball, an imaginary line encircling the eyeball equidistant from its anterior and posterior poles.</a:t>
            </a:r>
          </a:p>
          <a:p>
            <a:pPr marL="0" indent="0" eaLnBrk="1" hangingPunct="1">
              <a:buNone/>
            </a:pPr>
            <a:r>
              <a:rPr lang="en-US" dirty="0"/>
              <a:t>The optic canal lies in the root of the lesser wing of the sphenoid bone.</a:t>
            </a:r>
          </a:p>
        </p:txBody>
      </p:sp>
      <p:sp>
        <p:nvSpPr>
          <p:cNvPr id="3" name="Footer Placeholder 2">
            <a:extLst>
              <a:ext uri="{FF2B5EF4-FFF2-40B4-BE49-F238E27FC236}">
                <a16:creationId xmlns:a16="http://schemas.microsoft.com/office/drawing/2014/main" id="{BC3AEFC1-6768-BB00-5F48-AD8D1CF893AA}"/>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B2B592E8-9013-2EFD-A437-D40D601717A9}"/>
              </a:ext>
            </a:extLst>
          </p:cNvPr>
          <p:cNvSpPr>
            <a:spLocks noGrp="1"/>
          </p:cNvSpPr>
          <p:nvPr>
            <p:ph type="sldNum" sz="quarter" idx="12"/>
          </p:nvPr>
        </p:nvSpPr>
        <p:spPr/>
        <p:txBody>
          <a:bodyPr/>
          <a:lstStyle/>
          <a:p>
            <a:fld id="{12D70DBF-0E79-447F-94B8-DD4002F8CB23}" type="slidenum">
              <a:rPr lang="en-US" altLang="en-US" smtClean="0"/>
              <a:pPr/>
              <a:t>41</a:t>
            </a:fld>
            <a:endParaRPr lang="en-US" altLang="en-US"/>
          </a:p>
        </p:txBody>
      </p:sp>
    </p:spTree>
    <p:extLst>
      <p:ext uri="{BB962C8B-B14F-4D97-AF65-F5344CB8AC3E}">
        <p14:creationId xmlns:p14="http://schemas.microsoft.com/office/powerpoint/2010/main" val="576196467"/>
      </p:ext>
    </p:extLst>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9BC42-7637-35E3-9068-CA572140ACB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A7BEF5EE-CC27-585F-83C9-A955470727A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it-IT" b="1" dirty="0"/>
              <a:t>The fibromuscular cone</a:t>
            </a:r>
            <a:endParaRPr lang="en-US" b="1" dirty="0"/>
          </a:p>
        </p:txBody>
      </p:sp>
      <p:sp>
        <p:nvSpPr>
          <p:cNvPr id="2" name="Content Placeholder 4">
            <a:extLst>
              <a:ext uri="{FF2B5EF4-FFF2-40B4-BE49-F238E27FC236}">
                <a16:creationId xmlns:a16="http://schemas.microsoft.com/office/drawing/2014/main" id="{99C5C128-54CC-B639-0BCC-1D99F58181AA}"/>
              </a:ext>
            </a:extLst>
          </p:cNvPr>
          <p:cNvSpPr txBox="1">
            <a:spLocks/>
          </p:cNvSpPr>
          <p:nvPr/>
        </p:nvSpPr>
        <p:spPr>
          <a:xfrm>
            <a:off x="858774" y="1752600"/>
            <a:ext cx="7426452" cy="4038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Except for the inferior oblique muscle, all the muscles of the eyeball originate from or near a fibrous ring that includes the lower part of the inferior orbital fissure and the optic canal.</a:t>
            </a:r>
          </a:p>
          <a:p>
            <a:pPr marL="0" indent="0" eaLnBrk="1" hangingPunct="1">
              <a:buNone/>
            </a:pPr>
            <a:r>
              <a:rPr lang="en-US" dirty="0"/>
              <a:t>From the fibrous ring, the muscles spread out to attach around the periphery of the eyeball. </a:t>
            </a:r>
          </a:p>
          <a:p>
            <a:pPr marL="0" indent="0" eaLnBrk="1" hangingPunct="1">
              <a:buNone/>
            </a:pPr>
            <a:r>
              <a:rPr lang="en-US" dirty="0"/>
              <a:t>A fascial sheath is continuous around and between the muscles, forming a fibromuscular cone. </a:t>
            </a:r>
          </a:p>
          <a:p>
            <a:pPr marL="0" indent="0" eaLnBrk="1" hangingPunct="1">
              <a:buNone/>
            </a:pPr>
            <a:r>
              <a:rPr lang="en-US" dirty="0"/>
              <a:t>The interior of the cone is filled with fat and contains the optic nerve.</a:t>
            </a:r>
          </a:p>
        </p:txBody>
      </p:sp>
      <p:sp>
        <p:nvSpPr>
          <p:cNvPr id="3" name="Footer Placeholder 2">
            <a:extLst>
              <a:ext uri="{FF2B5EF4-FFF2-40B4-BE49-F238E27FC236}">
                <a16:creationId xmlns:a16="http://schemas.microsoft.com/office/drawing/2014/main" id="{C7A972EE-9756-A116-47D8-927E91C536E5}"/>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599BEAC3-101F-A594-B228-0EDD2A5AC89F}"/>
              </a:ext>
            </a:extLst>
          </p:cNvPr>
          <p:cNvSpPr>
            <a:spLocks noGrp="1"/>
          </p:cNvSpPr>
          <p:nvPr>
            <p:ph type="sldNum" sz="quarter" idx="12"/>
          </p:nvPr>
        </p:nvSpPr>
        <p:spPr/>
        <p:txBody>
          <a:bodyPr/>
          <a:lstStyle/>
          <a:p>
            <a:fld id="{13603E87-F9CA-47B0-AE55-3C701CB2D147}" type="slidenum">
              <a:rPr lang="en-US" altLang="en-US" smtClean="0"/>
              <a:pPr/>
              <a:t>42</a:t>
            </a:fld>
            <a:endParaRPr lang="en-US" altLang="en-US"/>
          </a:p>
        </p:txBody>
      </p:sp>
    </p:spTree>
    <p:extLst>
      <p:ext uri="{BB962C8B-B14F-4D97-AF65-F5344CB8AC3E}">
        <p14:creationId xmlns:p14="http://schemas.microsoft.com/office/powerpoint/2010/main" val="1914521709"/>
      </p:ext>
    </p:extLst>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86CBD-9CBC-6447-606F-1D29303AE20F}"/>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3813E631-A5B2-268F-3AE3-5ADE4E28D76C}"/>
              </a:ext>
            </a:extLst>
          </p:cNvPr>
          <p:cNvSpPr txBox="1">
            <a:spLocks/>
          </p:cNvSpPr>
          <p:nvPr/>
        </p:nvSpPr>
        <p:spPr>
          <a:xfrm>
            <a:off x="858774" y="762000"/>
            <a:ext cx="7426452" cy="47244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orbits contain and protect the eyeballs (globes of yes)and accessory visual structures, which include the:</a:t>
            </a:r>
          </a:p>
          <a:p>
            <a:pPr marL="0" indent="0" eaLnBrk="1" hangingPunct="1">
              <a:buNone/>
            </a:pPr>
            <a:r>
              <a:rPr lang="en-US" dirty="0"/>
              <a:t>Eyelids, which bound the orbits anteriorly, controlling exposure of the anterior eyeball.</a:t>
            </a:r>
          </a:p>
          <a:p>
            <a:pPr marL="0" indent="0" eaLnBrk="1" hangingPunct="1">
              <a:buNone/>
            </a:pPr>
            <a:r>
              <a:rPr lang="en-US" dirty="0"/>
              <a:t>Extraocular muscles, which position the eyeballs and raise the superior eyelids.</a:t>
            </a:r>
          </a:p>
          <a:p>
            <a:pPr marL="0" indent="0" eaLnBrk="1" hangingPunct="1">
              <a:buNone/>
            </a:pPr>
            <a:r>
              <a:rPr lang="en-US" dirty="0"/>
              <a:t>Nerves and vessels in transit to the eyeballs and muscles.</a:t>
            </a:r>
          </a:p>
          <a:p>
            <a:pPr marL="0" indent="0" eaLnBrk="1" hangingPunct="1">
              <a:buNone/>
            </a:pPr>
            <a:r>
              <a:rPr lang="en-US" dirty="0"/>
              <a:t>Orbital fascia surrounding the eyeballs and muscles.</a:t>
            </a:r>
          </a:p>
          <a:p>
            <a:pPr marL="0" indent="0" eaLnBrk="1" hangingPunct="1">
              <a:buNone/>
            </a:pPr>
            <a:r>
              <a:rPr lang="en-US" dirty="0"/>
              <a:t>Mucous membrane (conjunctiva) lining the eyelids and anterior aspect of the eyeballs and most of the lacrimal apparatus, which lubricates it.</a:t>
            </a:r>
          </a:p>
          <a:p>
            <a:pPr marL="0" indent="0" eaLnBrk="1" hangingPunct="1">
              <a:buNone/>
            </a:pPr>
            <a:r>
              <a:rPr lang="en-US" dirty="0"/>
              <a:t>All space within the orbits not occupied by the above structures is filled with orbital fat; thus it forms a matrix in which the structures of the orbit are embedded.</a:t>
            </a:r>
          </a:p>
          <a:p>
            <a:pPr marL="0" indent="0" eaLnBrk="1" hangingPunct="1">
              <a:buNone/>
            </a:pPr>
            <a:r>
              <a:rPr lang="en-US" dirty="0"/>
              <a:t>The bones forming the orbit are lined with periorbita (periosteum of orbit). </a:t>
            </a:r>
          </a:p>
        </p:txBody>
      </p:sp>
      <p:sp>
        <p:nvSpPr>
          <p:cNvPr id="3" name="Footer Placeholder 2">
            <a:extLst>
              <a:ext uri="{FF2B5EF4-FFF2-40B4-BE49-F238E27FC236}">
                <a16:creationId xmlns:a16="http://schemas.microsoft.com/office/drawing/2014/main" id="{24CF042E-8DF2-383B-96A0-401959088E56}"/>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BC39C63E-B1F0-BC45-83BD-A2A471171FC5}"/>
              </a:ext>
            </a:extLst>
          </p:cNvPr>
          <p:cNvSpPr>
            <a:spLocks noGrp="1"/>
          </p:cNvSpPr>
          <p:nvPr>
            <p:ph type="sldNum" sz="quarter" idx="12"/>
          </p:nvPr>
        </p:nvSpPr>
        <p:spPr/>
        <p:txBody>
          <a:bodyPr/>
          <a:lstStyle/>
          <a:p>
            <a:fld id="{12D70DBF-0E79-447F-94B8-DD4002F8CB23}" type="slidenum">
              <a:rPr lang="en-US" altLang="en-US" smtClean="0"/>
              <a:pPr/>
              <a:t>43</a:t>
            </a:fld>
            <a:endParaRPr lang="en-US" altLang="en-US"/>
          </a:p>
        </p:txBody>
      </p:sp>
    </p:spTree>
    <p:extLst>
      <p:ext uri="{BB962C8B-B14F-4D97-AF65-F5344CB8AC3E}">
        <p14:creationId xmlns:p14="http://schemas.microsoft.com/office/powerpoint/2010/main" val="1333875607"/>
      </p:ext>
    </p:extLst>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A27CB-5A66-3E76-6AAF-C603C04F9FE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43B90C6-A059-15F2-FCBF-1BED1C6DBB60}"/>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it-IT" b="1" dirty="0"/>
              <a:t>The periorbita</a:t>
            </a:r>
            <a:endParaRPr lang="en-US" b="1" dirty="0"/>
          </a:p>
        </p:txBody>
      </p:sp>
      <p:sp>
        <p:nvSpPr>
          <p:cNvPr id="2" name="Content Placeholder 4">
            <a:extLst>
              <a:ext uri="{FF2B5EF4-FFF2-40B4-BE49-F238E27FC236}">
                <a16:creationId xmlns:a16="http://schemas.microsoft.com/office/drawing/2014/main" id="{8AE911C5-2392-A6C8-F796-D9F0B5B7D91B}"/>
              </a:ext>
            </a:extLst>
          </p:cNvPr>
          <p:cNvSpPr txBox="1">
            <a:spLocks/>
          </p:cNvSpPr>
          <p:nvPr/>
        </p:nvSpPr>
        <p:spPr>
          <a:xfrm>
            <a:off x="858774" y="1752600"/>
            <a:ext cx="7426452" cy="4038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periorbita is continuous at the optic canal and superior orbital fissure with the periosteal layer of the dura mater. The bones forming the orbit are lined with periorbita (periosteum of orbit). </a:t>
            </a:r>
          </a:p>
          <a:p>
            <a:pPr marL="0" indent="0" eaLnBrk="1" hangingPunct="1">
              <a:buNone/>
            </a:pPr>
            <a:r>
              <a:rPr lang="en-US" dirty="0"/>
              <a:t>The periorbita is also continuous over the orbital margins and through the inferior orbital fissure with the periosteum covering the external surface of the cranium (pericranium), and with the orbital septa at the orbital margins, with the fascial sheaths of the extraocular muscles, and with orbital fascia that forms the fascial sheath of the eyeball.</a:t>
            </a:r>
          </a:p>
        </p:txBody>
      </p:sp>
      <p:sp>
        <p:nvSpPr>
          <p:cNvPr id="3" name="Footer Placeholder 2">
            <a:extLst>
              <a:ext uri="{FF2B5EF4-FFF2-40B4-BE49-F238E27FC236}">
                <a16:creationId xmlns:a16="http://schemas.microsoft.com/office/drawing/2014/main" id="{6976CE8D-141C-D3B1-B5CD-E896EED837B6}"/>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03033BE9-F18C-7C49-BB64-16C3C6ABD94A}"/>
              </a:ext>
            </a:extLst>
          </p:cNvPr>
          <p:cNvSpPr>
            <a:spLocks noGrp="1"/>
          </p:cNvSpPr>
          <p:nvPr>
            <p:ph type="sldNum" sz="quarter" idx="12"/>
          </p:nvPr>
        </p:nvSpPr>
        <p:spPr/>
        <p:txBody>
          <a:bodyPr/>
          <a:lstStyle/>
          <a:p>
            <a:fld id="{13603E87-F9CA-47B0-AE55-3C701CB2D147}" type="slidenum">
              <a:rPr lang="en-US" altLang="en-US" smtClean="0"/>
              <a:pPr/>
              <a:t>44</a:t>
            </a:fld>
            <a:endParaRPr lang="en-US" altLang="en-US"/>
          </a:p>
        </p:txBody>
      </p:sp>
    </p:spTree>
    <p:extLst>
      <p:ext uri="{BB962C8B-B14F-4D97-AF65-F5344CB8AC3E}">
        <p14:creationId xmlns:p14="http://schemas.microsoft.com/office/powerpoint/2010/main" val="3175554966"/>
      </p:ext>
    </p:extLst>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23548-9307-1F62-0FB5-DFE097463D8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47C98F0-1FC5-BE87-32DE-EAB6A8891687}"/>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it-IT" b="1" dirty="0"/>
              <a:t>The orbital septum</a:t>
            </a:r>
            <a:endParaRPr lang="en-US" b="1" dirty="0"/>
          </a:p>
        </p:txBody>
      </p:sp>
      <p:sp>
        <p:nvSpPr>
          <p:cNvPr id="2" name="Content Placeholder 4">
            <a:extLst>
              <a:ext uri="{FF2B5EF4-FFF2-40B4-BE49-F238E27FC236}">
                <a16:creationId xmlns:a16="http://schemas.microsoft.com/office/drawing/2014/main" id="{CE9D952F-C865-5F03-29D9-F7CC6EEC4480}"/>
              </a:ext>
            </a:extLst>
          </p:cNvPr>
          <p:cNvSpPr txBox="1">
            <a:spLocks/>
          </p:cNvSpPr>
          <p:nvPr/>
        </p:nvSpPr>
        <p:spPr>
          <a:xfrm>
            <a:off x="858774" y="1752600"/>
            <a:ext cx="7426452" cy="4038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orbital septum is  an interrupted, weak fibrous membranous sheet which is attached to the orbital rim where it becomes continuous with the periosteum &amp; extends into the eyelids. It passes inwards into each eyelid and blends with the tarsal plates, and, in the upper eyelid, with the superficial lamella of </a:t>
            </a:r>
            <a:r>
              <a:rPr lang="en-US" dirty="0" err="1"/>
              <a:t>levator</a:t>
            </a:r>
            <a:r>
              <a:rPr lang="en-US" dirty="0"/>
              <a:t> palpebrae superioris. </a:t>
            </a:r>
          </a:p>
          <a:p>
            <a:pPr marL="0" indent="0" eaLnBrk="1" hangingPunct="1">
              <a:buNone/>
            </a:pPr>
            <a:r>
              <a:rPr lang="en-US" dirty="0"/>
              <a:t>The orbital septum is thickest laterally, where it lies in front of the lateral palpebral ligament. It passes behind the medial palpebral ligament and nasolacrimal sac, but in front of the pulley of superior oblique. </a:t>
            </a:r>
          </a:p>
          <a:p>
            <a:pPr marL="0" indent="0" eaLnBrk="1" hangingPunct="1">
              <a:buNone/>
            </a:pPr>
            <a:r>
              <a:rPr lang="en-US" dirty="0"/>
              <a:t>The orbital septum is pierced above by </a:t>
            </a:r>
            <a:r>
              <a:rPr lang="en-US" dirty="0" err="1"/>
              <a:t>levator</a:t>
            </a:r>
            <a:r>
              <a:rPr lang="en-US" dirty="0"/>
              <a:t> palpebrae superioris and below by the ligament from inferior rectus. </a:t>
            </a:r>
          </a:p>
          <a:p>
            <a:pPr marL="0" indent="0" eaLnBrk="1" hangingPunct="1">
              <a:buNone/>
            </a:pPr>
            <a:r>
              <a:rPr lang="en-US" dirty="0"/>
              <a:t>The lacrimal, supratrochlear, </a:t>
            </a:r>
            <a:r>
              <a:rPr lang="en-US" dirty="0" err="1"/>
              <a:t>infratrochlear</a:t>
            </a:r>
            <a:r>
              <a:rPr lang="en-US" dirty="0"/>
              <a:t> and supraorbital nerves and vessels pass through the septum from the orbit on the way to the face and scalp.</a:t>
            </a:r>
          </a:p>
        </p:txBody>
      </p:sp>
      <p:sp>
        <p:nvSpPr>
          <p:cNvPr id="3" name="Footer Placeholder 2">
            <a:extLst>
              <a:ext uri="{FF2B5EF4-FFF2-40B4-BE49-F238E27FC236}">
                <a16:creationId xmlns:a16="http://schemas.microsoft.com/office/drawing/2014/main" id="{5120C74A-62F1-FD10-0F80-C67FE0403918}"/>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A50FB995-649F-8C11-FCB3-D7E1E0604B3C}"/>
              </a:ext>
            </a:extLst>
          </p:cNvPr>
          <p:cNvSpPr>
            <a:spLocks noGrp="1"/>
          </p:cNvSpPr>
          <p:nvPr>
            <p:ph type="sldNum" sz="quarter" idx="12"/>
          </p:nvPr>
        </p:nvSpPr>
        <p:spPr/>
        <p:txBody>
          <a:bodyPr/>
          <a:lstStyle/>
          <a:p>
            <a:fld id="{13603E87-F9CA-47B0-AE55-3C701CB2D147}" type="slidenum">
              <a:rPr lang="en-US" altLang="en-US" smtClean="0"/>
              <a:pPr/>
              <a:t>45</a:t>
            </a:fld>
            <a:endParaRPr lang="en-US" altLang="en-US"/>
          </a:p>
        </p:txBody>
      </p:sp>
    </p:spTree>
    <p:extLst>
      <p:ext uri="{BB962C8B-B14F-4D97-AF65-F5344CB8AC3E}">
        <p14:creationId xmlns:p14="http://schemas.microsoft.com/office/powerpoint/2010/main" val="2615857355"/>
      </p:ext>
    </p:extLst>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D521E892-2BB5-9CA8-E873-E5A577E27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286" y="685800"/>
            <a:ext cx="737342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631D203D-707B-D993-1336-3B62140AD76A}"/>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94C26F1A-4523-F706-6BD3-14BE4FBE7853}"/>
              </a:ext>
            </a:extLst>
          </p:cNvPr>
          <p:cNvSpPr>
            <a:spLocks noGrp="1"/>
          </p:cNvSpPr>
          <p:nvPr>
            <p:ph type="sldNum" sz="quarter" idx="12"/>
          </p:nvPr>
        </p:nvSpPr>
        <p:spPr/>
        <p:txBody>
          <a:bodyPr/>
          <a:lstStyle/>
          <a:p>
            <a:fld id="{12D70DBF-0E79-447F-94B8-DD4002F8CB23}" type="slidenum">
              <a:rPr lang="en-US" altLang="en-US" smtClean="0"/>
              <a:pPr/>
              <a:t>46</a:t>
            </a:fld>
            <a:endParaRPr lang="en-US" altLang="en-US"/>
          </a:p>
        </p:txBody>
      </p:sp>
    </p:spTree>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C584B-903C-E67B-968D-723995B1A8B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FFC3602-E156-7A48-2ACA-519C5255F35E}"/>
              </a:ext>
            </a:extLst>
          </p:cNvPr>
          <p:cNvSpPr txBox="1">
            <a:spLocks/>
          </p:cNvSpPr>
          <p:nvPr/>
        </p:nvSpPr>
        <p:spPr>
          <a:xfrm>
            <a:off x="768096" y="585216"/>
            <a:ext cx="7290054" cy="1499616"/>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Fascial Sheath of the Eyeball</a:t>
            </a:r>
            <a:br>
              <a:rPr lang="en-US" b="1" dirty="0"/>
            </a:br>
            <a:r>
              <a:rPr lang="en-US" b="1" dirty="0"/>
              <a:t>(L. fascia bulbi, Tenon capsule)</a:t>
            </a:r>
          </a:p>
        </p:txBody>
      </p:sp>
      <p:sp>
        <p:nvSpPr>
          <p:cNvPr id="2" name="Content Placeholder 4">
            <a:extLst>
              <a:ext uri="{FF2B5EF4-FFF2-40B4-BE49-F238E27FC236}">
                <a16:creationId xmlns:a16="http://schemas.microsoft.com/office/drawing/2014/main" id="{FFB61A30-FEB0-BCD8-3F38-76016CE2834C}"/>
              </a:ext>
            </a:extLst>
          </p:cNvPr>
          <p:cNvSpPr txBox="1">
            <a:spLocks/>
          </p:cNvSpPr>
          <p:nvPr/>
        </p:nvSpPr>
        <p:spPr>
          <a:xfrm>
            <a:off x="858774" y="1752600"/>
            <a:ext cx="7426452" cy="4038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endParaRPr lang="en-US" dirty="0"/>
          </a:p>
          <a:p>
            <a:pPr marL="0" indent="0" eaLnBrk="1" hangingPunct="1">
              <a:buNone/>
            </a:pPr>
            <a:r>
              <a:rPr lang="en-US" dirty="0"/>
              <a:t>It is connective tissue socket  in which eye ball is suspended.</a:t>
            </a:r>
          </a:p>
          <a:p>
            <a:pPr marL="0" indent="0" eaLnBrk="1" hangingPunct="1">
              <a:buNone/>
            </a:pPr>
            <a:r>
              <a:rPr lang="en-US" dirty="0"/>
              <a:t>It  envelops posterior 5/6 of the eyeball from the optic nerve nearly to the corneoscleral junction, forming the actual socket for the eyeball.</a:t>
            </a:r>
          </a:p>
        </p:txBody>
      </p:sp>
      <p:sp>
        <p:nvSpPr>
          <p:cNvPr id="3" name="Footer Placeholder 2">
            <a:extLst>
              <a:ext uri="{FF2B5EF4-FFF2-40B4-BE49-F238E27FC236}">
                <a16:creationId xmlns:a16="http://schemas.microsoft.com/office/drawing/2014/main" id="{B0A1D765-AB16-7463-E175-945DDB4FE216}"/>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422646AD-B609-0F27-DA22-1F64E7D5F3AA}"/>
              </a:ext>
            </a:extLst>
          </p:cNvPr>
          <p:cNvSpPr>
            <a:spLocks noGrp="1"/>
          </p:cNvSpPr>
          <p:nvPr>
            <p:ph type="sldNum" sz="quarter" idx="12"/>
          </p:nvPr>
        </p:nvSpPr>
        <p:spPr/>
        <p:txBody>
          <a:bodyPr/>
          <a:lstStyle/>
          <a:p>
            <a:fld id="{13603E87-F9CA-47B0-AE55-3C701CB2D147}" type="slidenum">
              <a:rPr lang="en-US" altLang="en-US" smtClean="0"/>
              <a:pPr/>
              <a:t>47</a:t>
            </a:fld>
            <a:endParaRPr lang="en-US" altLang="en-US"/>
          </a:p>
        </p:txBody>
      </p:sp>
    </p:spTree>
    <p:extLst>
      <p:ext uri="{BB962C8B-B14F-4D97-AF65-F5344CB8AC3E}">
        <p14:creationId xmlns:p14="http://schemas.microsoft.com/office/powerpoint/2010/main" val="2740958256"/>
      </p:ext>
    </p:extLst>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5A120-9EBF-ECDA-1A48-552EAFC60B39}"/>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3807E4D7-BE78-C233-F045-F7CEDEE9A0A8}"/>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Relations of sheath to the extraocular muscles</a:t>
            </a:r>
          </a:p>
        </p:txBody>
      </p:sp>
      <p:sp>
        <p:nvSpPr>
          <p:cNvPr id="2" name="Content Placeholder 4">
            <a:extLst>
              <a:ext uri="{FF2B5EF4-FFF2-40B4-BE49-F238E27FC236}">
                <a16:creationId xmlns:a16="http://schemas.microsoft.com/office/drawing/2014/main" id="{1E751A61-B440-50AF-C4B6-A29203099B0D}"/>
              </a:ext>
            </a:extLst>
          </p:cNvPr>
          <p:cNvSpPr txBox="1">
            <a:spLocks/>
          </p:cNvSpPr>
          <p:nvPr/>
        </p:nvSpPr>
        <p:spPr>
          <a:xfrm>
            <a:off x="858774" y="1752600"/>
            <a:ext cx="7426452" cy="4038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endParaRPr lang="en-US" sz="1800" dirty="0"/>
          </a:p>
          <a:p>
            <a:pPr marL="0" indent="0" eaLnBrk="1" hangingPunct="1">
              <a:buNone/>
            </a:pPr>
            <a:r>
              <a:rPr lang="en-US" sz="1800" dirty="0"/>
              <a:t>The fascial sheath is pierced by the tendons of the extraocular muscles and is reflected onto each of them as a tubular muscle sheath. The muscle sheaths of the </a:t>
            </a:r>
            <a:r>
              <a:rPr lang="en-US" sz="1800" dirty="0" err="1"/>
              <a:t>levator</a:t>
            </a:r>
            <a:r>
              <a:rPr lang="en-US" sz="1800" dirty="0"/>
              <a:t> and superior rectus muscles are fused; thus, when the gaze is directed superiorly, the superior eyelid is further elevated out of the line of vision.</a:t>
            </a:r>
          </a:p>
          <a:p>
            <a:pPr marL="0" indent="0" eaLnBrk="1" hangingPunct="1">
              <a:buNone/>
            </a:pPr>
            <a:r>
              <a:rPr lang="en-US" sz="1800" dirty="0"/>
              <a:t>Triangular expansions from the sheaths of the medial and lateral rectus muscles, called the medial and lateral check ligaments, are attached to the lacrimal and zygomatic bones, respectively. These ligaments limit abduction and adduction. A blending of the check ligaments with the fascia of the inferior rectus and inferior oblique muscles forms a hammock-like sling, the suspensory ligament of the eyeball. </a:t>
            </a:r>
          </a:p>
          <a:p>
            <a:pPr marL="0" indent="0" eaLnBrk="1" hangingPunct="1">
              <a:buNone/>
            </a:pPr>
            <a:r>
              <a:rPr lang="en-US" sz="1800" dirty="0"/>
              <a:t>A potential episcleral space between the eyeball and the fascial sheath allows the eyeball to move inside the cup-like sheath. A similar check ligament from the fascial sheath of the inferior rectus retracts the inferior eyelid when the gaze is directed downward.</a:t>
            </a:r>
          </a:p>
        </p:txBody>
      </p:sp>
      <p:sp>
        <p:nvSpPr>
          <p:cNvPr id="3" name="Footer Placeholder 2">
            <a:extLst>
              <a:ext uri="{FF2B5EF4-FFF2-40B4-BE49-F238E27FC236}">
                <a16:creationId xmlns:a16="http://schemas.microsoft.com/office/drawing/2014/main" id="{18978E5D-B48E-821D-F17D-2C55F84E7C3E}"/>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1C4523F0-7DF2-535E-724A-BEB1C1C69B22}"/>
              </a:ext>
            </a:extLst>
          </p:cNvPr>
          <p:cNvSpPr>
            <a:spLocks noGrp="1"/>
          </p:cNvSpPr>
          <p:nvPr>
            <p:ph type="sldNum" sz="quarter" idx="12"/>
          </p:nvPr>
        </p:nvSpPr>
        <p:spPr/>
        <p:txBody>
          <a:bodyPr/>
          <a:lstStyle/>
          <a:p>
            <a:fld id="{13603E87-F9CA-47B0-AE55-3C701CB2D147}" type="slidenum">
              <a:rPr lang="en-US" altLang="en-US" smtClean="0"/>
              <a:pPr/>
              <a:t>48</a:t>
            </a:fld>
            <a:endParaRPr lang="en-US" altLang="en-US"/>
          </a:p>
        </p:txBody>
      </p:sp>
    </p:spTree>
    <p:extLst>
      <p:ext uri="{BB962C8B-B14F-4D97-AF65-F5344CB8AC3E}">
        <p14:creationId xmlns:p14="http://schemas.microsoft.com/office/powerpoint/2010/main" val="2231778363"/>
      </p:ext>
    </p:extLst>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D309B-1DF0-8F79-94B4-09AA2E3ECBC1}"/>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3908D91-BD94-CCDC-3316-104D160E84D3}"/>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Relations of sheath</a:t>
            </a:r>
          </a:p>
          <a:p>
            <a:r>
              <a:rPr lang="en-US" b="1" dirty="0"/>
              <a:t>to eye ball</a:t>
            </a:r>
          </a:p>
        </p:txBody>
      </p:sp>
      <p:sp>
        <p:nvSpPr>
          <p:cNvPr id="2" name="Content Placeholder 4">
            <a:extLst>
              <a:ext uri="{FF2B5EF4-FFF2-40B4-BE49-F238E27FC236}">
                <a16:creationId xmlns:a16="http://schemas.microsoft.com/office/drawing/2014/main" id="{5462AC76-5824-B555-3F35-CF1576D5F87F}"/>
              </a:ext>
            </a:extLst>
          </p:cNvPr>
          <p:cNvSpPr txBox="1">
            <a:spLocks/>
          </p:cNvSpPr>
          <p:nvPr/>
        </p:nvSpPr>
        <p:spPr>
          <a:xfrm>
            <a:off x="858774" y="1752600"/>
            <a:ext cx="7426452" cy="4038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endParaRPr lang="en-US" dirty="0"/>
          </a:p>
          <a:p>
            <a:pPr marL="0" indent="0" eaLnBrk="1" hangingPunct="1">
              <a:buNone/>
            </a:pPr>
            <a:r>
              <a:rPr lang="en-US" dirty="0"/>
              <a:t>It forms a membranous socket for eye ball but is deficient over cornea in front. It is  separated from eye ball by some soft, semifluid areolar tissue which allows eye ball to slide freely in sheath. The sheath is loosely attached to orbital fat.</a:t>
            </a:r>
          </a:p>
        </p:txBody>
      </p:sp>
      <p:sp>
        <p:nvSpPr>
          <p:cNvPr id="3" name="Footer Placeholder 2">
            <a:extLst>
              <a:ext uri="{FF2B5EF4-FFF2-40B4-BE49-F238E27FC236}">
                <a16:creationId xmlns:a16="http://schemas.microsoft.com/office/drawing/2014/main" id="{EF367290-6737-0F33-A050-3F8BF62126FA}"/>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FB8499EB-C94B-539B-313D-C4BFEA1B6BBD}"/>
              </a:ext>
            </a:extLst>
          </p:cNvPr>
          <p:cNvSpPr>
            <a:spLocks noGrp="1"/>
          </p:cNvSpPr>
          <p:nvPr>
            <p:ph type="sldNum" sz="quarter" idx="12"/>
          </p:nvPr>
        </p:nvSpPr>
        <p:spPr/>
        <p:txBody>
          <a:bodyPr/>
          <a:lstStyle/>
          <a:p>
            <a:fld id="{13603E87-F9CA-47B0-AE55-3C701CB2D147}" type="slidenum">
              <a:rPr lang="en-US" altLang="en-US" smtClean="0"/>
              <a:pPr/>
              <a:t>49</a:t>
            </a:fld>
            <a:endParaRPr lang="en-US" altLang="en-US"/>
          </a:p>
        </p:txBody>
      </p:sp>
    </p:spTree>
    <p:extLst>
      <p:ext uri="{BB962C8B-B14F-4D97-AF65-F5344CB8AC3E}">
        <p14:creationId xmlns:p14="http://schemas.microsoft.com/office/powerpoint/2010/main" val="453505913"/>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DC4FEAC5-5432-27A1-64CE-7C4001E77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79" y="571500"/>
            <a:ext cx="801324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D67B17CA-1985-DA32-C37A-B666E07794E6}"/>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B02857CC-9632-BD5A-E991-7FE57348FAF9}"/>
              </a:ext>
            </a:extLst>
          </p:cNvPr>
          <p:cNvSpPr>
            <a:spLocks noGrp="1"/>
          </p:cNvSpPr>
          <p:nvPr>
            <p:ph type="sldNum" sz="quarter" idx="12"/>
          </p:nvPr>
        </p:nvSpPr>
        <p:spPr/>
        <p:txBody>
          <a:bodyPr/>
          <a:lstStyle/>
          <a:p>
            <a:fld id="{13603E87-F9CA-47B0-AE55-3C701CB2D147}" type="slidenum">
              <a:rPr lang="en-US" altLang="en-US" smtClean="0"/>
              <a:pPr/>
              <a:t>5</a:t>
            </a:fld>
            <a:endParaRPr lang="en-US" altLang="en-US"/>
          </a:p>
        </p:txBody>
      </p:sp>
    </p:spTree>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droualb.faculty.mjc.edu/Lecture%20Notes/Unit%205/CN_III.jpg">
            <a:extLst>
              <a:ext uri="{FF2B5EF4-FFF2-40B4-BE49-F238E27FC236}">
                <a16:creationId xmlns:a16="http://schemas.microsoft.com/office/drawing/2014/main" id="{C90D896F-4418-CE8B-3680-13C40EF26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422" y="1419225"/>
            <a:ext cx="734115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D105DC80-C3A0-76C7-9FF6-EB6A956EF408}"/>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3367D02D-348A-D466-D41D-63110CDC9245}"/>
              </a:ext>
            </a:extLst>
          </p:cNvPr>
          <p:cNvSpPr>
            <a:spLocks noGrp="1"/>
          </p:cNvSpPr>
          <p:nvPr>
            <p:ph type="sldNum" sz="quarter" idx="12"/>
          </p:nvPr>
        </p:nvSpPr>
        <p:spPr/>
        <p:txBody>
          <a:bodyPr/>
          <a:lstStyle/>
          <a:p>
            <a:fld id="{12D70DBF-0E79-447F-94B8-DD4002F8CB23}" type="slidenum">
              <a:rPr lang="en-US" altLang="en-US" smtClean="0"/>
              <a:pPr/>
              <a:t>50</a:t>
            </a:fld>
            <a:endParaRPr lang="en-US" altLang="en-US"/>
          </a:p>
        </p:txBody>
      </p:sp>
    </p:spTree>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3084" y="2875002"/>
            <a:ext cx="355783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66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 name="Footer Placeholder 1">
            <a:extLst>
              <a:ext uri="{FF2B5EF4-FFF2-40B4-BE49-F238E27FC236}">
                <a16:creationId xmlns:a16="http://schemas.microsoft.com/office/drawing/2014/main" id="{5840443C-2382-D90D-9C9C-8190FE194557}"/>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C25F303F-D50B-6523-1625-D0A0CBB0BC84}"/>
              </a:ext>
            </a:extLst>
          </p:cNvPr>
          <p:cNvSpPr>
            <a:spLocks noGrp="1"/>
          </p:cNvSpPr>
          <p:nvPr>
            <p:ph type="sldNum" sz="quarter" idx="12"/>
          </p:nvPr>
        </p:nvSpPr>
        <p:spPr/>
        <p:txBody>
          <a:bodyPr/>
          <a:lstStyle/>
          <a:p>
            <a:fld id="{12D70DBF-0E79-447F-94B8-DD4002F8CB23}" type="slidenum">
              <a:rPr lang="en-US" altLang="en-US" smtClean="0"/>
              <a:pPr/>
              <a:t>51</a:t>
            </a:fld>
            <a:endParaRPr lang="en-US"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id="{D051A8A3-8185-C081-FD13-002971B55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612" y="456406"/>
            <a:ext cx="6878775" cy="594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DD6FCEE-FAC9-00DE-93FA-FC43721C66D8}"/>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CA989971-619D-B03B-28B3-DDFCF3FFE38D}"/>
              </a:ext>
            </a:extLst>
          </p:cNvPr>
          <p:cNvSpPr>
            <a:spLocks noGrp="1"/>
          </p:cNvSpPr>
          <p:nvPr>
            <p:ph type="sldNum" sz="quarter" idx="12"/>
          </p:nvPr>
        </p:nvSpPr>
        <p:spPr/>
        <p:txBody>
          <a:bodyPr/>
          <a:lstStyle/>
          <a:p>
            <a:fld id="{12D70DBF-0E79-447F-94B8-DD4002F8CB23}" type="slidenum">
              <a:rPr lang="en-US" altLang="en-US" smtClean="0"/>
              <a:pPr/>
              <a:t>6</a:t>
            </a:fld>
            <a:endParaRPr lang="en-US" altLang="en-US"/>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a:extLst>
              <a:ext uri="{FF2B5EF4-FFF2-40B4-BE49-F238E27FC236}">
                <a16:creationId xmlns:a16="http://schemas.microsoft.com/office/drawing/2014/main" id="{93C53142-E6CD-48E6-B0C3-50EB44B2CEFD}"/>
              </a:ext>
            </a:extLst>
          </p:cNvPr>
          <p:cNvGraphicFramePr>
            <a:graphicFrameLocks noChangeAspect="1"/>
          </p:cNvGraphicFramePr>
          <p:nvPr>
            <p:extLst>
              <p:ext uri="{D42A27DB-BD31-4B8C-83A1-F6EECF244321}">
                <p14:modId xmlns:p14="http://schemas.microsoft.com/office/powerpoint/2010/main" val="2870457211"/>
              </p:ext>
            </p:extLst>
          </p:nvPr>
        </p:nvGraphicFramePr>
        <p:xfrm>
          <a:off x="819509" y="1219200"/>
          <a:ext cx="7504981" cy="4419600"/>
        </p:xfrm>
        <a:graphic>
          <a:graphicData uri="http://schemas.openxmlformats.org/presentationml/2006/ole">
            <mc:AlternateContent xmlns:mc="http://schemas.openxmlformats.org/markup-compatibility/2006">
              <mc:Choice xmlns:v="urn:schemas-microsoft-com:vml" Requires="v">
                <p:oleObj name="Bitmap Image" r:id="rId2" imgW="3428571" imgH="2019048" progId="Paint.Picture">
                  <p:embed/>
                </p:oleObj>
              </mc:Choice>
              <mc:Fallback>
                <p:oleObj name="Bitmap Image" r:id="rId2" imgW="3428571" imgH="2019048"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09" y="1219200"/>
                        <a:ext cx="7504981" cy="441960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DA7F6722-059E-A195-C020-355D2C44423E}"/>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CC937D78-E5FD-C32F-4A63-048EC028E95E}"/>
              </a:ext>
            </a:extLst>
          </p:cNvPr>
          <p:cNvSpPr>
            <a:spLocks noGrp="1"/>
          </p:cNvSpPr>
          <p:nvPr>
            <p:ph type="sldNum" sz="quarter" idx="12"/>
          </p:nvPr>
        </p:nvSpPr>
        <p:spPr/>
        <p:txBody>
          <a:bodyPr/>
          <a:lstStyle/>
          <a:p>
            <a:fld id="{12D70DBF-0E79-447F-94B8-DD4002F8CB23}" type="slidenum">
              <a:rPr lang="en-US" altLang="en-US" smtClean="0"/>
              <a:pPr/>
              <a:t>7</a:t>
            </a:fld>
            <a:endParaRPr lang="en-US" altLang="en-US"/>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781BE-A1E9-4713-826E-7987F5EADB2D}"/>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8EEB8BFA-0104-DF9C-EF1B-71250B9A1CBB}"/>
              </a:ext>
            </a:extLst>
          </p:cNvPr>
          <p:cNvSpPr txBox="1">
            <a:spLocks/>
          </p:cNvSpPr>
          <p:nvPr/>
        </p:nvSpPr>
        <p:spPr>
          <a:xfrm>
            <a:off x="858774" y="1066800"/>
            <a:ext cx="7426452" cy="47244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b="1" dirty="0"/>
              <a:t>Optic  axis </a:t>
            </a:r>
          </a:p>
          <a:p>
            <a:pPr marL="0" indent="0" eaLnBrk="1" hangingPunct="1">
              <a:buNone/>
            </a:pPr>
            <a:r>
              <a:rPr lang="en-US" dirty="0"/>
              <a:t>The  axis of the eye connecting the anterior and posterior poles; it usually diverges from the visual axis by five degrees or more. </a:t>
            </a:r>
          </a:p>
          <a:p>
            <a:pPr marL="0" indent="0" eaLnBrk="1" hangingPunct="1">
              <a:buNone/>
            </a:pPr>
            <a:r>
              <a:rPr lang="en-US" i="1" dirty="0"/>
              <a:t>Syn: axis opticus [NA].</a:t>
            </a:r>
          </a:p>
          <a:p>
            <a:pPr marL="0" indent="0" eaLnBrk="1" hangingPunct="1">
              <a:buNone/>
            </a:pPr>
            <a:r>
              <a:rPr lang="en-US" b="1" dirty="0"/>
              <a:t>Orbital  axis</a:t>
            </a:r>
          </a:p>
          <a:p>
            <a:pPr marL="0" indent="0" eaLnBrk="1" hangingPunct="1">
              <a:buNone/>
            </a:pPr>
            <a:r>
              <a:rPr lang="en-US" dirty="0"/>
              <a:t>The  line from the center of the optic foramen (apex of orbit) extending anteriorly, laterally, and inferiorly to the middle of the orbital opening.</a:t>
            </a:r>
          </a:p>
          <a:p>
            <a:pPr marL="0" indent="0" eaLnBrk="1" hangingPunct="1">
              <a:buNone/>
            </a:pPr>
            <a:r>
              <a:rPr lang="en-US" b="1" dirty="0"/>
              <a:t>Visual  axis</a:t>
            </a:r>
          </a:p>
          <a:p>
            <a:pPr marL="0" indent="0" eaLnBrk="1" hangingPunct="1">
              <a:buNone/>
            </a:pPr>
            <a:r>
              <a:rPr lang="en-US" dirty="0"/>
              <a:t>The  straight line extending from the object seen, through the center of the pupil, to the macula lutea of the retina. </a:t>
            </a:r>
          </a:p>
          <a:p>
            <a:pPr marL="0" indent="0" eaLnBrk="1" hangingPunct="1">
              <a:buNone/>
            </a:pPr>
            <a:r>
              <a:rPr lang="en-US" i="1" dirty="0"/>
              <a:t>Syn: line of vision.</a:t>
            </a:r>
          </a:p>
        </p:txBody>
      </p:sp>
      <p:sp>
        <p:nvSpPr>
          <p:cNvPr id="3" name="Footer Placeholder 2">
            <a:extLst>
              <a:ext uri="{FF2B5EF4-FFF2-40B4-BE49-F238E27FC236}">
                <a16:creationId xmlns:a16="http://schemas.microsoft.com/office/drawing/2014/main" id="{7CD3F256-9D57-A3E1-F37C-EEA466108783}"/>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357406BF-2B07-9DBE-93B0-BE18A9D968E9}"/>
              </a:ext>
            </a:extLst>
          </p:cNvPr>
          <p:cNvSpPr>
            <a:spLocks noGrp="1"/>
          </p:cNvSpPr>
          <p:nvPr>
            <p:ph type="sldNum" sz="quarter" idx="12"/>
          </p:nvPr>
        </p:nvSpPr>
        <p:spPr/>
        <p:txBody>
          <a:bodyPr/>
          <a:lstStyle/>
          <a:p>
            <a:fld id="{12D70DBF-0E79-447F-94B8-DD4002F8CB23}" type="slidenum">
              <a:rPr lang="en-US" altLang="en-US" smtClean="0"/>
              <a:pPr/>
              <a:t>8</a:t>
            </a:fld>
            <a:endParaRPr lang="en-US" altLang="en-US"/>
          </a:p>
        </p:txBody>
      </p:sp>
    </p:spTree>
    <p:extLst>
      <p:ext uri="{BB962C8B-B14F-4D97-AF65-F5344CB8AC3E}">
        <p14:creationId xmlns:p14="http://schemas.microsoft.com/office/powerpoint/2010/main" val="2155216130"/>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4C979A7C-41BD-6BDC-205A-9FE56011A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883" y="800100"/>
            <a:ext cx="602423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C0E3E627-35BD-7FC6-86AB-33611F6D8B1A}"/>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6D6FE9B3-9751-A8DC-A3AF-868D3A7CC794}"/>
              </a:ext>
            </a:extLst>
          </p:cNvPr>
          <p:cNvSpPr>
            <a:spLocks noGrp="1"/>
          </p:cNvSpPr>
          <p:nvPr>
            <p:ph type="sldNum" sz="quarter" idx="12"/>
          </p:nvPr>
        </p:nvSpPr>
        <p:spPr/>
        <p:txBody>
          <a:bodyPr/>
          <a:lstStyle/>
          <a:p>
            <a:fld id="{12D70DBF-0E79-447F-94B8-DD4002F8CB23}" type="slidenum">
              <a:rPr lang="en-US" altLang="en-US" smtClean="0"/>
              <a:pPr/>
              <a:t>9</a:t>
            </a:fld>
            <a:endParaRPr lang="en-US" altLang="en-US"/>
          </a:p>
        </p:txBody>
      </p:sp>
    </p:spTree>
  </p:cSld>
  <p:clrMapOvr>
    <a:masterClrMapping/>
  </p:clrMapOvr>
  <p:transition>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1622</TotalTime>
  <Words>2847</Words>
  <Application>Microsoft Office PowerPoint</Application>
  <PresentationFormat>On-screen Show (4:3)</PresentationFormat>
  <Paragraphs>333</Paragraphs>
  <Slides>51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Calibri</vt:lpstr>
      <vt:lpstr>Tw Cen MT</vt:lpstr>
      <vt:lpstr>Tw Cen MT Condensed</vt:lpstr>
      <vt:lpstr>Wingdings</vt:lpstr>
      <vt:lpstr>Wingdings 3</vt:lpstr>
      <vt:lpstr>Integral</vt:lpstr>
      <vt:lpstr>Bitmap Image</vt:lpstr>
      <vt:lpstr>The Orbit of eye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Weber's suture</vt:lpstr>
      <vt:lpstr>Features of lateral wall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Emory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 the elements of the bony orbit on a skull or x-ray.</dc:title>
  <dc:creator>Arthur W. English</dc:creator>
  <cp:lastModifiedBy>Rajesh Patel</cp:lastModifiedBy>
  <cp:revision>169</cp:revision>
  <dcterms:created xsi:type="dcterms:W3CDTF">2000-09-26T20:31:26Z</dcterms:created>
  <dcterms:modified xsi:type="dcterms:W3CDTF">2024-11-13T20:58:33Z</dcterms:modified>
</cp:coreProperties>
</file>