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75" r:id="rId4"/>
    <p:sldId id="316" r:id="rId5"/>
    <p:sldId id="273" r:id="rId6"/>
    <p:sldId id="317" r:id="rId7"/>
    <p:sldId id="262" r:id="rId8"/>
    <p:sldId id="259" r:id="rId9"/>
    <p:sldId id="260" r:id="rId10"/>
    <p:sldId id="263" r:id="rId11"/>
    <p:sldId id="301" r:id="rId12"/>
    <p:sldId id="267" r:id="rId13"/>
    <p:sldId id="268" r:id="rId14"/>
    <p:sldId id="276" r:id="rId15"/>
    <p:sldId id="313" r:id="rId16"/>
    <p:sldId id="318" r:id="rId17"/>
    <p:sldId id="311" r:id="rId18"/>
    <p:sldId id="294" r:id="rId19"/>
    <p:sldId id="319" r:id="rId20"/>
    <p:sldId id="279" r:id="rId21"/>
    <p:sldId id="281" r:id="rId22"/>
    <p:sldId id="291" r:id="rId23"/>
    <p:sldId id="320" r:id="rId24"/>
    <p:sldId id="314" r:id="rId25"/>
    <p:sldId id="282" r:id="rId26"/>
    <p:sldId id="310" r:id="rId27"/>
    <p:sldId id="283" r:id="rId28"/>
    <p:sldId id="303" r:id="rId29"/>
    <p:sldId id="304" r:id="rId30"/>
    <p:sldId id="302" r:id="rId31"/>
    <p:sldId id="315" r:id="rId32"/>
    <p:sldId id="284" r:id="rId33"/>
    <p:sldId id="305" r:id="rId34"/>
    <p:sldId id="306" r:id="rId35"/>
    <p:sldId id="321" r:id="rId36"/>
    <p:sldId id="323"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55" name="Rectangle 105"/>
          <p:cNvSpPr/>
          <p:nvPr/>
        </p:nvSpPr>
        <p:spPr>
          <a:xfrm rot="2700000">
            <a:off x="7446946" y="993285"/>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09" name="Group 408"/>
          <p:cNvGrpSpPr/>
          <p:nvPr/>
        </p:nvGrpSpPr>
        <p:grpSpPr>
          <a:xfrm>
            <a:off x="0" y="420256"/>
            <a:ext cx="9144000" cy="3795497"/>
            <a:chOff x="0" y="420256"/>
            <a:chExt cx="12188952" cy="3795497"/>
          </a:xfrm>
        </p:grpSpPr>
        <p:cxnSp>
          <p:nvCxnSpPr>
            <p:cNvPr id="410" name="Straight Connector 409"/>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20" name="Rectangle 379"/>
          <p:cNvSpPr/>
          <p:nvPr/>
        </p:nvSpPr>
        <p:spPr>
          <a:xfrm rot="18900000" flipV="1">
            <a:off x="8146056" y="-427079"/>
            <a:ext cx="13716" cy="2816931"/>
          </a:xfrm>
          <a:custGeom>
            <a:avLst/>
            <a:gdLst/>
            <a:ahLst/>
            <a:cxnLst/>
            <a:rect l="l" t="t" r="r" b="b"/>
            <a:pathLst>
              <a:path w="13716" h="2816931">
                <a:moveTo>
                  <a:pt x="0" y="2816931"/>
                </a:moveTo>
                <a:lnTo>
                  <a:pt x="13716" y="28032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1" name="Rectangle 56"/>
          <p:cNvSpPr/>
          <p:nvPr/>
        </p:nvSpPr>
        <p:spPr>
          <a:xfrm>
            <a:off x="1" y="0"/>
            <a:ext cx="8865825" cy="4572004"/>
          </a:xfrm>
          <a:custGeom>
            <a:avLst/>
            <a:gdLst/>
            <a:ahLst/>
            <a:cxnLst/>
            <a:rect l="l" t="t" r="r" b="b"/>
            <a:pathLst>
              <a:path w="8865825" h="4572004">
                <a:moveTo>
                  <a:pt x="5901406" y="4"/>
                </a:moveTo>
                <a:lnTo>
                  <a:pt x="5915122" y="4"/>
                </a:lnTo>
                <a:lnTo>
                  <a:pt x="5915122" y="4572004"/>
                </a:lnTo>
                <a:lnTo>
                  <a:pt x="5901406" y="4572004"/>
                </a:lnTo>
                <a:close/>
                <a:moveTo>
                  <a:pt x="5058348" y="3"/>
                </a:moveTo>
                <a:lnTo>
                  <a:pt x="5072064" y="3"/>
                </a:lnTo>
                <a:lnTo>
                  <a:pt x="5072064" y="4572003"/>
                </a:lnTo>
                <a:lnTo>
                  <a:pt x="5058348" y="4572003"/>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3372232" y="1"/>
                </a:moveTo>
                <a:lnTo>
                  <a:pt x="3385948" y="1"/>
                </a:lnTo>
                <a:lnTo>
                  <a:pt x="3385948" y="4572001"/>
                </a:lnTo>
                <a:lnTo>
                  <a:pt x="3372232" y="4572001"/>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2"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3"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4"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5"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6"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8" name="Rectangle 93"/>
          <p:cNvSpPr/>
          <p:nvPr/>
        </p:nvSpPr>
        <p:spPr>
          <a:xfrm rot="2700000">
            <a:off x="7126799" y="-278554"/>
            <a:ext cx="13716" cy="5699824"/>
          </a:xfrm>
          <a:custGeom>
            <a:avLst/>
            <a:gdLst/>
            <a:ahLst/>
            <a:cxnLst/>
            <a:rect l="l" t="t" r="r" b="b"/>
            <a:pathLst>
              <a:path w="13716" h="5699824">
                <a:moveTo>
                  <a:pt x="0" y="0"/>
                </a:moveTo>
                <a:lnTo>
                  <a:pt x="13716" y="13717"/>
                </a:lnTo>
                <a:lnTo>
                  <a:pt x="13716" y="5686109"/>
                </a:lnTo>
                <a:lnTo>
                  <a:pt x="1" y="569982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9" name="Rectangle 95"/>
          <p:cNvSpPr/>
          <p:nvPr/>
        </p:nvSpPr>
        <p:spPr>
          <a:xfrm rot="2700000">
            <a:off x="7969986" y="1747381"/>
            <a:ext cx="13716" cy="3314931"/>
          </a:xfrm>
          <a:custGeom>
            <a:avLst/>
            <a:gdLst/>
            <a:ahLst/>
            <a:cxnLst/>
            <a:rect l="l" t="t" r="r" b="b"/>
            <a:pathLst>
              <a:path w="13716" h="3314931">
                <a:moveTo>
                  <a:pt x="0" y="0"/>
                </a:moveTo>
                <a:lnTo>
                  <a:pt x="13716" y="13716"/>
                </a:lnTo>
                <a:lnTo>
                  <a:pt x="13716" y="3301215"/>
                </a:lnTo>
                <a:lnTo>
                  <a:pt x="0" y="331493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0" name="Rectangle 96"/>
          <p:cNvSpPr/>
          <p:nvPr/>
        </p:nvSpPr>
        <p:spPr>
          <a:xfrm rot="2700000">
            <a:off x="8391577" y="2765192"/>
            <a:ext cx="13716" cy="2122490"/>
          </a:xfrm>
          <a:custGeom>
            <a:avLst/>
            <a:gdLst/>
            <a:ahLst/>
            <a:cxnLst/>
            <a:rect l="l" t="t" r="r" b="b"/>
            <a:pathLst>
              <a:path w="13716" h="2122490">
                <a:moveTo>
                  <a:pt x="0" y="0"/>
                </a:moveTo>
                <a:lnTo>
                  <a:pt x="13716" y="13716"/>
                </a:lnTo>
                <a:lnTo>
                  <a:pt x="13716" y="2108774"/>
                </a:lnTo>
                <a:lnTo>
                  <a:pt x="0" y="212249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1" name="Rectangle 97"/>
          <p:cNvSpPr/>
          <p:nvPr/>
        </p:nvSpPr>
        <p:spPr>
          <a:xfrm rot="2700000">
            <a:off x="8813172" y="3783010"/>
            <a:ext cx="13717" cy="930041"/>
          </a:xfrm>
          <a:custGeom>
            <a:avLst/>
            <a:gdLst/>
            <a:ahLst/>
            <a:cxnLst/>
            <a:rect l="l" t="t" r="r" b="b"/>
            <a:pathLst>
              <a:path w="13717" h="930041">
                <a:moveTo>
                  <a:pt x="0" y="0"/>
                </a:moveTo>
                <a:lnTo>
                  <a:pt x="13717" y="13717"/>
                </a:lnTo>
                <a:lnTo>
                  <a:pt x="13717" y="916324"/>
                </a:lnTo>
                <a:lnTo>
                  <a:pt x="1" y="93004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2"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3"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4"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5"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6"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7"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8"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9"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0"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2"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3"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4"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5" name="Rectangle 376"/>
          <p:cNvSpPr/>
          <p:nvPr/>
        </p:nvSpPr>
        <p:spPr>
          <a:xfrm rot="18900000" flipV="1">
            <a:off x="6881278" y="-950966"/>
            <a:ext cx="13716" cy="6394268"/>
          </a:xfrm>
          <a:custGeom>
            <a:avLst/>
            <a:gdLst/>
            <a:ahLst/>
            <a:cxnLst/>
            <a:rect l="l" t="t" r="r" b="b"/>
            <a:pathLst>
              <a:path w="13716" h="6394268">
                <a:moveTo>
                  <a:pt x="13716" y="6380553"/>
                </a:moveTo>
                <a:lnTo>
                  <a:pt x="13716" y="13716"/>
                </a:lnTo>
                <a:lnTo>
                  <a:pt x="0" y="0"/>
                </a:lnTo>
                <a:lnTo>
                  <a:pt x="0" y="639426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6" name="Rectangle 377"/>
          <p:cNvSpPr/>
          <p:nvPr/>
        </p:nvSpPr>
        <p:spPr>
          <a:xfrm rot="18900000" flipV="1">
            <a:off x="7302869" y="-776336"/>
            <a:ext cx="13717" cy="5201823"/>
          </a:xfrm>
          <a:custGeom>
            <a:avLst/>
            <a:gdLst/>
            <a:ahLst/>
            <a:cxnLst/>
            <a:rect l="l" t="t" r="r" b="b"/>
            <a:pathLst>
              <a:path w="13717" h="5201823">
                <a:moveTo>
                  <a:pt x="1" y="5201823"/>
                </a:moveTo>
                <a:lnTo>
                  <a:pt x="13717" y="5188106"/>
                </a:lnTo>
                <a:lnTo>
                  <a:pt x="13717" y="13717"/>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7" name="Rectangle 378"/>
          <p:cNvSpPr/>
          <p:nvPr/>
        </p:nvSpPr>
        <p:spPr>
          <a:xfrm rot="18900000" flipV="1">
            <a:off x="7742935" y="-582310"/>
            <a:ext cx="13716" cy="4009378"/>
          </a:xfrm>
          <a:custGeom>
            <a:avLst/>
            <a:gdLst/>
            <a:ahLst/>
            <a:cxnLst/>
            <a:rect l="l" t="t" r="r" b="b"/>
            <a:pathLst>
              <a:path w="13716" h="4009378">
                <a:moveTo>
                  <a:pt x="13716" y="3995663"/>
                </a:moveTo>
                <a:lnTo>
                  <a:pt x="13716" y="13717"/>
                </a:lnTo>
                <a:lnTo>
                  <a:pt x="0" y="0"/>
                </a:lnTo>
                <a:lnTo>
                  <a:pt x="0" y="400937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8" name="Rectangle 138"/>
          <p:cNvSpPr/>
          <p:nvPr/>
        </p:nvSpPr>
        <p:spPr>
          <a:xfrm rot="18900000" flipV="1">
            <a:off x="8567649" y="-252451"/>
            <a:ext cx="13715" cy="1624488"/>
          </a:xfrm>
          <a:custGeom>
            <a:avLst/>
            <a:gdLst/>
            <a:ahLst/>
            <a:cxnLst/>
            <a:rect l="l" t="t" r="r" b="b"/>
            <a:pathLst>
              <a:path w="13715" h="1624488">
                <a:moveTo>
                  <a:pt x="0" y="1624488"/>
                </a:moveTo>
                <a:lnTo>
                  <a:pt x="13715" y="1610773"/>
                </a:lnTo>
                <a:lnTo>
                  <a:pt x="13715"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9" name="Freeform 448"/>
          <p:cNvSpPr/>
          <p:nvPr/>
        </p:nvSpPr>
        <p:spPr>
          <a:xfrm rot="18900000" flipV="1">
            <a:off x="8989243" y="-77819"/>
            <a:ext cx="13715" cy="432040"/>
          </a:xfrm>
          <a:custGeom>
            <a:avLst/>
            <a:gdLst/>
            <a:ahLst/>
            <a:cxnLst/>
            <a:rect l="l" t="t" r="r" b="b"/>
            <a:pathLst>
              <a:path w="13715" h="432040">
                <a:moveTo>
                  <a:pt x="0" y="432040"/>
                </a:moveTo>
                <a:lnTo>
                  <a:pt x="13715" y="418325"/>
                </a:lnTo>
                <a:lnTo>
                  <a:pt x="13715"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0"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1"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2"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3"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4"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5"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6"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7"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8"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9"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0"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1"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2" name="Teardrop 3"/>
          <p:cNvSpPr/>
          <p:nvPr/>
        </p:nvSpPr>
        <p:spPr>
          <a:xfrm rot="5400000" flipH="1" flipV="1">
            <a:off x="8812306" y="329061"/>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8"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3"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4" name="Oval 463"/>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5"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6" name="Oval 465"/>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7" name="Oval 466"/>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8" name="Oval 467"/>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9" name="Oval 468"/>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0" name="Oval 469"/>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1" name="Oval 470"/>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2" name="Oval 471"/>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3" name="Oval 472"/>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4" name="Oval 473"/>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5"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6"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7"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8"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9"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0"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1"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2"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3"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4"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6" name="Oval 485"/>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7" name="Oval 486"/>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8" name="Oval 487"/>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9" name="Oval 488"/>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0" name="Oval 489"/>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1" name="Oval 490"/>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2" name="Oval 491"/>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3" name="Oval 492"/>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4" name="Oval 493"/>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5" name="Oval 494"/>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6" name="Oval 495"/>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6"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7"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8"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9"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0" name="Oval 883"/>
          <p:cNvSpPr/>
          <p:nvPr/>
        </p:nvSpPr>
        <p:spPr>
          <a:xfrm>
            <a:off x="2031413" y="-10245"/>
            <a:ext cx="6910072" cy="84875"/>
          </a:xfrm>
          <a:custGeom>
            <a:avLst/>
            <a:gdLst/>
            <a:ahLst/>
            <a:cxnLst/>
            <a:rect l="l" t="t" r="r" b="b"/>
            <a:pathLst>
              <a:path w="6910072" h="84875">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1"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3"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4"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5"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6"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7"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8"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9"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0"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1" name="Teardrop 3"/>
          <p:cNvSpPr/>
          <p:nvPr/>
        </p:nvSpPr>
        <p:spPr>
          <a:xfrm rot="5400000" flipH="1" flipV="1">
            <a:off x="8812306" y="1174559"/>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2"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3" name="Oval 522"/>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4" name="Oval 523"/>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5" name="Oval 524"/>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6" name="Oval 525"/>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7" name="Oval 526"/>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8" name="Oval 527"/>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9" name="Oval 528"/>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0" name="Oval 529"/>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1" name="Oval 530"/>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2" name="Oval 531"/>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Oval 543"/>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Oval 544"/>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Oval 545"/>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Oval 546"/>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Oval 547"/>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Oval 548"/>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Oval 549"/>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Oval 550"/>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Oval 551"/>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Oval 552"/>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Oval 553"/>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Teardrop 3"/>
          <p:cNvSpPr/>
          <p:nvPr/>
        </p:nvSpPr>
        <p:spPr>
          <a:xfrm rot="5400000" flipH="1" flipV="1">
            <a:off x="8812306" y="2017156"/>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Oval 566"/>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Oval 567"/>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Oval 568"/>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Oval 569"/>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Oval 570"/>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Oval 571"/>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Oval 572"/>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Oval 573"/>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Oval 574"/>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Oval 575"/>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Oval 587"/>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Oval 588"/>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Oval 589"/>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Oval 590"/>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592"/>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8812306" y="2865829"/>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Oval 610"/>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Oval 611"/>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Oval 612"/>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Oval 613"/>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Oval 614"/>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Oval 615"/>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Oval 616"/>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Oval 617"/>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Oval 618"/>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Oval 619"/>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63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Oval 63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Oval 63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Oval 63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Oval 63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Oval 64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Oval 64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Teardrop 3"/>
          <p:cNvSpPr/>
          <p:nvPr/>
        </p:nvSpPr>
        <p:spPr>
          <a:xfrm rot="5400000" flipH="1" flipV="1">
            <a:off x="8812306" y="3710008"/>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Oval 65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Oval 65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Oval 65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Oval 65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Oval 65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Oval 65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Oval 66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Oval 66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Oval 66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Oval 66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Oval 683"/>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Oval 684"/>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Oval 685"/>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8991444" y="4419445"/>
            <a:ext cx="171406" cy="133705"/>
          </a:xfrm>
          <a:custGeom>
            <a:avLst/>
            <a:gdLst/>
            <a:ahLst/>
            <a:cxnLst/>
            <a:rect l="l" t="t" r="r" b="b"/>
            <a:pathLst>
              <a:path w="171406" h="133705">
                <a:moveTo>
                  <a:pt x="171406" y="123429"/>
                </a:moveTo>
                <a:lnTo>
                  <a:pt x="168564" y="133705"/>
                </a:lnTo>
                <a:lnTo>
                  <a:pt x="157460" y="133705"/>
                </a:lnTo>
                <a:cubicBezTo>
                  <a:pt x="159382" y="130353"/>
                  <a:pt x="159597" y="126761"/>
                  <a:pt x="159597" y="123119"/>
                </a:cubicBezTo>
                <a:cubicBezTo>
                  <a:pt x="159597" y="99209"/>
                  <a:pt x="150331" y="77462"/>
                  <a:pt x="135010" y="61451"/>
                </a:cubicBezTo>
                <a:lnTo>
                  <a:pt x="62756" y="133705"/>
                </a:lnTo>
                <a:lnTo>
                  <a:pt x="62665" y="133705"/>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1651"/>
          <p:cNvSpPr/>
          <p:nvPr/>
        </p:nvSpPr>
        <p:spPr>
          <a:xfrm>
            <a:off x="812619" y="4561319"/>
            <a:ext cx="7660836" cy="10682"/>
          </a:xfrm>
          <a:custGeom>
            <a:avLst/>
            <a:gdLst/>
            <a:ahLst/>
            <a:cxnLst/>
            <a:rect l="l" t="t" r="r" b="b"/>
            <a:pathLst>
              <a:path w="7660836" h="10682">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1" name="Oval 70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2" name="Oval 701"/>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3" name="Oval 702"/>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4" name="Oval 703"/>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5" name="Oval 704"/>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6" name="Oval 705"/>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7" name="Oval 706"/>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8" name="Oval 707"/>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9" name="Oval 708"/>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0" name="Oval 709"/>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1" name="Oval 71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2" name="Oval 711"/>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3" name="Oval 712"/>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4" name="Oval 713"/>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5" name="Oval 714"/>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6" name="Oval 715"/>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7" name="Oval 716"/>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8" name="Oval 717"/>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9" name="Oval 718"/>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0" name="Oval 719"/>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1" name="Oval 720"/>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2" name="Oval 721"/>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3" name="Oval 722"/>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4" name="Oval 723"/>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5" name="Oval 724"/>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6" name="Oval 725"/>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7" name="Oval 726"/>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8" name="Oval 727"/>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9" name="Oval 728"/>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0" name="Oval 729"/>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1" name="Oval 730"/>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2" name="Oval 73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3" name="Oval 732"/>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4" name="Oval 733"/>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5" name="Oval 734"/>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6" name="Oval 735"/>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7" name="Oval 736"/>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8" name="Oval 737"/>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9" name="Oval 738"/>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0" name="Oval 739"/>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1" name="Oval 740"/>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2" name="Oval 74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3" name="Oval 742"/>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4" name="Oval 743"/>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5" name="Oval 744"/>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6" name="Oval 74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7" name="Oval 74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8" name="Oval 74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9" name="Oval 74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0" name="Oval 74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1" name="Oval 75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2" name="Oval 75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3" name="Oval 752"/>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4" name="Oval 753"/>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C4C93C2-121A-4E62-92EE-AD959DA51D43}"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3C789-B8BC-47CE-AE9A-D0CB38F2859B}"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600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4C93C2-121A-4E62-92EE-AD959DA51D43}"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3C789-B8BC-47CE-AE9A-D0CB38F2859B}" type="slidenum">
              <a:rPr lang="en-US" smtClean="0"/>
              <a:pPr/>
              <a:t>‹#›</a:t>
            </a:fld>
            <a:endParaRPr lang="en-US"/>
          </a:p>
        </p:txBody>
      </p:sp>
    </p:spTree>
    <p:extLst>
      <p:ext uri="{BB962C8B-B14F-4D97-AF65-F5344CB8AC3E}">
        <p14:creationId xmlns:p14="http://schemas.microsoft.com/office/powerpoint/2010/main" val="140714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0"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4C93C2-121A-4E62-92EE-AD959DA51D43}"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3C789-B8BC-47CE-AE9A-D0CB38F2859B}"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46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4C93C2-121A-4E62-92EE-AD959DA51D43}"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3C789-B8BC-47CE-AE9A-D0CB38F2859B}" type="slidenum">
              <a:rPr lang="en-US" smtClean="0"/>
              <a:pPr/>
              <a:t>‹#›</a:t>
            </a:fld>
            <a:endParaRPr lang="en-US"/>
          </a:p>
        </p:txBody>
      </p:sp>
    </p:spTree>
    <p:extLst>
      <p:ext uri="{BB962C8B-B14F-4D97-AF65-F5344CB8AC3E}">
        <p14:creationId xmlns:p14="http://schemas.microsoft.com/office/powerpoint/2010/main" val="824374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0" y="420256"/>
            <a:ext cx="9144000" cy="3795497"/>
            <a:chOff x="0" y="420256"/>
            <a:chExt cx="12188952" cy="3795497"/>
          </a:xfrm>
        </p:grpSpPr>
        <p:cxnSp>
          <p:nvCxnSpPr>
            <p:cNvPr id="10" name="Straight Connector 9"/>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379"/>
          <p:cNvSpPr/>
          <p:nvPr/>
        </p:nvSpPr>
        <p:spPr>
          <a:xfrm rot="18900000" flipV="1">
            <a:off x="8146056" y="-427079"/>
            <a:ext cx="13716" cy="2816931"/>
          </a:xfrm>
          <a:custGeom>
            <a:avLst/>
            <a:gdLst/>
            <a:ahLst/>
            <a:cxnLst/>
            <a:rect l="l" t="t" r="r" b="b"/>
            <a:pathLst>
              <a:path w="13716" h="2816931">
                <a:moveTo>
                  <a:pt x="0" y="2816931"/>
                </a:moveTo>
                <a:lnTo>
                  <a:pt x="13716" y="28032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56"/>
          <p:cNvSpPr/>
          <p:nvPr/>
        </p:nvSpPr>
        <p:spPr>
          <a:xfrm>
            <a:off x="1" y="0"/>
            <a:ext cx="8865825" cy="4572004"/>
          </a:xfrm>
          <a:custGeom>
            <a:avLst/>
            <a:gdLst/>
            <a:ahLst/>
            <a:cxnLst/>
            <a:rect l="l" t="t" r="r" b="b"/>
            <a:pathLst>
              <a:path w="8865825" h="4572004">
                <a:moveTo>
                  <a:pt x="5901406" y="4"/>
                </a:moveTo>
                <a:lnTo>
                  <a:pt x="5915122" y="4"/>
                </a:lnTo>
                <a:lnTo>
                  <a:pt x="5915122" y="4572004"/>
                </a:lnTo>
                <a:lnTo>
                  <a:pt x="5901406" y="4572004"/>
                </a:lnTo>
                <a:close/>
                <a:moveTo>
                  <a:pt x="5058348" y="3"/>
                </a:moveTo>
                <a:lnTo>
                  <a:pt x="5072064" y="3"/>
                </a:lnTo>
                <a:lnTo>
                  <a:pt x="5072064" y="4572003"/>
                </a:lnTo>
                <a:lnTo>
                  <a:pt x="5058348" y="4572003"/>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3372232" y="1"/>
                </a:moveTo>
                <a:lnTo>
                  <a:pt x="3385948" y="1"/>
                </a:lnTo>
                <a:lnTo>
                  <a:pt x="3385948" y="4572001"/>
                </a:lnTo>
                <a:lnTo>
                  <a:pt x="3372232" y="4572001"/>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93"/>
          <p:cNvSpPr/>
          <p:nvPr/>
        </p:nvSpPr>
        <p:spPr>
          <a:xfrm rot="2700000">
            <a:off x="7126799" y="-278554"/>
            <a:ext cx="13716" cy="5699824"/>
          </a:xfrm>
          <a:custGeom>
            <a:avLst/>
            <a:gdLst/>
            <a:ahLst/>
            <a:cxnLst/>
            <a:rect l="l" t="t" r="r" b="b"/>
            <a:pathLst>
              <a:path w="13716" h="5699824">
                <a:moveTo>
                  <a:pt x="0" y="0"/>
                </a:moveTo>
                <a:lnTo>
                  <a:pt x="13716" y="13717"/>
                </a:lnTo>
                <a:lnTo>
                  <a:pt x="13716" y="5686109"/>
                </a:lnTo>
                <a:lnTo>
                  <a:pt x="1" y="569982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95"/>
          <p:cNvSpPr/>
          <p:nvPr/>
        </p:nvSpPr>
        <p:spPr>
          <a:xfrm rot="2700000">
            <a:off x="7969986" y="1747381"/>
            <a:ext cx="13716" cy="3314931"/>
          </a:xfrm>
          <a:custGeom>
            <a:avLst/>
            <a:gdLst/>
            <a:ahLst/>
            <a:cxnLst/>
            <a:rect l="l" t="t" r="r" b="b"/>
            <a:pathLst>
              <a:path w="13716" h="3314931">
                <a:moveTo>
                  <a:pt x="0" y="0"/>
                </a:moveTo>
                <a:lnTo>
                  <a:pt x="13716" y="13716"/>
                </a:lnTo>
                <a:lnTo>
                  <a:pt x="13716" y="3301215"/>
                </a:lnTo>
                <a:lnTo>
                  <a:pt x="0" y="331493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96"/>
          <p:cNvSpPr/>
          <p:nvPr/>
        </p:nvSpPr>
        <p:spPr>
          <a:xfrm rot="2700000">
            <a:off x="8391577" y="2765192"/>
            <a:ext cx="13716" cy="2122490"/>
          </a:xfrm>
          <a:custGeom>
            <a:avLst/>
            <a:gdLst/>
            <a:ahLst/>
            <a:cxnLst/>
            <a:rect l="l" t="t" r="r" b="b"/>
            <a:pathLst>
              <a:path w="13716" h="2122490">
                <a:moveTo>
                  <a:pt x="0" y="0"/>
                </a:moveTo>
                <a:lnTo>
                  <a:pt x="13716" y="13716"/>
                </a:lnTo>
                <a:lnTo>
                  <a:pt x="13716" y="2108774"/>
                </a:lnTo>
                <a:lnTo>
                  <a:pt x="0" y="212249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97"/>
          <p:cNvSpPr/>
          <p:nvPr/>
        </p:nvSpPr>
        <p:spPr>
          <a:xfrm rot="2700000">
            <a:off x="8813172" y="3783010"/>
            <a:ext cx="13717" cy="930041"/>
          </a:xfrm>
          <a:custGeom>
            <a:avLst/>
            <a:gdLst/>
            <a:ahLst/>
            <a:cxnLst/>
            <a:rect l="l" t="t" r="r" b="b"/>
            <a:pathLst>
              <a:path w="13717" h="930041">
                <a:moveTo>
                  <a:pt x="0" y="0"/>
                </a:moveTo>
                <a:lnTo>
                  <a:pt x="13717" y="13717"/>
                </a:lnTo>
                <a:lnTo>
                  <a:pt x="13717" y="916324"/>
                </a:lnTo>
                <a:lnTo>
                  <a:pt x="1" y="93004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376"/>
          <p:cNvSpPr/>
          <p:nvPr/>
        </p:nvSpPr>
        <p:spPr>
          <a:xfrm rot="18900000" flipV="1">
            <a:off x="6881278" y="-950966"/>
            <a:ext cx="13716" cy="6394268"/>
          </a:xfrm>
          <a:custGeom>
            <a:avLst/>
            <a:gdLst/>
            <a:ahLst/>
            <a:cxnLst/>
            <a:rect l="l" t="t" r="r" b="b"/>
            <a:pathLst>
              <a:path w="13716" h="6394268">
                <a:moveTo>
                  <a:pt x="13716" y="6380553"/>
                </a:moveTo>
                <a:lnTo>
                  <a:pt x="13716" y="13716"/>
                </a:lnTo>
                <a:lnTo>
                  <a:pt x="0" y="0"/>
                </a:lnTo>
                <a:lnTo>
                  <a:pt x="0" y="639426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377"/>
          <p:cNvSpPr/>
          <p:nvPr/>
        </p:nvSpPr>
        <p:spPr>
          <a:xfrm rot="18900000" flipV="1">
            <a:off x="7302869" y="-776336"/>
            <a:ext cx="13717" cy="5201823"/>
          </a:xfrm>
          <a:custGeom>
            <a:avLst/>
            <a:gdLst/>
            <a:ahLst/>
            <a:cxnLst/>
            <a:rect l="l" t="t" r="r" b="b"/>
            <a:pathLst>
              <a:path w="13717" h="5201823">
                <a:moveTo>
                  <a:pt x="1" y="5201823"/>
                </a:moveTo>
                <a:lnTo>
                  <a:pt x="13717" y="5188106"/>
                </a:lnTo>
                <a:lnTo>
                  <a:pt x="13717" y="13717"/>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378"/>
          <p:cNvSpPr/>
          <p:nvPr/>
        </p:nvSpPr>
        <p:spPr>
          <a:xfrm rot="18900000" flipV="1">
            <a:off x="7742935" y="-582310"/>
            <a:ext cx="13716" cy="4009378"/>
          </a:xfrm>
          <a:custGeom>
            <a:avLst/>
            <a:gdLst/>
            <a:ahLst/>
            <a:cxnLst/>
            <a:rect l="l" t="t" r="r" b="b"/>
            <a:pathLst>
              <a:path w="13716" h="4009378">
                <a:moveTo>
                  <a:pt x="13716" y="3995663"/>
                </a:moveTo>
                <a:lnTo>
                  <a:pt x="13716" y="13717"/>
                </a:lnTo>
                <a:lnTo>
                  <a:pt x="0" y="0"/>
                </a:lnTo>
                <a:lnTo>
                  <a:pt x="0" y="400937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138"/>
          <p:cNvSpPr/>
          <p:nvPr/>
        </p:nvSpPr>
        <p:spPr>
          <a:xfrm rot="18900000" flipV="1">
            <a:off x="8567649" y="-252451"/>
            <a:ext cx="13715" cy="1624488"/>
          </a:xfrm>
          <a:custGeom>
            <a:avLst/>
            <a:gdLst/>
            <a:ahLst/>
            <a:cxnLst/>
            <a:rect l="l" t="t" r="r" b="b"/>
            <a:pathLst>
              <a:path w="13715" h="1624488">
                <a:moveTo>
                  <a:pt x="0" y="1624488"/>
                </a:moveTo>
                <a:lnTo>
                  <a:pt x="13715" y="1610773"/>
                </a:lnTo>
                <a:lnTo>
                  <a:pt x="13715"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Freeform 48"/>
          <p:cNvSpPr/>
          <p:nvPr/>
        </p:nvSpPr>
        <p:spPr>
          <a:xfrm rot="18900000" flipV="1">
            <a:off x="8989243" y="-77819"/>
            <a:ext cx="13715" cy="432040"/>
          </a:xfrm>
          <a:custGeom>
            <a:avLst/>
            <a:gdLst/>
            <a:ahLst/>
            <a:cxnLst/>
            <a:rect l="l" t="t" r="r" b="b"/>
            <a:pathLst>
              <a:path w="13715" h="432040">
                <a:moveTo>
                  <a:pt x="0" y="432040"/>
                </a:moveTo>
                <a:lnTo>
                  <a:pt x="13715" y="418325"/>
                </a:lnTo>
                <a:lnTo>
                  <a:pt x="13715"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Teardrop 3"/>
          <p:cNvSpPr/>
          <p:nvPr/>
        </p:nvSpPr>
        <p:spPr>
          <a:xfrm rot="5400000" flipH="1" flipV="1">
            <a:off x="8812306" y="329061"/>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8"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3"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4"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5"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6" name="Teardrop 3"/>
          <p:cNvSpPr/>
          <p:nvPr/>
        </p:nvSpPr>
        <p:spPr>
          <a:xfrm rot="5400000" flipH="1" flipV="1">
            <a:off x="8812306" y="1174559"/>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7"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9"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6"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7"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8"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9"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0"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1"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3"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4"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5"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6"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7"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8"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9" name="Teardrop 3"/>
          <p:cNvSpPr/>
          <p:nvPr/>
        </p:nvSpPr>
        <p:spPr>
          <a:xfrm rot="5400000" flipH="1" flipV="1">
            <a:off x="8812306" y="2017156"/>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1"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2"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4"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5"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6"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7"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8"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9"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0"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1"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2"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3"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4"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5"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6"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7"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8"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0"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2" name="Teardrop 3"/>
          <p:cNvSpPr/>
          <p:nvPr/>
        </p:nvSpPr>
        <p:spPr>
          <a:xfrm rot="5400000" flipH="1" flipV="1">
            <a:off x="8812306" y="2865829"/>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4"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5"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6"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7"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8"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9"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0"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1"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2"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3"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4"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5"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 name="Teardrop 3"/>
          <p:cNvSpPr/>
          <p:nvPr/>
        </p:nvSpPr>
        <p:spPr>
          <a:xfrm rot="5400000" flipH="1" flipV="1">
            <a:off x="8812306" y="3710008"/>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 name="Teardrop 3"/>
          <p:cNvSpPr/>
          <p:nvPr/>
        </p:nvSpPr>
        <p:spPr>
          <a:xfrm rot="5400000" flipH="1" flipV="1">
            <a:off x="8991444" y="4419445"/>
            <a:ext cx="171406" cy="133705"/>
          </a:xfrm>
          <a:custGeom>
            <a:avLst/>
            <a:gdLst/>
            <a:ahLst/>
            <a:cxnLst/>
            <a:rect l="l" t="t" r="r" b="b"/>
            <a:pathLst>
              <a:path w="171406" h="133705">
                <a:moveTo>
                  <a:pt x="171406" y="123429"/>
                </a:moveTo>
                <a:lnTo>
                  <a:pt x="168564" y="133705"/>
                </a:lnTo>
                <a:lnTo>
                  <a:pt x="157460" y="133705"/>
                </a:lnTo>
                <a:cubicBezTo>
                  <a:pt x="159382" y="130353"/>
                  <a:pt x="159597" y="126761"/>
                  <a:pt x="159597" y="123119"/>
                </a:cubicBezTo>
                <a:cubicBezTo>
                  <a:pt x="159597" y="99209"/>
                  <a:pt x="150331" y="77462"/>
                  <a:pt x="135010" y="61451"/>
                </a:cubicBezTo>
                <a:lnTo>
                  <a:pt x="62756" y="133705"/>
                </a:lnTo>
                <a:lnTo>
                  <a:pt x="62665" y="133705"/>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 name="Oval 189"/>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 name="Oval 191"/>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 name="Oval 192"/>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 name="Oval 193"/>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 name="Oval 194"/>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 name="Oval 195"/>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 name="Oval 196"/>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 name="Oval 197"/>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 name="Oval 198"/>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 name="Oval 199"/>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1" name="Oval 200"/>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2" name="Oval 201"/>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3" name="Oval 202"/>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4" name="Oval 203"/>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 name="Oval 204"/>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6" name="Oval 205"/>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7" name="Oval 206"/>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8" name="Oval 207"/>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9" name="Oval 208"/>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0" name="Oval 209"/>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1" name="Oval 210"/>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4" name="Oval 883"/>
          <p:cNvSpPr/>
          <p:nvPr/>
        </p:nvSpPr>
        <p:spPr>
          <a:xfrm>
            <a:off x="2031413" y="-10245"/>
            <a:ext cx="6910072" cy="84875"/>
          </a:xfrm>
          <a:custGeom>
            <a:avLst/>
            <a:gdLst/>
            <a:ahLst/>
            <a:cxnLst/>
            <a:rect l="l" t="t" r="r" b="b"/>
            <a:pathLst>
              <a:path w="6910072" h="84875">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5" name="Oval 214"/>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6" name="Oval 215"/>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7" name="Oval 216"/>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8" name="Oval 217"/>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9" name="Oval 218"/>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0" name="Oval 219"/>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1" name="Oval 220"/>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2" name="Oval 221"/>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3" name="Oval 222"/>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4" name="Oval 223"/>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5" name="Oval 224"/>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6" name="Oval 225"/>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7" name="Oval 226"/>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8" name="Oval 227"/>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9" name="Oval 228"/>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0" name="Oval 229"/>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1" name="Oval 230"/>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2" name="Oval 231"/>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3" name="Oval 232"/>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4" name="Oval 233"/>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5" name="Oval 234"/>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6" name="Oval 235"/>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7" name="Oval 236"/>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8" name="Oval 237"/>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9" name="Oval 238"/>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0" name="Oval 239"/>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1" name="Oval 240"/>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2" name="Oval 241"/>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3" name="Oval 242"/>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4" name="Oval 243"/>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5" name="Oval 244"/>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6" name="Oval 245"/>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7" name="Oval 246"/>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8" name="Oval 247"/>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9" name="Oval 248"/>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0" name="Oval 249"/>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1" name="Oval 250"/>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2" name="Oval 251"/>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3" name="Oval 252"/>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4" name="Oval 253"/>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5" name="Oval 254"/>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6" name="Oval 255"/>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7" name="Oval 256"/>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8" name="Oval 257"/>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9" name="Oval 258"/>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0" name="Oval 259"/>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1" name="Oval 260"/>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2" name="Oval 261"/>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3" name="Oval 262"/>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4" name="Oval 263"/>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5" name="Oval 264"/>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6" name="Oval 265"/>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7" name="Oval 266"/>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8" name="Oval 267"/>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9" name="Oval 268"/>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0" name="Oval 269"/>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1" name="Oval 270"/>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2" name="Oval 271"/>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3" name="Oval 272"/>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4" name="Oval 273"/>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5" name="Oval 274"/>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6" name="Oval 275"/>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7" name="Oval 276"/>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8" name="Oval 277"/>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9" name="Oval 278"/>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0" name="Oval 279"/>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1" name="Oval 280"/>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2" name="Oval 281"/>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3" name="Oval 282"/>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4" name="Oval 283"/>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5" name="Oval 284"/>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6" name="Oval 285"/>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7" name="Oval 286"/>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8" name="Oval 287"/>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9" name="Oval 288"/>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0" name="Oval 289"/>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1" name="Oval 290"/>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2" name="Oval 291"/>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3" name="Oval 292"/>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4" name="Oval 293"/>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5" name="Oval 294"/>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6" name="Oval 295"/>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7" name="Oval 296"/>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8" name="Oval 297"/>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9" name="Oval 1651"/>
          <p:cNvSpPr/>
          <p:nvPr/>
        </p:nvSpPr>
        <p:spPr>
          <a:xfrm>
            <a:off x="812619" y="4561319"/>
            <a:ext cx="7660836" cy="10682"/>
          </a:xfrm>
          <a:custGeom>
            <a:avLst/>
            <a:gdLst/>
            <a:ahLst/>
            <a:cxnLst/>
            <a:rect l="l" t="t" r="r" b="b"/>
            <a:pathLst>
              <a:path w="7660836" h="10682">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0" name="Oval 299"/>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1" name="Oval 300"/>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2" name="Oval 301"/>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3" name="Oval 302"/>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4" name="Oval 303"/>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5" name="Oval 304"/>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6" name="Oval 305"/>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7" name="Oval 306"/>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8" name="Oval 307"/>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9" name="Oval 308"/>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0" name="Oval 309"/>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1" name="Oval 310"/>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2" name="Oval 311"/>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3" name="Oval 312"/>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4" name="Oval 313"/>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5" name="Oval 314"/>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6" name="Oval 315"/>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7" name="Oval 316"/>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8" name="Oval 317"/>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9" name="Oval 318"/>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0" name="Oval 319"/>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1" name="Oval 320"/>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2" name="Oval 321"/>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3" name="Oval 322"/>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4" name="Oval 323"/>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5" name="Oval 324"/>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6" name="Oval 325"/>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7" name="Oval 326"/>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8" name="Oval 327"/>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9" name="Oval 328"/>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0" name="Oval 329"/>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1" name="Oval 330"/>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2" name="Oval 331"/>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3" name="Oval 332"/>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4" name="Oval 333"/>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5" name="Oval 334"/>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6" name="Oval 335"/>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7" name="Oval 336"/>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8" name="Oval 337"/>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9" name="Oval 338"/>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0" name="Oval 339"/>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1" name="Oval 340"/>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2" name="Oval 341"/>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3" name="Oval 342"/>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4" name="Oval 343"/>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5" name="Oval 344"/>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6" name="Oval 345"/>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7" name="Oval 346"/>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8" name="Oval 347"/>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9" name="Oval 348"/>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0" name="Oval 349"/>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1" name="Oval 350"/>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2" name="Oval 351"/>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3" name="Oval 352"/>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4" name="Oval 353"/>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4C93C2-121A-4E62-92EE-AD959DA51D43}"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3C789-B8BC-47CE-AE9A-D0CB38F2859B}"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25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4C93C2-121A-4E62-92EE-AD959DA51D43}"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3C789-B8BC-47CE-AE9A-D0CB38F2859B}" type="slidenum">
              <a:rPr lang="en-US" smtClean="0"/>
              <a:pPr/>
              <a:t>‹#›</a:t>
            </a:fld>
            <a:endParaRPr lang="en-US"/>
          </a:p>
        </p:txBody>
      </p:sp>
    </p:spTree>
    <p:extLst>
      <p:ext uri="{BB962C8B-B14F-4D97-AF65-F5344CB8AC3E}">
        <p14:creationId xmlns:p14="http://schemas.microsoft.com/office/powerpoint/2010/main" val="3890619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4C93C2-121A-4E62-92EE-AD959DA51D43}" type="datetimeFigureOut">
              <a:rPr lang="en-US" smtClean="0"/>
              <a:pPr/>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83C789-B8BC-47CE-AE9A-D0CB38F2859B}" type="slidenum">
              <a:rPr lang="en-US" smtClean="0"/>
              <a:pPr/>
              <a:t>‹#›</a:t>
            </a:fld>
            <a:endParaRPr lang="en-US"/>
          </a:p>
        </p:txBody>
      </p:sp>
    </p:spTree>
    <p:extLst>
      <p:ext uri="{BB962C8B-B14F-4D97-AF65-F5344CB8AC3E}">
        <p14:creationId xmlns:p14="http://schemas.microsoft.com/office/powerpoint/2010/main" val="4227400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4C93C2-121A-4E62-92EE-AD959DA51D43}" type="datetimeFigureOut">
              <a:rPr lang="en-US" smtClean="0"/>
              <a:pPr/>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83C789-B8BC-47CE-AE9A-D0CB38F2859B}" type="slidenum">
              <a:rPr lang="en-US" smtClean="0"/>
              <a:pPr/>
              <a:t>‹#›</a:t>
            </a:fld>
            <a:endParaRPr lang="en-US"/>
          </a:p>
        </p:txBody>
      </p:sp>
    </p:spTree>
    <p:extLst>
      <p:ext uri="{BB962C8B-B14F-4D97-AF65-F5344CB8AC3E}">
        <p14:creationId xmlns:p14="http://schemas.microsoft.com/office/powerpoint/2010/main" val="74059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C93C2-121A-4E62-92EE-AD959DA51D43}" type="datetimeFigureOut">
              <a:rPr lang="en-US" smtClean="0"/>
              <a:pPr/>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83C789-B8BC-47CE-AE9A-D0CB38F2859B}" type="slidenum">
              <a:rPr lang="en-US" smtClean="0"/>
              <a:pPr/>
              <a:t>‹#›</a:t>
            </a:fld>
            <a:endParaRPr lang="en-US"/>
          </a:p>
        </p:txBody>
      </p:sp>
    </p:spTree>
    <p:extLst>
      <p:ext uri="{BB962C8B-B14F-4D97-AF65-F5344CB8AC3E}">
        <p14:creationId xmlns:p14="http://schemas.microsoft.com/office/powerpoint/2010/main" val="257862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4C93C2-121A-4E62-92EE-AD959DA51D43}"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3C789-B8BC-47CE-AE9A-D0CB38F2859B}" type="slidenum">
              <a:rPr lang="en-US" smtClean="0"/>
              <a:pPr/>
              <a:t>‹#›</a:t>
            </a:fld>
            <a:endParaRPr lang="en-US"/>
          </a:p>
        </p:txBody>
      </p:sp>
    </p:spTree>
    <p:extLst>
      <p:ext uri="{BB962C8B-B14F-4D97-AF65-F5344CB8AC3E}">
        <p14:creationId xmlns:p14="http://schemas.microsoft.com/office/powerpoint/2010/main" val="3941310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3">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4C93C2-121A-4E62-92EE-AD959DA51D43}"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3C789-B8BC-47CE-AE9A-D0CB38F2859B}" type="slidenum">
              <a:rPr lang="en-US" smtClean="0"/>
              <a:pPr/>
              <a:t>‹#›</a:t>
            </a:fld>
            <a:endParaRPr lang="en-US"/>
          </a:p>
        </p:txBody>
      </p:sp>
      <p:cxnSp>
        <p:nvCxnSpPr>
          <p:cNvPr id="9" name="Straight Connector 8"/>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355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4"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6"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4C93C2-121A-4E62-92EE-AD959DA51D43}" type="datetimeFigureOut">
              <a:rPr lang="en-US" smtClean="0"/>
              <a:pPr/>
              <a:t>11/7/2024</a:t>
            </a:fld>
            <a:endParaRPr lang="en-US"/>
          </a:p>
        </p:txBody>
      </p:sp>
      <p:sp>
        <p:nvSpPr>
          <p:cNvPr id="5" name="Footer Placeholder 4"/>
          <p:cNvSpPr>
            <a:spLocks noGrp="1"/>
          </p:cNvSpPr>
          <p:nvPr>
            <p:ph type="ftr" sz="quarter" idx="3"/>
          </p:nvPr>
        </p:nvSpPr>
        <p:spPr>
          <a:xfrm>
            <a:off x="3632199"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583C789-B8BC-47CE-AE9A-D0CB38F2859B}"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69978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Pericardium</a:t>
            </a:r>
          </a:p>
        </p:txBody>
      </p:sp>
      <p:sp>
        <p:nvSpPr>
          <p:cNvPr id="6" name="Subtitle 2">
            <a:extLst>
              <a:ext uri="{FF2B5EF4-FFF2-40B4-BE49-F238E27FC236}">
                <a16:creationId xmlns:a16="http://schemas.microsoft.com/office/drawing/2014/main" id="{F94DD2AC-29C4-F306-61BB-9F1450FB6427}"/>
              </a:ext>
            </a:extLst>
          </p:cNvPr>
          <p:cNvSpPr txBox="1">
            <a:spLocks/>
          </p:cNvSpPr>
          <p:nvPr/>
        </p:nvSpPr>
        <p:spPr>
          <a:xfrm>
            <a:off x="6457950" y="4960137"/>
            <a:ext cx="240030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6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9pPr>
          </a:lstStyle>
          <a:p>
            <a:r>
              <a:rPr lang="en-US" dirty="0"/>
              <a:t>BY MBBSPPT.COM</a:t>
            </a:r>
          </a:p>
        </p:txBody>
      </p:sp>
      <p:pic>
        <p:nvPicPr>
          <p:cNvPr id="4" name="Picture 3">
            <a:extLst>
              <a:ext uri="{FF2B5EF4-FFF2-40B4-BE49-F238E27FC236}">
                <a16:creationId xmlns:a16="http://schemas.microsoft.com/office/drawing/2014/main" id="{13D302D9-2166-458C-6163-EC6A6B4073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552" y="685800"/>
            <a:ext cx="3504895" cy="35048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all" dirty="0"/>
              <a:t>FIBROUS PERICARDIUM</a:t>
            </a:r>
            <a:endParaRPr lang="en-US" dirty="0"/>
          </a:p>
        </p:txBody>
      </p:sp>
      <p:sp>
        <p:nvSpPr>
          <p:cNvPr id="4" name="Content Placeholder 4">
            <a:extLst>
              <a:ext uri="{FF2B5EF4-FFF2-40B4-BE49-F238E27FC236}">
                <a16:creationId xmlns:a16="http://schemas.microsoft.com/office/drawing/2014/main" id="{195822DF-4C61-FA0A-56C4-9CBBF3019916}"/>
              </a:ext>
            </a:extLst>
          </p:cNvPr>
          <p:cNvSpPr txBox="1">
            <a:spLocks/>
          </p:cNvSpPr>
          <p:nvPr/>
        </p:nvSpPr>
        <p:spPr>
          <a:xfrm>
            <a:off x="768096" y="1981200"/>
            <a:ext cx="7607808" cy="43281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sz="1600" dirty="0"/>
              <a:t>The fibrous pericardium is strong fibrous sac which supports the delicate parietal layer of the serous pericardium with which it is firmly adherent.</a:t>
            </a:r>
          </a:p>
          <a:p>
            <a:r>
              <a:rPr lang="en-US" b="1" cap="all" dirty="0"/>
              <a:t>FEATUREs</a:t>
            </a:r>
            <a:r>
              <a:rPr lang="en-US" dirty="0"/>
              <a:t>:</a:t>
            </a:r>
          </a:p>
          <a:p>
            <a:r>
              <a:rPr lang="en-US" sz="1600" b="1" dirty="0"/>
              <a:t>A.</a:t>
            </a:r>
            <a:r>
              <a:rPr lang="en-US" sz="1600" dirty="0"/>
              <a:t> It is conical in shape.</a:t>
            </a:r>
          </a:p>
          <a:p>
            <a:r>
              <a:rPr lang="en-US" sz="1600" b="1" dirty="0"/>
              <a:t>B.</a:t>
            </a:r>
            <a:r>
              <a:rPr lang="en-US" sz="1600" dirty="0"/>
              <a:t> Its </a:t>
            </a:r>
            <a:r>
              <a:rPr lang="en-US" sz="1600" b="1" dirty="0"/>
              <a:t>apex</a:t>
            </a:r>
            <a:r>
              <a:rPr lang="en-US" sz="1600" dirty="0"/>
              <a:t> is blunt and fused with the outer coats of the roots of great blood vessels (</a:t>
            </a:r>
            <a:r>
              <a:rPr lang="en-US" sz="1600" dirty="0" err="1"/>
              <a:t>e.g</a:t>
            </a:r>
            <a:r>
              <a:rPr lang="en-US" sz="1600" dirty="0"/>
              <a:t> ascending aorta, pulmonary trunk).</a:t>
            </a:r>
          </a:p>
          <a:p>
            <a:r>
              <a:rPr lang="en-US" sz="1600" b="1" dirty="0"/>
              <a:t>C.</a:t>
            </a:r>
            <a:r>
              <a:rPr lang="en-US" sz="1600" dirty="0"/>
              <a:t> Its </a:t>
            </a:r>
            <a:r>
              <a:rPr lang="en-US" sz="1600" b="1" dirty="0"/>
              <a:t>base</a:t>
            </a:r>
            <a:r>
              <a:rPr lang="en-US" sz="1600" dirty="0"/>
              <a:t> is broad and blended with the central tendon of the diaphragm.</a:t>
            </a:r>
          </a:p>
          <a:p>
            <a:r>
              <a:rPr lang="en-US" sz="1600" b="1" dirty="0"/>
              <a:t>D.</a:t>
            </a:r>
            <a:r>
              <a:rPr lang="en-US" sz="1600" dirty="0"/>
              <a:t> </a:t>
            </a:r>
            <a:r>
              <a:rPr lang="en-US" sz="1600" b="1" dirty="0"/>
              <a:t>Anteriorly</a:t>
            </a:r>
            <a:r>
              <a:rPr lang="en-US" sz="1600" dirty="0"/>
              <a:t> it is connected to the posterior aspect of the body of sternum by the superior and inferior </a:t>
            </a:r>
            <a:r>
              <a:rPr lang="en-US" sz="1600" dirty="0" err="1"/>
              <a:t>sternopericardial</a:t>
            </a:r>
            <a:r>
              <a:rPr lang="en-US" sz="1600" dirty="0"/>
              <a:t> ligaments.</a:t>
            </a:r>
          </a:p>
          <a:p>
            <a:r>
              <a:rPr lang="en-US" sz="1600" b="1" dirty="0"/>
              <a:t>E.</a:t>
            </a:r>
            <a:r>
              <a:rPr lang="en-US" sz="1600" dirty="0"/>
              <a:t> </a:t>
            </a:r>
            <a:r>
              <a:rPr lang="en-US" sz="1600" b="1" dirty="0"/>
              <a:t>Posteriorly</a:t>
            </a:r>
            <a:r>
              <a:rPr lang="en-US" sz="1600" dirty="0"/>
              <a:t> it is related to principal bronchi, esophagus, and descending thoracic aorta.</a:t>
            </a:r>
          </a:p>
          <a:p>
            <a:r>
              <a:rPr lang="en-US" sz="1600" b="1" dirty="0"/>
              <a:t>F.</a:t>
            </a:r>
            <a:r>
              <a:rPr lang="en-US" sz="1600" dirty="0"/>
              <a:t> </a:t>
            </a:r>
            <a:r>
              <a:rPr lang="en-US" sz="1600" b="1" dirty="0"/>
              <a:t>Laterally</a:t>
            </a:r>
            <a:r>
              <a:rPr lang="en-US" sz="1600" dirty="0"/>
              <a:t>, it is related to phrenic nerves and pericardiophrenic vessels.</a:t>
            </a:r>
          </a:p>
          <a:p>
            <a:r>
              <a:rPr lang="en-US" sz="1600" dirty="0"/>
              <a:t>Continuous with the central tendon of the diaphragm, the fibrous pericardium is made of tough connective tissue and is relatively non-distensible.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all" dirty="0"/>
              <a:t>SEROUS PERICARDIUM</a:t>
            </a:r>
            <a:endParaRPr lang="en-US" dirty="0"/>
          </a:p>
        </p:txBody>
      </p:sp>
      <p:sp>
        <p:nvSpPr>
          <p:cNvPr id="4" name="Content Placeholder 4">
            <a:extLst>
              <a:ext uri="{FF2B5EF4-FFF2-40B4-BE49-F238E27FC236}">
                <a16:creationId xmlns:a16="http://schemas.microsoft.com/office/drawing/2014/main" id="{9C9171BF-1D16-23AB-54D5-ADA4D45891AE}"/>
              </a:ext>
            </a:extLst>
          </p:cNvPr>
          <p:cNvSpPr txBox="1">
            <a:spLocks/>
          </p:cNvSpPr>
          <p:nvPr/>
        </p:nvSpPr>
        <p:spPr>
          <a:xfrm>
            <a:off x="768096" y="2286000"/>
            <a:ext cx="729005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dirty="0"/>
              <a:t>Enclosed within the fibrous pericardium, the serous pericardium is itself divided into two layers: </a:t>
            </a:r>
          </a:p>
          <a:p>
            <a:pPr lvl="1"/>
            <a:r>
              <a:rPr lang="en-US" sz="2000" dirty="0"/>
              <a:t>The </a:t>
            </a:r>
            <a:r>
              <a:rPr lang="en-US" sz="2000" b="1" dirty="0"/>
              <a:t>outer parietal layer </a:t>
            </a:r>
            <a:r>
              <a:rPr lang="en-US" sz="2000" dirty="0"/>
              <a:t>that lines the internal surface of the fibrous pericardium.</a:t>
            </a:r>
          </a:p>
          <a:p>
            <a:pPr lvl="1"/>
            <a:r>
              <a:rPr lang="en-US" sz="2000" dirty="0"/>
              <a:t>The </a:t>
            </a:r>
            <a:r>
              <a:rPr lang="en-US" sz="2000" b="1" dirty="0"/>
              <a:t>internal visceral layer</a:t>
            </a:r>
            <a:r>
              <a:rPr lang="en-US" sz="2000" dirty="0"/>
              <a:t> that forms the outer layer of the heart (also known as the </a:t>
            </a:r>
            <a:r>
              <a:rPr lang="en-US" sz="2000" b="1" dirty="0"/>
              <a:t>epicardium</a:t>
            </a:r>
            <a:r>
              <a:rPr lang="en-US" sz="2000" dirty="0"/>
              <a:t>). Each layer is made up of a single sheet of epithelial cells, known as mesothelium.</a:t>
            </a:r>
          </a:p>
          <a:p>
            <a:pPr lvl="1"/>
            <a:endParaRPr lang="en-US" sz="2000" dirty="0"/>
          </a:p>
          <a:p>
            <a:pPr marL="128016" lvl="1" indent="0">
              <a:buNone/>
            </a:pPr>
            <a:endParaRPr lang="en-US" sz="2000"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all" dirty="0"/>
              <a:t>SEROUS PERICARDIUM</a:t>
            </a:r>
            <a:endParaRPr lang="en-US" dirty="0"/>
          </a:p>
        </p:txBody>
      </p:sp>
      <p:sp>
        <p:nvSpPr>
          <p:cNvPr id="4" name="Content Placeholder 4">
            <a:extLst>
              <a:ext uri="{FF2B5EF4-FFF2-40B4-BE49-F238E27FC236}">
                <a16:creationId xmlns:a16="http://schemas.microsoft.com/office/drawing/2014/main" id="{FB2A537C-C734-94AD-6F81-3FDCFC6A9604}"/>
              </a:ext>
            </a:extLst>
          </p:cNvPr>
          <p:cNvSpPr txBox="1">
            <a:spLocks/>
          </p:cNvSpPr>
          <p:nvPr/>
        </p:nvSpPr>
        <p:spPr>
          <a:xfrm>
            <a:off x="768096" y="2286000"/>
            <a:ext cx="729005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dirty="0"/>
              <a:t>The outer layer lines the fibrous pericardium and is reflected around the roots of great blood vessels to become continuous with the visceral layer of the pericardium. It is termed </a:t>
            </a:r>
            <a:r>
              <a:rPr lang="en-US" b="1" i="1" dirty="0"/>
              <a:t>parietal pericardium.</a:t>
            </a:r>
          </a:p>
          <a:p>
            <a:r>
              <a:rPr lang="en-US" dirty="0"/>
              <a:t>The inner layer is closely applied to the heart with the exception of along the cardiac grooves, where it is divided from the heart by blood vessels. It is referred to </a:t>
            </a:r>
            <a:r>
              <a:rPr lang="en-US" b="1" i="1" dirty="0"/>
              <a:t>as visceral pericardium or epicardium.</a:t>
            </a:r>
          </a:p>
          <a:p>
            <a:r>
              <a:rPr lang="en-US" dirty="0"/>
              <a:t>The 2 layers of serous pericardium are continuous with every other at the roots of great blood, and superior and inferior pulmonary veins where the pericardial sac was invaginated by the developing heart.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all" dirty="0"/>
              <a:t>PERICARDIAL CAVITY</a:t>
            </a:r>
            <a:endParaRPr lang="en-US" dirty="0"/>
          </a:p>
        </p:txBody>
      </p:sp>
      <p:sp>
        <p:nvSpPr>
          <p:cNvPr id="4" name="Content Placeholder 4">
            <a:extLst>
              <a:ext uri="{FF2B5EF4-FFF2-40B4-BE49-F238E27FC236}">
                <a16:creationId xmlns:a16="http://schemas.microsoft.com/office/drawing/2014/main" id="{DE3CEA37-FE87-EBC3-0EB6-171D7C05933B}"/>
              </a:ext>
            </a:extLst>
          </p:cNvPr>
          <p:cNvSpPr txBox="1">
            <a:spLocks/>
          </p:cNvSpPr>
          <p:nvPr/>
        </p:nvSpPr>
        <p:spPr>
          <a:xfrm>
            <a:off x="768096" y="2286000"/>
            <a:ext cx="729005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sz="2000" dirty="0"/>
              <a:t>The slit-like potential space between the parietal and visceral layers of serous pericardium is called pericardial cavity. </a:t>
            </a:r>
          </a:p>
          <a:p>
            <a:r>
              <a:rPr lang="en-US" sz="2000" dirty="0"/>
              <a:t>Normally it includes a thin film of serous fluid (about 50 ml) named pericardial fluid which lubricates the opposed surfaces to avoid friction during the movements of the heart.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all" dirty="0"/>
              <a:t>SINUSES OF PERICARDIUM</a:t>
            </a:r>
            <a:endParaRPr lang="en-US" dirty="0"/>
          </a:p>
        </p:txBody>
      </p:sp>
      <p:sp>
        <p:nvSpPr>
          <p:cNvPr id="4" name="Content Placeholder 4">
            <a:extLst>
              <a:ext uri="{FF2B5EF4-FFF2-40B4-BE49-F238E27FC236}">
                <a16:creationId xmlns:a16="http://schemas.microsoft.com/office/drawing/2014/main" id="{EFC446C2-24C9-BEBC-D8DE-188E07A204BD}"/>
              </a:ext>
            </a:extLst>
          </p:cNvPr>
          <p:cNvSpPr txBox="1">
            <a:spLocks/>
          </p:cNvSpPr>
          <p:nvPr/>
        </p:nvSpPr>
        <p:spPr>
          <a:xfrm>
            <a:off x="768096" y="2286000"/>
            <a:ext cx="729005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sz="2000" b="1" dirty="0"/>
              <a:t>The Sinuses of Pericardium</a:t>
            </a:r>
            <a:r>
              <a:rPr lang="en-US" sz="2000" dirty="0"/>
              <a:t> lie between the parietal and visceral layers of serous pericardium and are 2 in number:</a:t>
            </a:r>
          </a:p>
          <a:p>
            <a:pPr>
              <a:buFont typeface="Wingdings" panose="05000000000000000000" pitchFamily="2" charset="2"/>
              <a:buChar char="§"/>
            </a:pPr>
            <a:r>
              <a:rPr lang="en-US" sz="2000" dirty="0"/>
              <a:t> Transverse sinus.</a:t>
            </a:r>
          </a:p>
          <a:p>
            <a:pPr>
              <a:buFont typeface="Wingdings" panose="05000000000000000000" pitchFamily="2" charset="2"/>
              <a:buChar char="§"/>
            </a:pPr>
            <a:r>
              <a:rPr lang="en-US" sz="2000" dirty="0"/>
              <a:t> Oblique sinus.</a:t>
            </a:r>
          </a:p>
          <a:p>
            <a:r>
              <a:rPr lang="en-US" sz="2000" dirty="0"/>
              <a:t>They are created because of the reflection of visceral layer of serous pericardium around great vessels of the heart.</a:t>
            </a:r>
          </a:p>
          <a:p>
            <a:pPr marL="0" indent="0">
              <a:buNone/>
            </a:pP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312516" y="1235868"/>
            <a:ext cx="6518968" cy="4386263"/>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8AC00-4F2C-9BDE-2461-AF212C39EB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7D322E-5AAF-C70B-5508-015142D76E38}"/>
              </a:ext>
            </a:extLst>
          </p:cNvPr>
          <p:cNvSpPr>
            <a:spLocks noGrp="1"/>
          </p:cNvSpPr>
          <p:nvPr>
            <p:ph type="title"/>
          </p:nvPr>
        </p:nvSpPr>
        <p:spPr/>
        <p:txBody>
          <a:bodyPr>
            <a:normAutofit/>
          </a:bodyPr>
          <a:lstStyle/>
          <a:p>
            <a:r>
              <a:rPr lang="en-US" b="1" cap="all" dirty="0"/>
              <a:t>SINUSES OF PERICARDIUM</a:t>
            </a:r>
            <a:endParaRPr lang="en-US" dirty="0"/>
          </a:p>
        </p:txBody>
      </p:sp>
      <p:sp>
        <p:nvSpPr>
          <p:cNvPr id="4" name="Content Placeholder 4">
            <a:extLst>
              <a:ext uri="{FF2B5EF4-FFF2-40B4-BE49-F238E27FC236}">
                <a16:creationId xmlns:a16="http://schemas.microsoft.com/office/drawing/2014/main" id="{54C930E2-C255-4C17-C773-BF278BC39AFA}"/>
              </a:ext>
            </a:extLst>
          </p:cNvPr>
          <p:cNvSpPr txBox="1">
            <a:spLocks/>
          </p:cNvSpPr>
          <p:nvPr/>
        </p:nvSpPr>
        <p:spPr>
          <a:xfrm>
            <a:off x="768096" y="2286000"/>
            <a:ext cx="729005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dirty="0"/>
              <a:t>The </a:t>
            </a:r>
            <a:r>
              <a:rPr lang="en-US" b="1" dirty="0"/>
              <a:t>visceral pericardium (epicardium)</a:t>
            </a:r>
            <a:r>
              <a:rPr lang="en-US" dirty="0"/>
              <a:t> at the roots of great blood vessels is arranged into tubes:</a:t>
            </a:r>
          </a:p>
          <a:p>
            <a:pPr lvl="1"/>
            <a:r>
              <a:rPr lang="en-US" dirty="0"/>
              <a:t>Arterial tube</a:t>
            </a:r>
          </a:p>
          <a:p>
            <a:pPr lvl="1"/>
            <a:r>
              <a:rPr lang="en-US" dirty="0"/>
              <a:t>Venous tube.</a:t>
            </a:r>
          </a:p>
          <a:p>
            <a:r>
              <a:rPr lang="en-US" dirty="0"/>
              <a:t>The </a:t>
            </a:r>
            <a:r>
              <a:rPr lang="en-US" b="1" dirty="0"/>
              <a:t>arterial tube</a:t>
            </a:r>
            <a:r>
              <a:rPr lang="en-US" dirty="0"/>
              <a:t> encloses the ascending </a:t>
            </a:r>
            <a:r>
              <a:rPr lang="en-US" b="1" dirty="0"/>
              <a:t>aorta</a:t>
            </a:r>
            <a:r>
              <a:rPr lang="en-US" dirty="0"/>
              <a:t> and </a:t>
            </a:r>
            <a:r>
              <a:rPr lang="en-US" b="1" dirty="0"/>
              <a:t>pulmonary trunk</a:t>
            </a:r>
            <a:r>
              <a:rPr lang="en-US" dirty="0"/>
              <a:t> (</a:t>
            </a:r>
            <a:r>
              <a:rPr lang="en-US" b="1" i="1" dirty="0"/>
              <a:t>arterial end of the heart tube</a:t>
            </a:r>
            <a:r>
              <a:rPr lang="en-US" dirty="0"/>
              <a:t>).</a:t>
            </a:r>
          </a:p>
          <a:p>
            <a:r>
              <a:rPr lang="en-US" dirty="0"/>
              <a:t>The </a:t>
            </a:r>
            <a:r>
              <a:rPr lang="en-US" b="1" dirty="0"/>
              <a:t>venous tube</a:t>
            </a:r>
            <a:r>
              <a:rPr lang="en-US" dirty="0"/>
              <a:t> encloses the superior and </a:t>
            </a:r>
            <a:r>
              <a:rPr lang="en-US" b="1" dirty="0"/>
              <a:t>inferior vena cava</a:t>
            </a:r>
            <a:r>
              <a:rPr lang="en-US" dirty="0"/>
              <a:t> and 4 </a:t>
            </a:r>
            <a:r>
              <a:rPr lang="en-US" b="1" dirty="0"/>
              <a:t>pulmonary veins</a:t>
            </a:r>
            <a:r>
              <a:rPr lang="en-US" dirty="0"/>
              <a:t> (</a:t>
            </a:r>
            <a:r>
              <a:rPr lang="en-US" b="1" i="1" dirty="0"/>
              <a:t>venous end of the heart tube</a:t>
            </a:r>
            <a:r>
              <a:rPr lang="en-US" dirty="0"/>
              <a:t>).</a:t>
            </a:r>
          </a:p>
        </p:txBody>
      </p:sp>
    </p:spTree>
    <p:extLst>
      <p:ext uri="{BB962C8B-B14F-4D97-AF65-F5344CB8AC3E}">
        <p14:creationId xmlns:p14="http://schemas.microsoft.com/office/powerpoint/2010/main" val="2292742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2656401" y="910112"/>
            <a:ext cx="3831197" cy="5037776"/>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srcRect/>
          <a:stretch>
            <a:fillRect/>
          </a:stretch>
        </p:blipFill>
        <p:spPr bwMode="auto">
          <a:xfrm>
            <a:off x="1858400" y="990600"/>
            <a:ext cx="5427200" cy="48768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9F2B8-551C-50E0-80AD-69A723BCB6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899F97-EF8A-E23E-C118-8311D2618F64}"/>
              </a:ext>
            </a:extLst>
          </p:cNvPr>
          <p:cNvSpPr>
            <a:spLocks noGrp="1"/>
          </p:cNvSpPr>
          <p:nvPr>
            <p:ph type="title"/>
          </p:nvPr>
        </p:nvSpPr>
        <p:spPr/>
        <p:txBody>
          <a:bodyPr>
            <a:normAutofit/>
          </a:bodyPr>
          <a:lstStyle/>
          <a:p>
            <a:r>
              <a:rPr lang="en-US" b="1" cap="all" dirty="0"/>
              <a:t>Transverse Pericardial Sinus</a:t>
            </a:r>
            <a:endParaRPr lang="en-US" dirty="0"/>
          </a:p>
        </p:txBody>
      </p:sp>
      <p:sp>
        <p:nvSpPr>
          <p:cNvPr id="4" name="Content Placeholder 4">
            <a:extLst>
              <a:ext uri="{FF2B5EF4-FFF2-40B4-BE49-F238E27FC236}">
                <a16:creationId xmlns:a16="http://schemas.microsoft.com/office/drawing/2014/main" id="{02F64691-AB7D-66FE-F935-1D86BB10F75A}"/>
              </a:ext>
            </a:extLst>
          </p:cNvPr>
          <p:cNvSpPr txBox="1">
            <a:spLocks/>
          </p:cNvSpPr>
          <p:nvPr/>
        </p:nvSpPr>
        <p:spPr>
          <a:xfrm>
            <a:off x="768096" y="2286000"/>
            <a:ext cx="729005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dirty="0"/>
              <a:t>Formed as a result of the embryological folding of the heart tube, the</a:t>
            </a:r>
            <a:r>
              <a:rPr lang="en-US" b="1" dirty="0"/>
              <a:t> transverse pericardial sinus</a:t>
            </a:r>
            <a:r>
              <a:rPr lang="en-US" dirty="0"/>
              <a:t> is a passage through the pericardial cavity.</a:t>
            </a:r>
          </a:p>
          <a:p>
            <a:r>
              <a:rPr lang="en-US" dirty="0"/>
              <a:t>The transverse pericardial sinus </a:t>
            </a:r>
            <a:r>
              <a:rPr lang="en-US" b="1" dirty="0"/>
              <a:t>separates</a:t>
            </a:r>
            <a:r>
              <a:rPr lang="en-US" dirty="0"/>
              <a:t> the heart’s arterial outflow (aorta, pulmonary trunk) from its venous inflow (superior vena cava, pulmonary veins).</a:t>
            </a:r>
          </a:p>
          <a:p>
            <a:r>
              <a:rPr lang="en-US" dirty="0"/>
              <a:t>It is located:</a:t>
            </a:r>
          </a:p>
          <a:p>
            <a:pPr lvl="1"/>
            <a:r>
              <a:rPr lang="en-US" b="1" dirty="0"/>
              <a:t>Posterior </a:t>
            </a:r>
            <a:r>
              <a:rPr lang="en-US" dirty="0"/>
              <a:t>to the ascending aorta and pulmonary trunk.</a:t>
            </a:r>
          </a:p>
          <a:p>
            <a:pPr lvl="1"/>
            <a:r>
              <a:rPr lang="en-US" b="1" dirty="0"/>
              <a:t>Anterior </a:t>
            </a:r>
            <a:r>
              <a:rPr lang="en-US" dirty="0"/>
              <a:t>to the superior vena cava.</a:t>
            </a:r>
          </a:p>
          <a:p>
            <a:pPr lvl="1"/>
            <a:r>
              <a:rPr lang="en-US" b="1" dirty="0"/>
              <a:t>Superior </a:t>
            </a:r>
            <a:r>
              <a:rPr lang="en-US" dirty="0"/>
              <a:t>to the left atrium.</a:t>
            </a:r>
          </a:p>
          <a:p>
            <a:pPr lvl="2"/>
            <a:r>
              <a:rPr lang="en-US" dirty="0"/>
              <a:t>The transverse pericardial sinus can be used to identify and subsequently ligate the arteries of the heart during coronary artery bypass grafting.</a:t>
            </a:r>
          </a:p>
          <a:p>
            <a:endParaRPr lang="en-US" dirty="0"/>
          </a:p>
        </p:txBody>
      </p:sp>
    </p:spTree>
    <p:extLst>
      <p:ext uri="{BB962C8B-B14F-4D97-AF65-F5344CB8AC3E}">
        <p14:creationId xmlns:p14="http://schemas.microsoft.com/office/powerpoint/2010/main" val="3351313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Pericardium</a:t>
            </a:r>
            <a:endParaRPr lang="en-US" dirty="0"/>
          </a:p>
        </p:txBody>
      </p:sp>
      <p:sp>
        <p:nvSpPr>
          <p:cNvPr id="4" name="Content Placeholder 4">
            <a:extLst>
              <a:ext uri="{FF2B5EF4-FFF2-40B4-BE49-F238E27FC236}">
                <a16:creationId xmlns:a16="http://schemas.microsoft.com/office/drawing/2014/main" id="{7D91FF6B-E573-DF82-9052-80E5B83EF5FC}"/>
              </a:ext>
            </a:extLst>
          </p:cNvPr>
          <p:cNvSpPr txBox="1">
            <a:spLocks/>
          </p:cNvSpPr>
          <p:nvPr/>
        </p:nvSpPr>
        <p:spPr>
          <a:xfrm>
            <a:off x="768096" y="2286000"/>
            <a:ext cx="729005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b="1" dirty="0"/>
              <a:t>The Pericardium</a:t>
            </a:r>
            <a:r>
              <a:rPr lang="en-US" dirty="0"/>
              <a:t> (G. around heart) is a </a:t>
            </a:r>
            <a:r>
              <a:rPr lang="en-US" dirty="0" err="1"/>
              <a:t>fibroserous</a:t>
            </a:r>
            <a:r>
              <a:rPr lang="en-US" dirty="0"/>
              <a:t> sac which encloses the heart and the roots of its great blood vessels. </a:t>
            </a:r>
          </a:p>
          <a:p>
            <a:r>
              <a:rPr lang="en-US" dirty="0"/>
              <a:t>The pericardium is located inside the middle mediastinum, posterior to the body of the sternum and 2nd-6th costal cartilages and anterior to the middle 4 thoracic vertebrae (i.e., from T5 to T8).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result for oblique sinus of pericardium"/>
          <p:cNvPicPr>
            <a:picLocks noChangeAspect="1" noChangeArrowheads="1"/>
          </p:cNvPicPr>
          <p:nvPr/>
        </p:nvPicPr>
        <p:blipFill>
          <a:blip r:embed="rId2"/>
          <a:srcRect/>
          <a:stretch>
            <a:fillRect/>
          </a:stretch>
        </p:blipFill>
        <p:spPr bwMode="auto">
          <a:xfrm>
            <a:off x="1754188" y="1315640"/>
            <a:ext cx="5635624" cy="422671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8299704" cy="1499616"/>
          </a:xfrm>
        </p:spPr>
        <p:txBody>
          <a:bodyPr>
            <a:normAutofit/>
          </a:bodyPr>
          <a:lstStyle/>
          <a:p>
            <a:r>
              <a:rPr lang="en-US" b="1" cap="all" dirty="0"/>
              <a:t>TRANSVERSE SINUS OF PERICARDIUM</a:t>
            </a:r>
            <a:endParaRPr lang="en-US" dirty="0"/>
          </a:p>
        </p:txBody>
      </p:sp>
      <p:sp>
        <p:nvSpPr>
          <p:cNvPr id="4" name="Content Placeholder 4">
            <a:extLst>
              <a:ext uri="{FF2B5EF4-FFF2-40B4-BE49-F238E27FC236}">
                <a16:creationId xmlns:a16="http://schemas.microsoft.com/office/drawing/2014/main" id="{67B14A20-434D-50B2-C20A-17993503EC12}"/>
              </a:ext>
            </a:extLst>
          </p:cNvPr>
          <p:cNvSpPr txBox="1">
            <a:spLocks/>
          </p:cNvSpPr>
          <p:nvPr/>
        </p:nvSpPr>
        <p:spPr>
          <a:xfrm>
            <a:off x="768096" y="2286000"/>
            <a:ext cx="729005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dirty="0"/>
              <a:t>It is a</a:t>
            </a:r>
            <a:r>
              <a:rPr lang="en-US" b="1" dirty="0"/>
              <a:t> transverse recess</a:t>
            </a:r>
            <a:r>
              <a:rPr lang="en-US" dirty="0"/>
              <a:t> behind the ascending </a:t>
            </a:r>
            <a:r>
              <a:rPr lang="en-US" b="1" dirty="0"/>
              <a:t>aorta</a:t>
            </a:r>
            <a:r>
              <a:rPr lang="en-US" dirty="0"/>
              <a:t> and </a:t>
            </a:r>
            <a:r>
              <a:rPr lang="en-US" b="1" dirty="0"/>
              <a:t>pulmonary trunk</a:t>
            </a:r>
            <a:r>
              <a:rPr lang="en-US" dirty="0"/>
              <a:t> and in front of </a:t>
            </a:r>
            <a:r>
              <a:rPr lang="en-US" b="1" dirty="0"/>
              <a:t>superior vena cava</a:t>
            </a:r>
            <a:r>
              <a:rPr lang="en-US" dirty="0"/>
              <a:t> and superior pulmonary veins. It develops because of degeneration of dorsal mesocardium.</a:t>
            </a:r>
          </a:p>
          <a:p>
            <a:r>
              <a:rPr lang="en-US" dirty="0"/>
              <a:t>It has a horizontal passage between the 2 pericardial tubes. On every side it interacts with all the general pericardial cavity.</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1333924" y="1409700"/>
            <a:ext cx="6476152" cy="40386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A31AD-411B-9BF0-73AA-458C24091149}"/>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7623730B-19DE-AD21-C089-2E2D9E16FDF3}"/>
              </a:ext>
            </a:extLst>
          </p:cNvPr>
          <p:cNvPicPr>
            <a:picLocks noChangeAspect="1" noChangeArrowheads="1"/>
          </p:cNvPicPr>
          <p:nvPr/>
        </p:nvPicPr>
        <p:blipFill>
          <a:blip r:embed="rId2"/>
          <a:srcRect/>
          <a:stretch>
            <a:fillRect/>
          </a:stretch>
        </p:blipFill>
        <p:spPr bwMode="auto">
          <a:xfrm>
            <a:off x="1325879" y="914400"/>
            <a:ext cx="6492242" cy="5029200"/>
          </a:xfrm>
          <a:prstGeom prst="rect">
            <a:avLst/>
          </a:prstGeom>
          <a:noFill/>
          <a:ln w="9525">
            <a:noFill/>
            <a:miter lim="800000"/>
            <a:headEnd/>
            <a:tailEnd/>
          </a:ln>
          <a:effectLst/>
        </p:spPr>
      </p:pic>
    </p:spTree>
    <p:extLst>
      <p:ext uri="{BB962C8B-B14F-4D97-AF65-F5344CB8AC3E}">
        <p14:creationId xmlns:p14="http://schemas.microsoft.com/office/powerpoint/2010/main" val="3930647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a:stretch>
            <a:fillRect/>
          </a:stretch>
        </p:blipFill>
        <p:spPr bwMode="auto">
          <a:xfrm>
            <a:off x="1775276" y="990600"/>
            <a:ext cx="5593447" cy="48768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all" dirty="0"/>
              <a:t>OBLIQUE SINUS OF PERICARDIUM</a:t>
            </a:r>
            <a:endParaRPr lang="en-US" dirty="0"/>
          </a:p>
        </p:txBody>
      </p:sp>
      <p:sp>
        <p:nvSpPr>
          <p:cNvPr id="4" name="Content Placeholder 4">
            <a:extLst>
              <a:ext uri="{FF2B5EF4-FFF2-40B4-BE49-F238E27FC236}">
                <a16:creationId xmlns:a16="http://schemas.microsoft.com/office/drawing/2014/main" id="{6BB838CE-E55D-D53A-20E6-F09C5FA222D3}"/>
              </a:ext>
            </a:extLst>
          </p:cNvPr>
          <p:cNvSpPr txBox="1">
            <a:spLocks/>
          </p:cNvSpPr>
          <p:nvPr/>
        </p:nvSpPr>
        <p:spPr>
          <a:xfrm>
            <a:off x="768096" y="2286000"/>
            <a:ext cx="729005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dirty="0"/>
              <a:t>It is a </a:t>
            </a:r>
            <a:r>
              <a:rPr lang="en-US" b="1" dirty="0"/>
              <a:t>recess of serous pericardium</a:t>
            </a:r>
            <a:r>
              <a:rPr lang="en-US" dirty="0"/>
              <a:t> supporting the base of the heart (actually </a:t>
            </a:r>
            <a:r>
              <a:rPr lang="en-US" b="1" dirty="0"/>
              <a:t>left atrium</a:t>
            </a:r>
            <a:r>
              <a:rPr lang="en-US" dirty="0"/>
              <a:t>). </a:t>
            </a:r>
          </a:p>
          <a:p>
            <a:r>
              <a:rPr lang="en-US" dirty="0"/>
              <a:t>It is enclosed by ‘J-shaped’ sheath of visceral layer of serous pericardium enclosing 6 veins (i.e., 2 vena </a:t>
            </a:r>
            <a:r>
              <a:rPr lang="en-US" dirty="0" err="1"/>
              <a:t>cavae</a:t>
            </a:r>
            <a:r>
              <a:rPr lang="en-US" dirty="0"/>
              <a:t> and 4 pulmonary veins).</a:t>
            </a:r>
          </a:p>
          <a:p>
            <a:r>
              <a:rPr lang="en-US" dirty="0"/>
              <a:t>The oblique sinus develops as an effect of absorption of 4 pulmonary veins into the </a:t>
            </a:r>
            <a:r>
              <a:rPr lang="en-US" b="1" dirty="0"/>
              <a:t>left atrium</a:t>
            </a:r>
            <a:r>
              <a:rPr lang="en-US" dirty="0"/>
              <a:t>. </a:t>
            </a:r>
          </a:p>
          <a:p>
            <a:r>
              <a:rPr lang="en-US" dirty="0"/>
              <a:t>The oblique sinus permits the distension of left atrium during return of oxygenated blood in it from the </a:t>
            </a:r>
            <a:r>
              <a:rPr lang="en-US" b="1" dirty="0"/>
              <a:t>lungs</a:t>
            </a:r>
            <a:r>
              <a:rPr lang="en-US" dirty="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345046" y="952500"/>
            <a:ext cx="6453908" cy="4952999"/>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all" dirty="0"/>
              <a:t>BOUNDARIES OBLIQUE OF SINUS </a:t>
            </a:r>
            <a:endParaRPr lang="en-US" dirty="0"/>
          </a:p>
        </p:txBody>
      </p:sp>
      <p:sp>
        <p:nvSpPr>
          <p:cNvPr id="4" name="Content Placeholder 4">
            <a:extLst>
              <a:ext uri="{FF2B5EF4-FFF2-40B4-BE49-F238E27FC236}">
                <a16:creationId xmlns:a16="http://schemas.microsoft.com/office/drawing/2014/main" id="{28469F7E-7DE2-197C-D921-E677D916AFC6}"/>
              </a:ext>
            </a:extLst>
          </p:cNvPr>
          <p:cNvSpPr txBox="1">
            <a:spLocks/>
          </p:cNvSpPr>
          <p:nvPr/>
        </p:nvSpPr>
        <p:spPr>
          <a:xfrm>
            <a:off x="768096" y="2286000"/>
            <a:ext cx="7290055" cy="4023360"/>
          </a:xfrm>
          <a:prstGeom prst="rect">
            <a:avLst/>
          </a:prstGeom>
        </p:spPr>
        <p:txBody>
          <a:bodyPr vert="horz" lIns="45720" tIns="45720" rIns="45720" bIns="45720" rtlCol="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dirty="0"/>
              <a:t>Oblique sinus of pericardium is bounded in the following ways:</a:t>
            </a:r>
          </a:p>
          <a:p>
            <a:r>
              <a:rPr lang="en-US" b="1" dirty="0"/>
              <a:t>Anteriorly:</a:t>
            </a:r>
            <a:r>
              <a:rPr lang="en-US" dirty="0"/>
              <a:t> </a:t>
            </a:r>
          </a:p>
          <a:p>
            <a:pPr lvl="1"/>
            <a:r>
              <a:rPr lang="en-US" dirty="0"/>
              <a:t>By left atrium.</a:t>
            </a:r>
          </a:p>
          <a:p>
            <a:r>
              <a:rPr lang="en-US" b="1" dirty="0"/>
              <a:t>Posteriorly:</a:t>
            </a:r>
            <a:r>
              <a:rPr lang="en-US" dirty="0"/>
              <a:t> </a:t>
            </a:r>
          </a:p>
          <a:p>
            <a:pPr lvl="1"/>
            <a:r>
              <a:rPr lang="en-US" dirty="0"/>
              <a:t>By parietal pericardium.</a:t>
            </a:r>
          </a:p>
          <a:p>
            <a:r>
              <a:rPr lang="en-US" b="1" dirty="0"/>
              <a:t>On right side:</a:t>
            </a:r>
            <a:r>
              <a:rPr lang="en-US" dirty="0"/>
              <a:t> </a:t>
            </a:r>
          </a:p>
          <a:p>
            <a:pPr lvl="1"/>
            <a:r>
              <a:rPr lang="en-US" dirty="0"/>
              <a:t>By reflection of </a:t>
            </a:r>
            <a:r>
              <a:rPr lang="en-US" dirty="0" err="1"/>
              <a:t>visceralpericardium</a:t>
            </a:r>
            <a:r>
              <a:rPr lang="en-US" dirty="0"/>
              <a:t> along the right pulmonary veins and inferior vena cava.</a:t>
            </a:r>
          </a:p>
          <a:p>
            <a:r>
              <a:rPr lang="en-US" b="1" dirty="0"/>
              <a:t>On the left side:</a:t>
            </a:r>
            <a:r>
              <a:rPr lang="en-US" dirty="0"/>
              <a:t> </a:t>
            </a:r>
          </a:p>
          <a:p>
            <a:pPr lvl="1"/>
            <a:r>
              <a:rPr lang="en-US" dirty="0"/>
              <a:t>By reflection of visceral pericardium along the left pulmonary veins.</a:t>
            </a:r>
          </a:p>
          <a:p>
            <a:r>
              <a:rPr lang="en-US" b="1" dirty="0"/>
              <a:t>Superiorly:</a:t>
            </a:r>
            <a:r>
              <a:rPr lang="en-US" dirty="0"/>
              <a:t> </a:t>
            </a:r>
          </a:p>
          <a:p>
            <a:pPr lvl="1"/>
            <a:r>
              <a:rPr lang="en-US" dirty="0"/>
              <a:t>By reflection of </a:t>
            </a:r>
            <a:r>
              <a:rPr lang="en-US" dirty="0" err="1"/>
              <a:t>visceralpericardium</a:t>
            </a:r>
            <a:r>
              <a:rPr lang="en-US" dirty="0"/>
              <a:t> along the left and right superior pulmonary veins.</a:t>
            </a:r>
          </a:p>
          <a:p>
            <a:r>
              <a:rPr lang="en-US" b="1" dirty="0"/>
              <a:t>Inferiorly</a:t>
            </a:r>
            <a:r>
              <a:rPr lang="en-US" dirty="0"/>
              <a:t>: </a:t>
            </a:r>
          </a:p>
          <a:p>
            <a:pPr lvl="1"/>
            <a:r>
              <a:rPr lang="en-US" dirty="0"/>
              <a:t>It is open.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arterial supply of the pericardium</a:t>
            </a:r>
          </a:p>
        </p:txBody>
      </p:sp>
      <p:sp>
        <p:nvSpPr>
          <p:cNvPr id="4" name="Content Placeholder 4">
            <a:extLst>
              <a:ext uri="{FF2B5EF4-FFF2-40B4-BE49-F238E27FC236}">
                <a16:creationId xmlns:a16="http://schemas.microsoft.com/office/drawing/2014/main" id="{B4278918-EF93-C556-541F-7200C9A8F47B}"/>
              </a:ext>
            </a:extLst>
          </p:cNvPr>
          <p:cNvSpPr txBox="1">
            <a:spLocks/>
          </p:cNvSpPr>
          <p:nvPr/>
        </p:nvSpPr>
        <p:spPr>
          <a:xfrm>
            <a:off x="768096" y="2286000"/>
            <a:ext cx="729005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dirty="0"/>
              <a:t>The arterial supply of the pericardium is mainly from a slender branch of the internal thoracic artery, the </a:t>
            </a:r>
            <a:r>
              <a:rPr lang="en-US" b="1" dirty="0" err="1"/>
              <a:t>pericardiacophrenic</a:t>
            </a:r>
            <a:r>
              <a:rPr lang="en-US" b="1" dirty="0"/>
              <a:t> artery</a:t>
            </a:r>
            <a:r>
              <a:rPr lang="en-US" dirty="0"/>
              <a:t>, that often accompanies or at least parallels the phrenic nerve to the diaphragm. </a:t>
            </a:r>
          </a:p>
          <a:p>
            <a:r>
              <a:rPr lang="en-US" dirty="0"/>
              <a:t>Smaller contributions of blood come from the:</a:t>
            </a:r>
          </a:p>
          <a:p>
            <a:pPr lvl="1"/>
            <a:r>
              <a:rPr lang="en-US" sz="2000" dirty="0"/>
              <a:t>Musculophrenic artery, a terminal branch of the internal thoracic artery.</a:t>
            </a:r>
          </a:p>
          <a:p>
            <a:pPr lvl="1"/>
            <a:r>
              <a:rPr lang="en-US" sz="2000" dirty="0"/>
              <a:t>Bronchial, esophageal, and superior phrenic arteries, branches of the thoracic aorta.</a:t>
            </a:r>
          </a:p>
          <a:p>
            <a:pPr lvl="1"/>
            <a:r>
              <a:rPr lang="en-US" sz="2000" dirty="0"/>
              <a:t>Coronary arteries (visceral layer of serous pericardium only), the first branches of the aorta.</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venous drainage of the pericardium</a:t>
            </a:r>
          </a:p>
        </p:txBody>
      </p:sp>
      <p:sp>
        <p:nvSpPr>
          <p:cNvPr id="4" name="Content Placeholder 4">
            <a:extLst>
              <a:ext uri="{FF2B5EF4-FFF2-40B4-BE49-F238E27FC236}">
                <a16:creationId xmlns:a16="http://schemas.microsoft.com/office/drawing/2014/main" id="{078CD6B8-2439-6FDC-8A21-7C924000A41B}"/>
              </a:ext>
            </a:extLst>
          </p:cNvPr>
          <p:cNvSpPr txBox="1">
            <a:spLocks/>
          </p:cNvSpPr>
          <p:nvPr/>
        </p:nvSpPr>
        <p:spPr>
          <a:xfrm>
            <a:off x="768096" y="2286000"/>
            <a:ext cx="729005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sz="2000" dirty="0"/>
              <a:t>The venous drainage of the pericardium is from the:</a:t>
            </a:r>
          </a:p>
          <a:p>
            <a:pPr>
              <a:buFont typeface="Arial" panose="020B0604020202020204" pitchFamily="34" charset="0"/>
              <a:buChar char="•"/>
            </a:pPr>
            <a:r>
              <a:rPr lang="en-US" sz="2000" b="1" dirty="0"/>
              <a:t> </a:t>
            </a:r>
            <a:r>
              <a:rPr lang="en-US" sz="2000" b="1" dirty="0" err="1"/>
              <a:t>Pericardiacophrenic</a:t>
            </a:r>
            <a:r>
              <a:rPr lang="en-US" sz="2000" b="1" dirty="0"/>
              <a:t> veins</a:t>
            </a:r>
            <a:r>
              <a:rPr lang="en-US" sz="2000" dirty="0"/>
              <a:t>, tributaries of the brachiocephalic (or internal thoracic) veins.</a:t>
            </a:r>
          </a:p>
          <a:p>
            <a:pPr>
              <a:buFont typeface="Arial" panose="020B0604020202020204" pitchFamily="34" charset="0"/>
              <a:buChar char="•"/>
            </a:pPr>
            <a:r>
              <a:rPr lang="en-US" sz="2000" dirty="0"/>
              <a:t> Variable tributaries of the </a:t>
            </a:r>
            <a:r>
              <a:rPr lang="en-US" sz="2000" b="1" dirty="0"/>
              <a:t>azygos</a:t>
            </a:r>
            <a:r>
              <a:rPr lang="en-US" sz="2000" dirty="0"/>
              <a:t> venous system.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394383" y="1104899"/>
            <a:ext cx="6355233" cy="4648201"/>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Innervation</a:t>
            </a:r>
            <a:endParaRPr lang="en-US" dirty="0"/>
          </a:p>
        </p:txBody>
      </p:sp>
      <p:sp>
        <p:nvSpPr>
          <p:cNvPr id="4" name="Content Placeholder 4">
            <a:extLst>
              <a:ext uri="{FF2B5EF4-FFF2-40B4-BE49-F238E27FC236}">
                <a16:creationId xmlns:a16="http://schemas.microsoft.com/office/drawing/2014/main" id="{890BF6F9-32A6-DC74-E538-CD9EBDACF606}"/>
              </a:ext>
            </a:extLst>
          </p:cNvPr>
          <p:cNvSpPr txBox="1">
            <a:spLocks/>
          </p:cNvSpPr>
          <p:nvPr/>
        </p:nvSpPr>
        <p:spPr>
          <a:xfrm>
            <a:off x="768096" y="2286000"/>
            <a:ext cx="729005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dirty="0"/>
              <a:t>The </a:t>
            </a:r>
            <a:r>
              <a:rPr lang="en-US" b="1" dirty="0"/>
              <a:t>phrenic nerve</a:t>
            </a:r>
            <a:r>
              <a:rPr lang="en-US" dirty="0"/>
              <a:t> (C3-C5) is responsible for the somatic innervation of the pericardium, as well as providing motor and sensory innervation to the diaphragm. </a:t>
            </a:r>
          </a:p>
          <a:p>
            <a:r>
              <a:rPr lang="en-US" dirty="0"/>
              <a:t>Originating in the neck and travelling down through the thoracic cavity, the phrenic nerve is a common source of </a:t>
            </a:r>
            <a:r>
              <a:rPr lang="en-US" b="1" dirty="0"/>
              <a:t>referred pain</a:t>
            </a:r>
            <a:r>
              <a:rPr lang="en-US" b="1" i="1" dirty="0"/>
              <a:t>,</a:t>
            </a:r>
            <a:r>
              <a:rPr lang="en-US" dirty="0"/>
              <a:t> with a key example being shoulder pain experienced as a result of pericarditis.</a:t>
            </a:r>
          </a:p>
          <a:p>
            <a:pPr lvl="2"/>
            <a:r>
              <a:rPr lang="en-US" sz="2000" dirty="0"/>
              <a:t>The </a:t>
            </a:r>
            <a:r>
              <a:rPr lang="en-US" sz="2000" b="1" dirty="0"/>
              <a:t>supraclavicular nerves</a:t>
            </a:r>
            <a:r>
              <a:rPr lang="en-US" sz="2000" dirty="0"/>
              <a:t> (descending branches) arise from the third and fourth cervical </a:t>
            </a:r>
            <a:r>
              <a:rPr lang="en-US" sz="2000" b="1" dirty="0"/>
              <a:t>nerves.</a:t>
            </a:r>
            <a:endParaRPr lang="en-US" sz="2000" dirty="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Kehr's</a:t>
            </a:r>
            <a:r>
              <a:rPr lang="en-US" b="1" dirty="0"/>
              <a:t> sign</a:t>
            </a:r>
          </a:p>
        </p:txBody>
      </p:sp>
      <p:pic>
        <p:nvPicPr>
          <p:cNvPr id="2050" name="Picture 2"/>
          <p:cNvPicPr>
            <a:picLocks noChangeAspect="1" noChangeArrowheads="1"/>
          </p:cNvPicPr>
          <p:nvPr/>
        </p:nvPicPr>
        <p:blipFill>
          <a:blip r:embed="rId2"/>
          <a:srcRect/>
          <a:stretch>
            <a:fillRect/>
          </a:stretch>
        </p:blipFill>
        <p:spPr bwMode="auto">
          <a:xfrm>
            <a:off x="5715000" y="2133600"/>
            <a:ext cx="2619375" cy="2847975"/>
          </a:xfrm>
          <a:prstGeom prst="rect">
            <a:avLst/>
          </a:prstGeom>
          <a:noFill/>
          <a:ln w="9525">
            <a:noFill/>
            <a:miter lim="800000"/>
            <a:headEnd/>
            <a:tailEnd/>
          </a:ln>
          <a:effectLst/>
        </p:spPr>
      </p:pic>
      <p:sp>
        <p:nvSpPr>
          <p:cNvPr id="4" name="Content Placeholder 4">
            <a:extLst>
              <a:ext uri="{FF2B5EF4-FFF2-40B4-BE49-F238E27FC236}">
                <a16:creationId xmlns:a16="http://schemas.microsoft.com/office/drawing/2014/main" id="{3C2B01EA-86DB-7EB2-459F-E927ED9A29A2}"/>
              </a:ext>
            </a:extLst>
          </p:cNvPr>
          <p:cNvSpPr txBox="1">
            <a:spLocks/>
          </p:cNvSpPr>
          <p:nvPr/>
        </p:nvSpPr>
        <p:spPr>
          <a:xfrm>
            <a:off x="768097" y="2286000"/>
            <a:ext cx="5251703"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sz="2000" dirty="0"/>
              <a:t>Kehr's sign is a classic example of referred pain: irritation of the diaphragm is signaled by the phrenic nerve as pain in the area above the collarbone. </a:t>
            </a:r>
          </a:p>
          <a:p>
            <a:r>
              <a:rPr lang="en-US" sz="2000" dirty="0"/>
              <a:t>This is because the supraclavicular nerves have the same cervical nerves origin as the phrenic nerve, C3 and C4</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all" dirty="0"/>
              <a:t>SURGICAL IMPORTANCE OF TRANSVERSE PERICARDIAL SINUS</a:t>
            </a:r>
            <a:endParaRPr lang="en-US" dirty="0"/>
          </a:p>
        </p:txBody>
      </p:sp>
      <p:sp>
        <p:nvSpPr>
          <p:cNvPr id="4" name="Content Placeholder 4">
            <a:extLst>
              <a:ext uri="{FF2B5EF4-FFF2-40B4-BE49-F238E27FC236}">
                <a16:creationId xmlns:a16="http://schemas.microsoft.com/office/drawing/2014/main" id="{3A40A712-1715-7AD5-F574-A940BAAC2327}"/>
              </a:ext>
            </a:extLst>
          </p:cNvPr>
          <p:cNvSpPr txBox="1">
            <a:spLocks/>
          </p:cNvSpPr>
          <p:nvPr/>
        </p:nvSpPr>
        <p:spPr>
          <a:xfrm>
            <a:off x="768096" y="2286000"/>
            <a:ext cx="729005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dirty="0"/>
              <a:t>During cardiac surgery, following the pericardial sac is opened anteriorly, a finger is gone through the transverse sinus of pericardium, posterior to the aorta and pulmonary trunk.</a:t>
            </a:r>
          </a:p>
          <a:p>
            <a:r>
              <a:rPr lang="en-US" dirty="0"/>
              <a:t>A temporary ligature is gone through the transverse sinus around the aorta and pulmonary trunk. The tubes of heart-lung machine are inserted into these vessels and ligature is tightened.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Cardiac Tamponade</a:t>
            </a:r>
            <a:endParaRPr lang="en-US" dirty="0"/>
          </a:p>
        </p:txBody>
      </p:sp>
      <p:sp>
        <p:nvSpPr>
          <p:cNvPr id="4" name="Content Placeholder 4">
            <a:extLst>
              <a:ext uri="{FF2B5EF4-FFF2-40B4-BE49-F238E27FC236}">
                <a16:creationId xmlns:a16="http://schemas.microsoft.com/office/drawing/2014/main" id="{12F53F26-5A0B-1632-61BF-B9B182790EE8}"/>
              </a:ext>
            </a:extLst>
          </p:cNvPr>
          <p:cNvSpPr txBox="1">
            <a:spLocks/>
          </p:cNvSpPr>
          <p:nvPr/>
        </p:nvSpPr>
        <p:spPr>
          <a:xfrm>
            <a:off x="768096" y="2286000"/>
            <a:ext cx="729005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sz="2000" dirty="0"/>
              <a:t>The relatively </a:t>
            </a:r>
            <a:r>
              <a:rPr lang="en-US" sz="2000" b="1" dirty="0"/>
              <a:t>inextensible</a:t>
            </a:r>
            <a:r>
              <a:rPr lang="en-US" sz="2000" dirty="0"/>
              <a:t> fibrous pericardium can cause problems when there is an accumulation of fluid, known as </a:t>
            </a:r>
            <a:r>
              <a:rPr lang="en-US" sz="2000" b="1" dirty="0"/>
              <a:t>pericardial effusion</a:t>
            </a:r>
            <a:r>
              <a:rPr lang="en-US" sz="2000" dirty="0"/>
              <a:t>, within the pericardial cavity.</a:t>
            </a:r>
          </a:p>
          <a:p>
            <a:r>
              <a:rPr lang="en-US" sz="2000" dirty="0"/>
              <a:t>The rigid pericardium cannot expand, and thus the heart is subject to the resulting increased pressure. The chambers can become compressed, thus compromising cardiac output.</a:t>
            </a:r>
          </a:p>
          <a:p>
            <a:endParaRPr 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Pericarditis</a:t>
            </a:r>
            <a:endParaRPr lang="en-US" dirty="0"/>
          </a:p>
        </p:txBody>
      </p:sp>
      <p:sp>
        <p:nvSpPr>
          <p:cNvPr id="4" name="Content Placeholder 4">
            <a:extLst>
              <a:ext uri="{FF2B5EF4-FFF2-40B4-BE49-F238E27FC236}">
                <a16:creationId xmlns:a16="http://schemas.microsoft.com/office/drawing/2014/main" id="{482C99DD-A930-E584-22C9-014EC13F1223}"/>
              </a:ext>
            </a:extLst>
          </p:cNvPr>
          <p:cNvSpPr txBox="1">
            <a:spLocks/>
          </p:cNvSpPr>
          <p:nvPr/>
        </p:nvSpPr>
        <p:spPr>
          <a:xfrm>
            <a:off x="768096" y="2286000"/>
            <a:ext cx="729005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sz="2000" b="1" dirty="0"/>
              <a:t>Pericarditis</a:t>
            </a:r>
            <a:r>
              <a:rPr lang="en-US" sz="2000" dirty="0"/>
              <a:t>, or inflammation of the pericardium, has myriad causes, including bacterial infection and myocardial infarction. </a:t>
            </a:r>
          </a:p>
          <a:p>
            <a:r>
              <a:rPr lang="en-US" sz="2000" dirty="0"/>
              <a:t>The main symptom is chest pain, and the condition can cause acute cardiac tamponade due to an accumulation of fluid in the pericardial cavity.</a:t>
            </a:r>
          </a:p>
          <a:p>
            <a:endParaRPr lang="en-US"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690C3-3505-CCEF-C2CD-E42732623904}"/>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1DC70E2D-4F16-86C0-EE01-B323D2CE5E1C}"/>
              </a:ext>
            </a:extLst>
          </p:cNvPr>
          <p:cNvPicPr>
            <a:picLocks noChangeAspect="1" noChangeArrowheads="1"/>
          </p:cNvPicPr>
          <p:nvPr/>
        </p:nvPicPr>
        <p:blipFill>
          <a:blip r:embed="rId2"/>
          <a:srcRect/>
          <a:stretch>
            <a:fillRect/>
          </a:stretch>
        </p:blipFill>
        <p:spPr bwMode="auto">
          <a:xfrm>
            <a:off x="2271817" y="903887"/>
            <a:ext cx="4600365" cy="5050226"/>
          </a:xfrm>
          <a:prstGeom prst="rect">
            <a:avLst/>
          </a:prstGeom>
          <a:noFill/>
          <a:ln w="9525">
            <a:noFill/>
            <a:miter lim="800000"/>
            <a:headEnd/>
            <a:tailEnd/>
          </a:ln>
          <a:effectLst/>
        </p:spPr>
      </p:pic>
    </p:spTree>
    <p:extLst>
      <p:ext uri="{BB962C8B-B14F-4D97-AF65-F5344CB8AC3E}">
        <p14:creationId xmlns:p14="http://schemas.microsoft.com/office/powerpoint/2010/main" val="346011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3084" y="2875002"/>
            <a:ext cx="3557832" cy="110799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endParaRPr lang="en-US" sz="66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4E5CA8E-4A25-41D0-1571-CAE1EC06BC0A}"/>
              </a:ext>
            </a:extLst>
          </p:cNvPr>
          <p:cNvPicPr>
            <a:picLocks noChangeAspect="1" noChangeArrowheads="1"/>
          </p:cNvPicPr>
          <p:nvPr/>
        </p:nvPicPr>
        <p:blipFill>
          <a:blip r:embed="rId2"/>
          <a:srcRect/>
          <a:stretch>
            <a:fillRect/>
          </a:stretch>
        </p:blipFill>
        <p:spPr bwMode="auto">
          <a:xfrm>
            <a:off x="2809267" y="1502292"/>
            <a:ext cx="3525466" cy="3853415"/>
          </a:xfrm>
          <a:prstGeom prst="rect">
            <a:avLst/>
          </a:prstGeom>
          <a:noFill/>
          <a:ln w="9525">
            <a:noFill/>
            <a:miter lim="800000"/>
            <a:headEnd/>
            <a:tailEnd/>
          </a:ln>
          <a:effectLst/>
        </p:spPr>
      </p:pic>
    </p:spTree>
    <p:extLst>
      <p:ext uri="{BB962C8B-B14F-4D97-AF65-F5344CB8AC3E}">
        <p14:creationId xmlns:p14="http://schemas.microsoft.com/office/powerpoint/2010/main" val="3688281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371217" y="1066800"/>
            <a:ext cx="4401566" cy="47244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F4AED-BE77-067C-AA5D-F656CE1046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B308A4-D820-2EB4-576E-EF1FB164762B}"/>
              </a:ext>
            </a:extLst>
          </p:cNvPr>
          <p:cNvSpPr>
            <a:spLocks noGrp="1"/>
          </p:cNvSpPr>
          <p:nvPr>
            <p:ph type="title"/>
          </p:nvPr>
        </p:nvSpPr>
        <p:spPr/>
        <p:txBody>
          <a:bodyPr/>
          <a:lstStyle/>
          <a:p>
            <a:r>
              <a:rPr lang="en-US" b="1" cap="all" dirty="0"/>
              <a:t>CONTENTS</a:t>
            </a:r>
            <a:endParaRPr lang="en-US" dirty="0"/>
          </a:p>
        </p:txBody>
      </p:sp>
      <p:sp>
        <p:nvSpPr>
          <p:cNvPr id="4" name="Content Placeholder 4">
            <a:extLst>
              <a:ext uri="{FF2B5EF4-FFF2-40B4-BE49-F238E27FC236}">
                <a16:creationId xmlns:a16="http://schemas.microsoft.com/office/drawing/2014/main" id="{E24801C8-76E7-175F-310F-8EFF7BA09913}"/>
              </a:ext>
            </a:extLst>
          </p:cNvPr>
          <p:cNvSpPr txBox="1">
            <a:spLocks/>
          </p:cNvSpPr>
          <p:nvPr/>
        </p:nvSpPr>
        <p:spPr>
          <a:xfrm>
            <a:off x="768096" y="2286000"/>
            <a:ext cx="729005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dirty="0"/>
              <a:t>The following are the contents of the pericardium:</a:t>
            </a:r>
          </a:p>
          <a:p>
            <a:pPr marL="128016" lvl="1" indent="0">
              <a:buNone/>
            </a:pPr>
            <a:r>
              <a:rPr lang="en-US" sz="2000" b="1" dirty="0"/>
              <a:t>A.</a:t>
            </a:r>
            <a:r>
              <a:rPr lang="en-US" sz="2000" dirty="0"/>
              <a:t> </a:t>
            </a:r>
            <a:r>
              <a:rPr lang="en-US" sz="2000" b="1" dirty="0"/>
              <a:t>Heart with its vessels and nerves.</a:t>
            </a:r>
          </a:p>
          <a:p>
            <a:pPr marL="128016" lvl="1" indent="0">
              <a:buNone/>
            </a:pPr>
            <a:r>
              <a:rPr lang="en-US" sz="2000" b="1" dirty="0"/>
              <a:t>B.</a:t>
            </a:r>
            <a:r>
              <a:rPr lang="en-US" sz="2000" dirty="0"/>
              <a:t> </a:t>
            </a:r>
            <a:r>
              <a:rPr lang="en-US" sz="2000" b="1" dirty="0"/>
              <a:t>Ascending</a:t>
            </a:r>
            <a:r>
              <a:rPr lang="en-US" sz="2000" dirty="0"/>
              <a:t> </a:t>
            </a:r>
            <a:r>
              <a:rPr lang="en-US" sz="2000" b="1" dirty="0"/>
              <a:t>aorta.</a:t>
            </a:r>
          </a:p>
          <a:p>
            <a:pPr marL="128016" lvl="1" indent="0">
              <a:buNone/>
            </a:pPr>
            <a:r>
              <a:rPr lang="en-US" sz="2000" b="1" dirty="0"/>
              <a:t>C.</a:t>
            </a:r>
            <a:r>
              <a:rPr lang="en-US" sz="2000" dirty="0"/>
              <a:t> </a:t>
            </a:r>
            <a:r>
              <a:rPr lang="en-US" sz="2000" b="1" dirty="0"/>
              <a:t>Pulmonary trunk</a:t>
            </a:r>
            <a:r>
              <a:rPr lang="en-US" sz="2000" dirty="0"/>
              <a:t>.</a:t>
            </a:r>
          </a:p>
          <a:p>
            <a:pPr marL="128016" lvl="1" indent="0">
              <a:buNone/>
            </a:pPr>
            <a:r>
              <a:rPr lang="en-US" sz="2000" b="1" dirty="0"/>
              <a:t>D.</a:t>
            </a:r>
            <a:r>
              <a:rPr lang="en-US" sz="2000" dirty="0"/>
              <a:t> </a:t>
            </a:r>
            <a:r>
              <a:rPr lang="en-US" sz="2000" b="1" dirty="0"/>
              <a:t>Superior vena cava</a:t>
            </a:r>
            <a:r>
              <a:rPr lang="en-US" sz="2000" dirty="0"/>
              <a:t> (lower half).</a:t>
            </a:r>
          </a:p>
          <a:p>
            <a:pPr marL="128016" lvl="1" indent="0">
              <a:buNone/>
            </a:pPr>
            <a:r>
              <a:rPr lang="en-US" sz="2000" b="1" dirty="0"/>
              <a:t>E.</a:t>
            </a:r>
            <a:r>
              <a:rPr lang="en-US" sz="2000" dirty="0"/>
              <a:t> </a:t>
            </a:r>
            <a:r>
              <a:rPr lang="en-US" sz="2000" b="1" dirty="0"/>
              <a:t>Inferior vena cava</a:t>
            </a:r>
            <a:r>
              <a:rPr lang="en-US" sz="2000" dirty="0"/>
              <a:t> (terminal part).</a:t>
            </a:r>
          </a:p>
          <a:p>
            <a:pPr marL="128016" lvl="1" indent="0">
              <a:buNone/>
            </a:pPr>
            <a:r>
              <a:rPr lang="en-US" sz="2000" b="1" dirty="0"/>
              <a:t>F.</a:t>
            </a:r>
            <a:r>
              <a:rPr lang="en-US" sz="2000" dirty="0"/>
              <a:t> </a:t>
            </a:r>
            <a:r>
              <a:rPr lang="en-US" sz="2000" b="1" dirty="0"/>
              <a:t>Pulmonary veins</a:t>
            </a:r>
            <a:r>
              <a:rPr lang="en-US" sz="2000" dirty="0"/>
              <a:t> (terminal parts)</a:t>
            </a:r>
          </a:p>
        </p:txBody>
      </p:sp>
    </p:spTree>
    <p:extLst>
      <p:ext uri="{BB962C8B-B14F-4D97-AF65-F5344CB8AC3E}">
        <p14:creationId xmlns:p14="http://schemas.microsoft.com/office/powerpoint/2010/main" val="2856176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FB985C-FFF9-1D83-A466-9CCC46F3E946}"/>
              </a:ext>
            </a:extLst>
          </p:cNvPr>
          <p:cNvSpPr>
            <a:spLocks noGrp="1"/>
          </p:cNvSpPr>
          <p:nvPr>
            <p:ph type="title"/>
          </p:nvPr>
        </p:nvSpPr>
        <p:spPr/>
        <p:txBody>
          <a:bodyPr/>
          <a:lstStyle/>
          <a:p>
            <a:r>
              <a:rPr lang="en-US" b="1" cap="all" dirty="0"/>
              <a:t>Functions</a:t>
            </a:r>
            <a:endParaRPr lang="en-US" dirty="0"/>
          </a:p>
        </p:txBody>
      </p:sp>
      <p:sp>
        <p:nvSpPr>
          <p:cNvPr id="4" name="Content Placeholder 4">
            <a:extLst>
              <a:ext uri="{FF2B5EF4-FFF2-40B4-BE49-F238E27FC236}">
                <a16:creationId xmlns:a16="http://schemas.microsoft.com/office/drawing/2014/main" id="{95C6D488-F163-1CE3-2F7B-DEB1E652BAAD}"/>
              </a:ext>
            </a:extLst>
          </p:cNvPr>
          <p:cNvSpPr txBox="1">
            <a:spLocks/>
          </p:cNvSpPr>
          <p:nvPr/>
        </p:nvSpPr>
        <p:spPr>
          <a:xfrm>
            <a:off x="768096" y="2286000"/>
            <a:ext cx="7290055" cy="4023360"/>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dirty="0"/>
              <a:t>The pericardium has many physiological roles.</a:t>
            </a:r>
          </a:p>
          <a:p>
            <a:r>
              <a:rPr lang="en-US" b="1" dirty="0"/>
              <a:t>Fixes the heart </a:t>
            </a:r>
            <a:r>
              <a:rPr lang="en-US" dirty="0"/>
              <a:t>in the mediastinum and limits its motion because of its attachment to the diaphragm, the sternum, and the tunica adventitia (outer layer) of the great vessels.</a:t>
            </a:r>
          </a:p>
          <a:p>
            <a:r>
              <a:rPr lang="en-US" b="1" dirty="0"/>
              <a:t>Prevents overfilling </a:t>
            </a:r>
            <a:r>
              <a:rPr lang="en-US" dirty="0"/>
              <a:t>of the heart. The relatively inextensible fibrous layer of the pericardium prevents the heart from increasing in size too rapidly.</a:t>
            </a:r>
          </a:p>
          <a:p>
            <a:r>
              <a:rPr lang="en-US" b="1" dirty="0"/>
              <a:t>Lubrication</a:t>
            </a:r>
            <a:r>
              <a:rPr lang="en-US" dirty="0"/>
              <a:t>. A thin film of fluid between the two layers of the serous pericardium reduces the friction generated by the heart as it moves within the thoracic cavity.</a:t>
            </a:r>
          </a:p>
          <a:p>
            <a:r>
              <a:rPr lang="en-US" b="1" dirty="0"/>
              <a:t>Protection from infection</a:t>
            </a:r>
            <a:r>
              <a:rPr lang="en-US" dirty="0"/>
              <a:t>. The fibrous pericardium serves as a physical barrier against infection.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Anatomical Structure</a:t>
            </a:r>
            <a:endParaRPr lang="en-US" dirty="0"/>
          </a:p>
        </p:txBody>
      </p:sp>
      <p:sp>
        <p:nvSpPr>
          <p:cNvPr id="4" name="Content Placeholder 4">
            <a:extLst>
              <a:ext uri="{FF2B5EF4-FFF2-40B4-BE49-F238E27FC236}">
                <a16:creationId xmlns:a16="http://schemas.microsoft.com/office/drawing/2014/main" id="{991CCCCB-D0C2-A730-8243-99B3EAE64A5E}"/>
              </a:ext>
            </a:extLst>
          </p:cNvPr>
          <p:cNvSpPr txBox="1">
            <a:spLocks/>
          </p:cNvSpPr>
          <p:nvPr/>
        </p:nvSpPr>
        <p:spPr>
          <a:xfrm>
            <a:off x="768096" y="2286000"/>
            <a:ext cx="729005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dirty="0"/>
              <a:t>The pericardium is made up of two main layers: </a:t>
            </a:r>
          </a:p>
          <a:p>
            <a:r>
              <a:rPr lang="en-US" b="1" u="sng" dirty="0"/>
              <a:t>Fibrous Pericardium:</a:t>
            </a:r>
          </a:p>
          <a:p>
            <a:pPr lvl="1"/>
            <a:r>
              <a:rPr lang="en-US" sz="2000" dirty="0"/>
              <a:t>A tough, external layer known as the </a:t>
            </a:r>
            <a:r>
              <a:rPr lang="en-US" sz="2000" b="1" dirty="0"/>
              <a:t>fibrous pericardium.</a:t>
            </a:r>
          </a:p>
          <a:p>
            <a:r>
              <a:rPr lang="en-US" b="1" u="sng" dirty="0"/>
              <a:t>Serous Pericardium:</a:t>
            </a:r>
          </a:p>
          <a:p>
            <a:pPr lvl="1"/>
            <a:r>
              <a:rPr lang="en-US" sz="2000" dirty="0"/>
              <a:t>A thin, internal layer known as the </a:t>
            </a:r>
            <a:r>
              <a:rPr lang="en-US" sz="2000" b="1" dirty="0"/>
              <a:t>serous pericardium.</a:t>
            </a:r>
          </a:p>
          <a:p>
            <a:r>
              <a:rPr lang="en-US" dirty="0"/>
              <a:t>Found between the outer and inner serous layers is the </a:t>
            </a:r>
            <a:r>
              <a:rPr lang="en-US" b="1" dirty="0"/>
              <a:t>pericardial cavity</a:t>
            </a:r>
            <a:r>
              <a:rPr lang="en-US" dirty="0"/>
              <a:t>, which contains a small amount of lubricating serous fluid.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03A6881A-8798-803D-E906-8270C60357ED}"/>
              </a:ext>
            </a:extLst>
          </p:cNvPr>
          <p:cNvSpPr txBox="1">
            <a:spLocks/>
          </p:cNvSpPr>
          <p:nvPr/>
        </p:nvSpPr>
        <p:spPr>
          <a:xfrm>
            <a:off x="768096" y="2286000"/>
            <a:ext cx="729005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dirty="0"/>
              <a:t>The heart and great vessels be located within the fibrous sac and invaginate the serous sac from behind during development. </a:t>
            </a:r>
          </a:p>
          <a:p>
            <a:r>
              <a:rPr lang="en-US" dirty="0"/>
              <a:t>The pericardium thus is composed of:</a:t>
            </a:r>
          </a:p>
          <a:p>
            <a:r>
              <a:rPr lang="en-US" dirty="0"/>
              <a:t>1) Fibrous layer of the pericardium (outside)</a:t>
            </a:r>
          </a:p>
          <a:p>
            <a:r>
              <a:rPr lang="en-US" dirty="0"/>
              <a:t>2) Serous pericardium </a:t>
            </a:r>
            <a:r>
              <a:rPr lang="en-US" dirty="0">
                <a:sym typeface="Wingdings" pitchFamily="2" charset="2"/>
              </a:rPr>
              <a:t>(two layers)</a:t>
            </a:r>
            <a:endParaRPr lang="en-US" dirty="0"/>
          </a:p>
          <a:p>
            <a:pPr lvl="2"/>
            <a:r>
              <a:rPr lang="en-US" sz="2000" dirty="0"/>
              <a:t>Parietal layer (outer).</a:t>
            </a:r>
          </a:p>
          <a:p>
            <a:pPr lvl="2"/>
            <a:r>
              <a:rPr lang="en-US" sz="2000" dirty="0"/>
              <a:t>Visceral layer also called as epicardium (inner).</a:t>
            </a:r>
          </a:p>
          <a:p>
            <a:pPr>
              <a:buNone/>
            </a:pPr>
            <a:r>
              <a:rPr lang="en-US" dirty="0"/>
              <a:t> </a:t>
            </a:r>
          </a:p>
        </p:txBody>
      </p:sp>
      <p:sp>
        <p:nvSpPr>
          <p:cNvPr id="10" name="Title 9">
            <a:extLst>
              <a:ext uri="{FF2B5EF4-FFF2-40B4-BE49-F238E27FC236}">
                <a16:creationId xmlns:a16="http://schemas.microsoft.com/office/drawing/2014/main" id="{BF6E2164-01DE-021F-570D-785FC85A5806}"/>
              </a:ext>
            </a:extLst>
          </p:cNvPr>
          <p:cNvSpPr>
            <a:spLocks noGrp="1"/>
          </p:cNvSpPr>
          <p:nvPr>
            <p:ph type="title"/>
          </p:nvPr>
        </p:nvSpPr>
        <p:spPr/>
        <p:txBody>
          <a:bodyPr/>
          <a:lstStyle/>
          <a:p>
            <a:r>
              <a:rPr lang="en-US" b="1" cap="all" dirty="0"/>
              <a:t>SUBDIVISIONS</a:t>
            </a:r>
            <a:endParaRPr lang="en-IN"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docProps/app.xml><?xml version="1.0" encoding="utf-8"?>
<Properties xmlns="http://schemas.openxmlformats.org/officeDocument/2006/extended-properties" xmlns:vt="http://schemas.openxmlformats.org/officeDocument/2006/docPropsVTypes">
  <Template>Integral</Template>
  <TotalTime>1574</TotalTime>
  <Words>1643</Words>
  <Application>Microsoft Office PowerPoint</Application>
  <PresentationFormat>On-screen Show (4:3)</PresentationFormat>
  <Paragraphs>124</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Tw Cen MT</vt:lpstr>
      <vt:lpstr>Tw Cen MT Condensed</vt:lpstr>
      <vt:lpstr>Wingdings</vt:lpstr>
      <vt:lpstr>Wingdings 3</vt:lpstr>
      <vt:lpstr>Integral</vt:lpstr>
      <vt:lpstr>The Pericardium</vt:lpstr>
      <vt:lpstr>The Pericardium</vt:lpstr>
      <vt:lpstr>PowerPoint Presentation</vt:lpstr>
      <vt:lpstr>PowerPoint Presentation</vt:lpstr>
      <vt:lpstr>PowerPoint Presentation</vt:lpstr>
      <vt:lpstr>CONTENTS</vt:lpstr>
      <vt:lpstr>Functions</vt:lpstr>
      <vt:lpstr>Anatomical Structure</vt:lpstr>
      <vt:lpstr>SUBDIVISIONS</vt:lpstr>
      <vt:lpstr>FIBROUS PERICARDIUM</vt:lpstr>
      <vt:lpstr>SEROUS PERICARDIUM</vt:lpstr>
      <vt:lpstr>SEROUS PERICARDIUM</vt:lpstr>
      <vt:lpstr>PERICARDIAL CAVITY</vt:lpstr>
      <vt:lpstr>SINUSES OF PERICARDIUM</vt:lpstr>
      <vt:lpstr>PowerPoint Presentation</vt:lpstr>
      <vt:lpstr>SINUSES OF PERICARDIUM</vt:lpstr>
      <vt:lpstr>PowerPoint Presentation</vt:lpstr>
      <vt:lpstr>PowerPoint Presentation</vt:lpstr>
      <vt:lpstr>Transverse Pericardial Sinus</vt:lpstr>
      <vt:lpstr>PowerPoint Presentation</vt:lpstr>
      <vt:lpstr>TRANSVERSE SINUS OF PERICARDIUM</vt:lpstr>
      <vt:lpstr>PowerPoint Presentation</vt:lpstr>
      <vt:lpstr>PowerPoint Presentation</vt:lpstr>
      <vt:lpstr>PowerPoint Presentation</vt:lpstr>
      <vt:lpstr>OBLIQUE SINUS OF PERICARDIUM</vt:lpstr>
      <vt:lpstr>PowerPoint Presentation</vt:lpstr>
      <vt:lpstr>BOUNDARIES OBLIQUE OF SINUS </vt:lpstr>
      <vt:lpstr>The arterial supply of the pericardium</vt:lpstr>
      <vt:lpstr>The venous drainage of the pericardium</vt:lpstr>
      <vt:lpstr>Innervation</vt:lpstr>
      <vt:lpstr>Kehr's sign</vt:lpstr>
      <vt:lpstr>SURGICAL IMPORTANCE OF TRANSVERSE PERICARDIAL SINUS</vt:lpstr>
      <vt:lpstr>Cardiac Tamponade</vt:lpstr>
      <vt:lpstr>Pericarditis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Pericardium</dc:title>
  <dc:creator>Zone</dc:creator>
  <cp:lastModifiedBy>Rajesh Patel</cp:lastModifiedBy>
  <cp:revision>31</cp:revision>
  <dcterms:created xsi:type="dcterms:W3CDTF">2018-05-17T06:18:56Z</dcterms:created>
  <dcterms:modified xsi:type="dcterms:W3CDTF">2024-11-07T06:31:53Z</dcterms:modified>
</cp:coreProperties>
</file>