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3"/>
  </p:notesMasterIdLst>
  <p:sldIdLst>
    <p:sldId id="256" r:id="rId2"/>
    <p:sldId id="309" r:id="rId3"/>
    <p:sldId id="374" r:id="rId4"/>
    <p:sldId id="375" r:id="rId5"/>
    <p:sldId id="377" r:id="rId6"/>
    <p:sldId id="259" r:id="rId7"/>
    <p:sldId id="392" r:id="rId8"/>
    <p:sldId id="386" r:id="rId9"/>
    <p:sldId id="262" r:id="rId10"/>
    <p:sldId id="370" r:id="rId11"/>
    <p:sldId id="310" r:id="rId12"/>
    <p:sldId id="389" r:id="rId13"/>
    <p:sldId id="336" r:id="rId14"/>
    <p:sldId id="388" r:id="rId15"/>
    <p:sldId id="378" r:id="rId16"/>
    <p:sldId id="328" r:id="rId17"/>
    <p:sldId id="329" r:id="rId18"/>
    <p:sldId id="275" r:id="rId19"/>
    <p:sldId id="332" r:id="rId20"/>
    <p:sldId id="394" r:id="rId21"/>
    <p:sldId id="335" r:id="rId22"/>
    <p:sldId id="384" r:id="rId23"/>
    <p:sldId id="395" r:id="rId24"/>
    <p:sldId id="391" r:id="rId25"/>
    <p:sldId id="331" r:id="rId26"/>
    <p:sldId id="330" r:id="rId27"/>
    <p:sldId id="379" r:id="rId28"/>
    <p:sldId id="380" r:id="rId29"/>
    <p:sldId id="362" r:id="rId30"/>
    <p:sldId id="396" r:id="rId31"/>
    <p:sldId id="277" r:id="rId32"/>
    <p:sldId id="397" r:id="rId33"/>
    <p:sldId id="279" r:id="rId34"/>
    <p:sldId id="398" r:id="rId35"/>
    <p:sldId id="399" r:id="rId36"/>
    <p:sldId id="282" r:id="rId37"/>
    <p:sldId id="283" r:id="rId38"/>
    <p:sldId id="345" r:id="rId39"/>
    <p:sldId id="350" r:id="rId40"/>
    <p:sldId id="351" r:id="rId41"/>
    <p:sldId id="353" r:id="rId42"/>
    <p:sldId id="322" r:id="rId43"/>
    <p:sldId id="315" r:id="rId44"/>
    <p:sldId id="339" r:id="rId45"/>
    <p:sldId id="363" r:id="rId46"/>
    <p:sldId id="354" r:id="rId47"/>
    <p:sldId id="287" r:id="rId48"/>
    <p:sldId id="400" r:id="rId49"/>
    <p:sldId id="289" r:id="rId50"/>
    <p:sldId id="358" r:id="rId51"/>
    <p:sldId id="32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103" d="100"/>
          <a:sy n="103" d="100"/>
        </p:scale>
        <p:origin x="185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23691-D88B-135B-19A3-7EE1BF1895D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7896749-23BE-FE91-95F0-36B04E08E2E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9E35DD9C-C39E-43E8-AA43-97AC9298AE49}" type="datetimeFigureOut">
              <a:rPr lang="en-US"/>
              <a:pPr>
                <a:defRPr/>
              </a:pPr>
              <a:t>11/7/2024</a:t>
            </a:fld>
            <a:endParaRPr lang="en-US" dirty="0"/>
          </a:p>
        </p:txBody>
      </p:sp>
      <p:sp>
        <p:nvSpPr>
          <p:cNvPr id="4" name="Slide Image Placeholder 3">
            <a:extLst>
              <a:ext uri="{FF2B5EF4-FFF2-40B4-BE49-F238E27FC236}">
                <a16:creationId xmlns:a16="http://schemas.microsoft.com/office/drawing/2014/main" id="{5AF80018-7A6E-E6C5-9275-D95A3FA9FC0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C16C40F-CC11-4AF6-3050-B6FB3A5C0B1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6E6BC6C-2045-C20F-944A-30BA3BB15DA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1CBC545-2300-EA8C-2CD1-820DD22F0C2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67D43BC-7800-4198-92A9-403445EE52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D2C89A-8E68-85A1-9CE4-07804728B0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0716C21-307B-E0F4-EA30-C566ADE7C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7518B01B-D37C-47EE-9DB4-5E94636BE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F900917-F7CA-41D3-83F1-9A8C5F6EEC1D}"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0AF143-485F-48C2-B91F-43E92714E398}" type="slidenum">
              <a:rPr lang="en-US" altLang="en-US" smtClean="0"/>
              <a:pPr>
                <a:defRPr/>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9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1F0DCC-0B19-4ED9-8C53-2328B8601E68}" type="slidenum">
              <a:rPr lang="en-US" altLang="en-US" smtClean="0"/>
              <a:pPr>
                <a:defRPr/>
              </a:pPr>
              <a:t>‹#›</a:t>
            </a:fld>
            <a:endParaRPr lang="en-US" altLang="en-US"/>
          </a:p>
        </p:txBody>
      </p:sp>
    </p:spTree>
    <p:extLst>
      <p:ext uri="{BB962C8B-B14F-4D97-AF65-F5344CB8AC3E}">
        <p14:creationId xmlns:p14="http://schemas.microsoft.com/office/powerpoint/2010/main" val="68566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6DD671-79B6-4380-893A-870FCCA31EE0}" type="slidenum">
              <a:rPr lang="en-US" altLang="en-US" smtClean="0"/>
              <a:pPr>
                <a:defRPr/>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29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6FFBA63-8D6F-6992-8D21-950685C44DAF}"/>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25FC4B0-1ECC-88EE-C94F-9D4055454CED}"/>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4907F9-1391-C55C-F6EC-EA742421018E}"/>
              </a:ext>
            </a:extLst>
          </p:cNvPr>
          <p:cNvSpPr>
            <a:spLocks noGrp="1" noChangeArrowheads="1"/>
          </p:cNvSpPr>
          <p:nvPr>
            <p:ph type="sldNum" sz="quarter" idx="12"/>
          </p:nvPr>
        </p:nvSpPr>
        <p:spPr/>
        <p:txBody>
          <a:bodyPr/>
          <a:lstStyle>
            <a:lvl1pPr>
              <a:defRPr/>
            </a:lvl1pPr>
          </a:lstStyle>
          <a:p>
            <a:pPr>
              <a:defRPr/>
            </a:pPr>
            <a:fld id="{66AEB46D-256F-4F58-B0C7-7D22C58BCE79}" type="slidenum">
              <a:rPr lang="en-US" altLang="en-US"/>
              <a:pPr>
                <a:defRPr/>
              </a:pPr>
              <a:t>‹#›</a:t>
            </a:fld>
            <a:endParaRPr lang="en-US" altLang="en-US"/>
          </a:p>
        </p:txBody>
      </p:sp>
    </p:spTree>
    <p:extLst>
      <p:ext uri="{BB962C8B-B14F-4D97-AF65-F5344CB8AC3E}">
        <p14:creationId xmlns:p14="http://schemas.microsoft.com/office/powerpoint/2010/main" val="365089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475C38D4-FE53-B37E-EF38-3F14D05538A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D6094279-CA67-30C5-6A72-EE53D04EAC0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CC5E2207-8EB7-B6C3-B872-9E7D731BF818}"/>
              </a:ext>
            </a:extLst>
          </p:cNvPr>
          <p:cNvSpPr>
            <a:spLocks noGrp="1" noChangeArrowheads="1"/>
          </p:cNvSpPr>
          <p:nvPr>
            <p:ph type="sldNum" sz="quarter" idx="12"/>
          </p:nvPr>
        </p:nvSpPr>
        <p:spPr/>
        <p:txBody>
          <a:bodyPr/>
          <a:lstStyle>
            <a:lvl1pPr>
              <a:defRPr/>
            </a:lvl1pPr>
          </a:lstStyle>
          <a:p>
            <a:pPr>
              <a:defRPr/>
            </a:pPr>
            <a:fld id="{C248ECC6-A52F-4C12-9379-3128902D45CD}" type="slidenum">
              <a:rPr lang="en-US" altLang="en-US"/>
              <a:pPr>
                <a:defRPr/>
              </a:pPr>
              <a:t>‹#›</a:t>
            </a:fld>
            <a:endParaRPr lang="en-US" altLang="en-US"/>
          </a:p>
        </p:txBody>
      </p:sp>
    </p:spTree>
    <p:extLst>
      <p:ext uri="{BB962C8B-B14F-4D97-AF65-F5344CB8AC3E}">
        <p14:creationId xmlns:p14="http://schemas.microsoft.com/office/powerpoint/2010/main" val="201668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5F930C-3FCA-40EC-9A4E-A13385658E9F}" type="slidenum">
              <a:rPr lang="en-US" altLang="en-US" smtClean="0"/>
              <a:pPr>
                <a:defRPr/>
              </a:pPr>
              <a:t>‹#›</a:t>
            </a:fld>
            <a:endParaRPr lang="en-US" altLang="en-US"/>
          </a:p>
        </p:txBody>
      </p:sp>
    </p:spTree>
    <p:extLst>
      <p:ext uri="{BB962C8B-B14F-4D97-AF65-F5344CB8AC3E}">
        <p14:creationId xmlns:p14="http://schemas.microsoft.com/office/powerpoint/2010/main" val="286508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4AA873-4E90-410D-AAB9-0D6768B00969}" type="slidenum">
              <a:rPr lang="en-US" altLang="en-US" smtClean="0"/>
              <a:pPr>
                <a:defRPr/>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9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1801C9-1276-4813-A751-8BA68368AC7E}" type="slidenum">
              <a:rPr lang="en-US" altLang="en-US" smtClean="0"/>
              <a:pPr>
                <a:defRPr/>
              </a:pPr>
              <a:t>‹#›</a:t>
            </a:fld>
            <a:endParaRPr lang="en-US" altLang="en-US"/>
          </a:p>
        </p:txBody>
      </p:sp>
    </p:spTree>
    <p:extLst>
      <p:ext uri="{BB962C8B-B14F-4D97-AF65-F5344CB8AC3E}">
        <p14:creationId xmlns:p14="http://schemas.microsoft.com/office/powerpoint/2010/main" val="125398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006153A-6B7F-4837-A5E8-D9CC3B701B3D}" type="slidenum">
              <a:rPr lang="en-US" altLang="en-US" smtClean="0"/>
              <a:pPr>
                <a:defRPr/>
              </a:pPr>
              <a:t>‹#›</a:t>
            </a:fld>
            <a:endParaRPr lang="en-US" altLang="en-US"/>
          </a:p>
        </p:txBody>
      </p:sp>
    </p:spTree>
    <p:extLst>
      <p:ext uri="{BB962C8B-B14F-4D97-AF65-F5344CB8AC3E}">
        <p14:creationId xmlns:p14="http://schemas.microsoft.com/office/powerpoint/2010/main" val="20779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0C5CEC5-F319-45A0-96C3-1011D0242FC3}" type="slidenum">
              <a:rPr lang="en-US" altLang="en-US" smtClean="0"/>
              <a:pPr>
                <a:defRPr/>
              </a:pPr>
              <a:t>‹#›</a:t>
            </a:fld>
            <a:endParaRPr lang="en-US" altLang="en-US"/>
          </a:p>
        </p:txBody>
      </p:sp>
    </p:spTree>
    <p:extLst>
      <p:ext uri="{BB962C8B-B14F-4D97-AF65-F5344CB8AC3E}">
        <p14:creationId xmlns:p14="http://schemas.microsoft.com/office/powerpoint/2010/main" val="217473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292F29-2562-4717-B5AD-2212F9C7AB32}" type="slidenum">
              <a:rPr lang="en-US" altLang="en-US" smtClean="0"/>
              <a:pPr>
                <a:defRPr/>
              </a:pPr>
              <a:t>‹#›</a:t>
            </a:fld>
            <a:endParaRPr lang="en-US" altLang="en-US"/>
          </a:p>
        </p:txBody>
      </p:sp>
    </p:spTree>
    <p:extLst>
      <p:ext uri="{BB962C8B-B14F-4D97-AF65-F5344CB8AC3E}">
        <p14:creationId xmlns:p14="http://schemas.microsoft.com/office/powerpoint/2010/main" val="404932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3E5CF6-E9D1-4F40-BE31-3B009395EF1C}" type="slidenum">
              <a:rPr lang="en-US" altLang="en-US" smtClean="0"/>
              <a:pPr>
                <a:defRPr/>
              </a:pPr>
              <a:t>‹#›</a:t>
            </a:fld>
            <a:endParaRPr lang="en-US" altLang="en-US"/>
          </a:p>
        </p:txBody>
      </p:sp>
    </p:spTree>
    <p:extLst>
      <p:ext uri="{BB962C8B-B14F-4D97-AF65-F5344CB8AC3E}">
        <p14:creationId xmlns:p14="http://schemas.microsoft.com/office/powerpoint/2010/main" val="322811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C5F1E9-0A2E-4E73-81A5-A4D824EE136C}" type="slidenum">
              <a:rPr lang="en-US" altLang="en-US" smtClean="0"/>
              <a:pPr>
                <a:defRPr/>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7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4F6662E4-1012-4886-B414-B4149B2CFD45}" type="slidenum">
              <a:rPr lang="en-US" altLang="en-US" smtClean="0"/>
              <a:pPr>
                <a:defRPr/>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1296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960F-EE1F-F98F-9280-C845C1F4A4DF}"/>
              </a:ext>
            </a:extLst>
          </p:cNvPr>
          <p:cNvSpPr txBox="1">
            <a:spLocks/>
          </p:cNvSpPr>
          <p:nvPr/>
        </p:nvSpPr>
        <p:spPr>
          <a:xfrm>
            <a:off x="342900" y="4959350"/>
            <a:ext cx="5829300" cy="1463675"/>
          </a:xfrm>
          <a:prstGeom prst="rect">
            <a:avLst/>
          </a:prstGeom>
        </p:spPr>
        <p:txBody>
          <a:bodyPr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pPr fontAlgn="auto">
              <a:spcAft>
                <a:spcPts val="0"/>
              </a:spcAft>
              <a:defRPr/>
            </a:pPr>
            <a:r>
              <a:rPr lang="en-US" dirty="0"/>
              <a:t> THE PERINEUM </a:t>
            </a:r>
          </a:p>
        </p:txBody>
      </p:sp>
      <p:sp>
        <p:nvSpPr>
          <p:cNvPr id="10243" name="Subtitle 2">
            <a:extLst>
              <a:ext uri="{FF2B5EF4-FFF2-40B4-BE49-F238E27FC236}">
                <a16:creationId xmlns:a16="http://schemas.microsoft.com/office/drawing/2014/main" id="{7589D751-4245-DCC6-C0BA-4AB622263502}"/>
              </a:ext>
            </a:extLst>
          </p:cNvPr>
          <p:cNvSpPr txBox="1">
            <a:spLocks noChangeArrowheads="1"/>
          </p:cNvSpPr>
          <p:nvPr/>
        </p:nvSpPr>
        <p:spPr bwMode="auto">
          <a:xfrm>
            <a:off x="6457950" y="4959350"/>
            <a:ext cx="24003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lnSpc>
                <a:spcPct val="100000"/>
              </a:lnSpc>
              <a:spcBef>
                <a:spcPct val="0"/>
              </a:spcBef>
              <a:buFont typeface="Tw Cen MT" panose="020B0602020104020603" pitchFamily="34" charset="0"/>
              <a:buNone/>
            </a:pPr>
            <a:r>
              <a:rPr lang="en-US" altLang="en-US" sz="1600">
                <a:solidFill>
                  <a:srgbClr val="0D0D0D"/>
                </a:solidFill>
              </a:rPr>
              <a:t>BY MBBSPPT.COM</a:t>
            </a:r>
          </a:p>
        </p:txBody>
      </p:sp>
      <p:pic>
        <p:nvPicPr>
          <p:cNvPr id="4" name="Picture 3">
            <a:extLst>
              <a:ext uri="{FF2B5EF4-FFF2-40B4-BE49-F238E27FC236}">
                <a16:creationId xmlns:a16="http://schemas.microsoft.com/office/drawing/2014/main" id="{A98B14FF-928B-D925-3DA7-E4B263EEA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569" y="685800"/>
            <a:ext cx="4614862" cy="33684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a:extLst>
              <a:ext uri="{FF2B5EF4-FFF2-40B4-BE49-F238E27FC236}">
                <a16:creationId xmlns:a16="http://schemas.microsoft.com/office/drawing/2014/main" id="{1188A730-EC81-4241-5400-D0A6CAF88949}"/>
              </a:ext>
            </a:extLst>
          </p:cNvPr>
          <p:cNvGrpSpPr>
            <a:grpSpLocks/>
          </p:cNvGrpSpPr>
          <p:nvPr/>
        </p:nvGrpSpPr>
        <p:grpSpPr bwMode="auto">
          <a:xfrm>
            <a:off x="1279525" y="1073944"/>
            <a:ext cx="6584950" cy="4710112"/>
            <a:chOff x="244" y="1296"/>
            <a:chExt cx="2756" cy="2289"/>
          </a:xfrm>
        </p:grpSpPr>
        <p:grpSp>
          <p:nvGrpSpPr>
            <p:cNvPr id="19459" name="Group 5">
              <a:extLst>
                <a:ext uri="{FF2B5EF4-FFF2-40B4-BE49-F238E27FC236}">
                  <a16:creationId xmlns:a16="http://schemas.microsoft.com/office/drawing/2014/main" id="{BAB1DBBF-C382-F7AE-0843-257F0EA077CF}"/>
                </a:ext>
              </a:extLst>
            </p:cNvPr>
            <p:cNvGrpSpPr>
              <a:grpSpLocks/>
            </p:cNvGrpSpPr>
            <p:nvPr/>
          </p:nvGrpSpPr>
          <p:grpSpPr bwMode="auto">
            <a:xfrm>
              <a:off x="244" y="1296"/>
              <a:ext cx="2756" cy="1559"/>
              <a:chOff x="258" y="1561"/>
              <a:chExt cx="2756" cy="1559"/>
            </a:xfrm>
          </p:grpSpPr>
          <p:pic>
            <p:nvPicPr>
              <p:cNvPr id="19461" name="Picture 6">
                <a:extLst>
                  <a:ext uri="{FF2B5EF4-FFF2-40B4-BE49-F238E27FC236}">
                    <a16:creationId xmlns:a16="http://schemas.microsoft.com/office/drawing/2014/main" id="{BD36C694-D2EF-5488-B8D8-81E374A8C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 y="1561"/>
                <a:ext cx="2756" cy="1559"/>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19462" name="Group 7">
                <a:extLst>
                  <a:ext uri="{FF2B5EF4-FFF2-40B4-BE49-F238E27FC236}">
                    <a16:creationId xmlns:a16="http://schemas.microsoft.com/office/drawing/2014/main" id="{A95BC416-CD64-C7CF-EAAF-F9847F1C8847}"/>
                  </a:ext>
                </a:extLst>
              </p:cNvPr>
              <p:cNvGrpSpPr>
                <a:grpSpLocks/>
              </p:cNvGrpSpPr>
              <p:nvPr/>
            </p:nvGrpSpPr>
            <p:grpSpPr bwMode="auto">
              <a:xfrm>
                <a:off x="747" y="1776"/>
                <a:ext cx="1667" cy="825"/>
                <a:chOff x="747" y="1776"/>
                <a:chExt cx="1667" cy="825"/>
              </a:xfrm>
            </p:grpSpPr>
            <p:sp>
              <p:nvSpPr>
                <p:cNvPr id="19463" name="Freeform 8">
                  <a:extLst>
                    <a:ext uri="{FF2B5EF4-FFF2-40B4-BE49-F238E27FC236}">
                      <a16:creationId xmlns:a16="http://schemas.microsoft.com/office/drawing/2014/main" id="{C7BAEA06-F759-1728-77F6-A84EA0C6EEA2}"/>
                    </a:ext>
                  </a:extLst>
                </p:cNvPr>
                <p:cNvSpPr>
                  <a:spLocks/>
                </p:cNvSpPr>
                <p:nvPr/>
              </p:nvSpPr>
              <p:spPr bwMode="auto">
                <a:xfrm>
                  <a:off x="747" y="1776"/>
                  <a:ext cx="1290" cy="607"/>
                </a:xfrm>
                <a:custGeom>
                  <a:avLst/>
                  <a:gdLst>
                    <a:gd name="T0" fmla="*/ 0 w 1290"/>
                    <a:gd name="T1" fmla="*/ 0 h 607"/>
                    <a:gd name="T2" fmla="*/ 64 w 1290"/>
                    <a:gd name="T3" fmla="*/ 85 h 607"/>
                    <a:gd name="T4" fmla="*/ 213 w 1290"/>
                    <a:gd name="T5" fmla="*/ 341 h 607"/>
                    <a:gd name="T6" fmla="*/ 256 w 1290"/>
                    <a:gd name="T7" fmla="*/ 394 h 607"/>
                    <a:gd name="T8" fmla="*/ 288 w 1290"/>
                    <a:gd name="T9" fmla="*/ 448 h 607"/>
                    <a:gd name="T10" fmla="*/ 650 w 1290"/>
                    <a:gd name="T11" fmla="*/ 565 h 607"/>
                    <a:gd name="T12" fmla="*/ 896 w 1290"/>
                    <a:gd name="T13" fmla="*/ 554 h 607"/>
                    <a:gd name="T14" fmla="*/ 960 w 1290"/>
                    <a:gd name="T15" fmla="*/ 501 h 607"/>
                    <a:gd name="T16" fmla="*/ 1002 w 1290"/>
                    <a:gd name="T17" fmla="*/ 437 h 607"/>
                    <a:gd name="T18" fmla="*/ 1045 w 1290"/>
                    <a:gd name="T19" fmla="*/ 394 h 607"/>
                    <a:gd name="T20" fmla="*/ 1066 w 1290"/>
                    <a:gd name="T21" fmla="*/ 352 h 607"/>
                    <a:gd name="T22" fmla="*/ 1130 w 1290"/>
                    <a:gd name="T23" fmla="*/ 330 h 607"/>
                    <a:gd name="T24" fmla="*/ 1205 w 1290"/>
                    <a:gd name="T25" fmla="*/ 149 h 607"/>
                    <a:gd name="T26" fmla="*/ 1226 w 1290"/>
                    <a:gd name="T27" fmla="*/ 117 h 607"/>
                    <a:gd name="T28" fmla="*/ 1280 w 1290"/>
                    <a:gd name="T29" fmla="*/ 42 h 607"/>
                    <a:gd name="T30" fmla="*/ 1290 w 1290"/>
                    <a:gd name="T31" fmla="*/ 0 h 607"/>
                    <a:gd name="T32" fmla="*/ 0 w 1290"/>
                    <a:gd name="T33" fmla="*/ 0 h 6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0"/>
                    <a:gd name="T52" fmla="*/ 0 h 607"/>
                    <a:gd name="T53" fmla="*/ 1290 w 1290"/>
                    <a:gd name="T54" fmla="*/ 607 h 6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0" h="607">
                      <a:moveTo>
                        <a:pt x="0" y="0"/>
                      </a:moveTo>
                      <a:cubicBezTo>
                        <a:pt x="13" y="42"/>
                        <a:pt x="26" y="60"/>
                        <a:pt x="64" y="85"/>
                      </a:cubicBezTo>
                      <a:cubicBezTo>
                        <a:pt x="97" y="193"/>
                        <a:pt x="111" y="274"/>
                        <a:pt x="213" y="341"/>
                      </a:cubicBezTo>
                      <a:cubicBezTo>
                        <a:pt x="225" y="360"/>
                        <a:pt x="244" y="374"/>
                        <a:pt x="256" y="394"/>
                      </a:cubicBezTo>
                      <a:cubicBezTo>
                        <a:pt x="299" y="466"/>
                        <a:pt x="229" y="389"/>
                        <a:pt x="288" y="448"/>
                      </a:cubicBezTo>
                      <a:cubicBezTo>
                        <a:pt x="337" y="607"/>
                        <a:pt x="501" y="559"/>
                        <a:pt x="650" y="565"/>
                      </a:cubicBezTo>
                      <a:cubicBezTo>
                        <a:pt x="731" y="581"/>
                        <a:pt x="812" y="561"/>
                        <a:pt x="896" y="554"/>
                      </a:cubicBezTo>
                      <a:cubicBezTo>
                        <a:pt x="924" y="535"/>
                        <a:pt x="938" y="529"/>
                        <a:pt x="960" y="501"/>
                      </a:cubicBezTo>
                      <a:cubicBezTo>
                        <a:pt x="975" y="480"/>
                        <a:pt x="983" y="455"/>
                        <a:pt x="1002" y="437"/>
                      </a:cubicBezTo>
                      <a:cubicBezTo>
                        <a:pt x="1016" y="422"/>
                        <a:pt x="1035" y="412"/>
                        <a:pt x="1045" y="394"/>
                      </a:cubicBezTo>
                      <a:cubicBezTo>
                        <a:pt x="1052" y="380"/>
                        <a:pt x="1053" y="361"/>
                        <a:pt x="1066" y="352"/>
                      </a:cubicBezTo>
                      <a:cubicBezTo>
                        <a:pt x="1084" y="338"/>
                        <a:pt x="1130" y="330"/>
                        <a:pt x="1130" y="330"/>
                      </a:cubicBezTo>
                      <a:cubicBezTo>
                        <a:pt x="1183" y="279"/>
                        <a:pt x="1167" y="206"/>
                        <a:pt x="1205" y="149"/>
                      </a:cubicBezTo>
                      <a:cubicBezTo>
                        <a:pt x="1212" y="138"/>
                        <a:pt x="1220" y="128"/>
                        <a:pt x="1226" y="117"/>
                      </a:cubicBezTo>
                      <a:cubicBezTo>
                        <a:pt x="1260" y="39"/>
                        <a:pt x="1222" y="61"/>
                        <a:pt x="1280" y="42"/>
                      </a:cubicBezTo>
                      <a:cubicBezTo>
                        <a:pt x="1283" y="28"/>
                        <a:pt x="1290" y="0"/>
                        <a:pt x="1290" y="0"/>
                      </a:cubicBezTo>
                      <a:lnTo>
                        <a:pt x="0" y="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
              <p:nvSpPr>
                <p:cNvPr id="19464" name="Text Box 9">
                  <a:extLst>
                    <a:ext uri="{FF2B5EF4-FFF2-40B4-BE49-F238E27FC236}">
                      <a16:creationId xmlns:a16="http://schemas.microsoft.com/office/drawing/2014/main" id="{415246B8-3140-A0B2-F52C-884B7C2DB5C0}"/>
                    </a:ext>
                  </a:extLst>
                </p:cNvPr>
                <p:cNvSpPr txBox="1">
                  <a:spLocks noChangeArrowheads="1"/>
                </p:cNvSpPr>
                <p:nvPr/>
              </p:nvSpPr>
              <p:spPr bwMode="auto">
                <a:xfrm>
                  <a:off x="1099" y="1941"/>
                  <a:ext cx="29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r>
                    <a:rPr lang="en-US" altLang="en-US" sz="1200">
                      <a:latin typeface="Times" panose="02020603050405020304" pitchFamily="18" charset="0"/>
                    </a:rPr>
                    <a:t>Peritoneum</a:t>
                  </a:r>
                </a:p>
              </p:txBody>
            </p:sp>
            <p:grpSp>
              <p:nvGrpSpPr>
                <p:cNvPr id="19465" name="Group 10">
                  <a:extLst>
                    <a:ext uri="{FF2B5EF4-FFF2-40B4-BE49-F238E27FC236}">
                      <a16:creationId xmlns:a16="http://schemas.microsoft.com/office/drawing/2014/main" id="{21271BAD-2B43-9183-EB6D-5BD98A1A3A0F}"/>
                    </a:ext>
                  </a:extLst>
                </p:cNvPr>
                <p:cNvGrpSpPr>
                  <a:grpSpLocks/>
                </p:cNvGrpSpPr>
                <p:nvPr/>
              </p:nvGrpSpPr>
              <p:grpSpPr bwMode="auto">
                <a:xfrm>
                  <a:off x="1584" y="2496"/>
                  <a:ext cx="830" cy="105"/>
                  <a:chOff x="1584" y="2383"/>
                  <a:chExt cx="830" cy="105"/>
                </a:xfrm>
              </p:grpSpPr>
              <p:sp>
                <p:nvSpPr>
                  <p:cNvPr id="19466" name="Text Box 11">
                    <a:extLst>
                      <a:ext uri="{FF2B5EF4-FFF2-40B4-BE49-F238E27FC236}">
                        <a16:creationId xmlns:a16="http://schemas.microsoft.com/office/drawing/2014/main" id="{38208398-7746-5FA9-2919-7C99ED9D0310}"/>
                      </a:ext>
                    </a:extLst>
                  </p:cNvPr>
                  <p:cNvSpPr txBox="1">
                    <a:spLocks noChangeArrowheads="1"/>
                  </p:cNvSpPr>
                  <p:nvPr/>
                </p:nvSpPr>
                <p:spPr bwMode="auto">
                  <a:xfrm>
                    <a:off x="1920" y="2383"/>
                    <a:ext cx="49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r>
                      <a:rPr lang="en-US" altLang="en-US" sz="1200">
                        <a:latin typeface="Times" panose="02020603050405020304" pitchFamily="18" charset="0"/>
                      </a:rPr>
                      <a:t>Visceral pelvic fascia</a:t>
                    </a:r>
                  </a:p>
                </p:txBody>
              </p:sp>
              <p:sp>
                <p:nvSpPr>
                  <p:cNvPr id="19467" name="Line 12">
                    <a:extLst>
                      <a:ext uri="{FF2B5EF4-FFF2-40B4-BE49-F238E27FC236}">
                        <a16:creationId xmlns:a16="http://schemas.microsoft.com/office/drawing/2014/main" id="{44326125-1387-78D2-0AAA-7BFE0737C98F}"/>
                      </a:ext>
                    </a:extLst>
                  </p:cNvPr>
                  <p:cNvSpPr>
                    <a:spLocks noChangeShapeType="1"/>
                  </p:cNvSpPr>
                  <p:nvPr/>
                </p:nvSpPr>
                <p:spPr bwMode="auto">
                  <a:xfrm flipV="1">
                    <a:off x="1584" y="2468"/>
                    <a:ext cx="336" cy="11"/>
                  </a:xfrm>
                  <a:prstGeom prst="line">
                    <a:avLst/>
                  </a:prstGeom>
                  <a:noFill/>
                  <a:ln w="12700">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grpSp>
        </p:grpSp>
        <p:sp>
          <p:nvSpPr>
            <p:cNvPr id="28676" name="Text Box 13">
              <a:extLst>
                <a:ext uri="{FF2B5EF4-FFF2-40B4-BE49-F238E27FC236}">
                  <a16:creationId xmlns:a16="http://schemas.microsoft.com/office/drawing/2014/main" id="{1B874515-9C3D-656C-4766-676E4B653DE4}"/>
                </a:ext>
              </a:extLst>
            </p:cNvPr>
            <p:cNvSpPr txBox="1">
              <a:spLocks noChangeArrowheads="1"/>
            </p:cNvSpPr>
            <p:nvPr/>
          </p:nvSpPr>
          <p:spPr bwMode="auto">
            <a:xfrm>
              <a:off x="466" y="2904"/>
              <a:ext cx="2312" cy="681"/>
            </a:xfrm>
            <a:prstGeom prst="rect">
              <a:avLst/>
            </a:prstGeom>
            <a:noFill/>
            <a:ln w="9525">
              <a:solidFill>
                <a:schemeClr val="accent2"/>
              </a:solidFill>
              <a:miter lim="800000"/>
              <a:headEnd/>
              <a:tailEnd/>
            </a:ln>
          </p:spPr>
          <p:txBody>
            <a:bodyPr>
              <a:spAutoFit/>
            </a:bodyPr>
            <a:lstStyle/>
            <a:p>
              <a:pPr fontAlgn="auto">
                <a:spcBef>
                  <a:spcPts val="0"/>
                </a:spcBef>
                <a:spcAft>
                  <a:spcPts val="0"/>
                </a:spcAft>
                <a:defRPr/>
              </a:pPr>
              <a:r>
                <a:rPr lang="en-US" sz="2000" dirty="0">
                  <a:latin typeface="Tw Cen MT (Body)"/>
                </a:rPr>
                <a:t>Infraperitoneal space contains pelvic fascia</a:t>
              </a:r>
            </a:p>
            <a:p>
              <a:pPr marL="457200" indent="-457200" fontAlgn="auto">
                <a:lnSpc>
                  <a:spcPct val="75000"/>
                </a:lnSpc>
                <a:spcBef>
                  <a:spcPts val="0"/>
                </a:spcBef>
                <a:spcAft>
                  <a:spcPts val="0"/>
                </a:spcAft>
                <a:buFont typeface="+mj-lt"/>
                <a:buAutoNum type="arabicPeriod"/>
                <a:defRPr/>
              </a:pPr>
              <a:r>
                <a:rPr lang="en-US" sz="2000" dirty="0">
                  <a:latin typeface="Tw Cen MT (Body)"/>
                </a:rPr>
                <a:t>continuous with transversalis fascia</a:t>
              </a:r>
            </a:p>
            <a:p>
              <a:pPr marL="457200" indent="-457200" fontAlgn="auto">
                <a:lnSpc>
                  <a:spcPct val="75000"/>
                </a:lnSpc>
                <a:spcBef>
                  <a:spcPts val="0"/>
                </a:spcBef>
                <a:spcAft>
                  <a:spcPts val="0"/>
                </a:spcAft>
                <a:buFont typeface="+mj-lt"/>
                <a:buAutoNum type="arabicPeriod"/>
                <a:defRPr/>
              </a:pPr>
              <a:r>
                <a:rPr lang="en-US" sz="2000" dirty="0">
                  <a:latin typeface="Tw Cen MT (Body)"/>
                </a:rPr>
                <a:t>parietal fascia on pelvic walls &amp; muscles</a:t>
              </a:r>
            </a:p>
            <a:p>
              <a:pPr marL="457200" indent="-457200" fontAlgn="auto">
                <a:lnSpc>
                  <a:spcPct val="75000"/>
                </a:lnSpc>
                <a:spcBef>
                  <a:spcPts val="0"/>
                </a:spcBef>
                <a:spcAft>
                  <a:spcPts val="0"/>
                </a:spcAft>
                <a:buFont typeface="+mj-lt"/>
                <a:buAutoNum type="arabicPeriod"/>
                <a:defRPr/>
              </a:pPr>
              <a:r>
                <a:rPr lang="en-US" sz="2000" dirty="0">
                  <a:latin typeface="Tw Cen MT (Body)"/>
                </a:rPr>
                <a:t>visceral layer on viscera</a:t>
              </a:r>
            </a:p>
            <a:p>
              <a:pPr fontAlgn="auto">
                <a:spcBef>
                  <a:spcPts val="0"/>
                </a:spcBef>
                <a:spcAft>
                  <a:spcPts val="0"/>
                </a:spcAft>
                <a:defRPr/>
              </a:pPr>
              <a:endParaRPr lang="en-US" sz="2000" dirty="0">
                <a:latin typeface="Tw Cen MT (Body)"/>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a:extLst>
              <a:ext uri="{FF2B5EF4-FFF2-40B4-BE49-F238E27FC236}">
                <a16:creationId xmlns:a16="http://schemas.microsoft.com/office/drawing/2014/main" id="{8383224D-0C75-CDF4-B87B-428E56430902}"/>
              </a:ext>
            </a:extLst>
          </p:cNvPr>
          <p:cNvGraphicFramePr>
            <a:graphicFrameLocks noGrp="1" noChangeAspect="1"/>
          </p:cNvGraphicFramePr>
          <p:nvPr>
            <p:ph sz="half" idx="2"/>
          </p:nvPr>
        </p:nvGraphicFramePr>
        <p:xfrm>
          <a:off x="3810000" y="2286000"/>
          <a:ext cx="4800600" cy="3181350"/>
        </p:xfrm>
        <a:graphic>
          <a:graphicData uri="http://schemas.openxmlformats.org/presentationml/2006/ole">
            <mc:AlternateContent xmlns:mc="http://schemas.openxmlformats.org/markup-compatibility/2006">
              <mc:Choice xmlns:v="urn:schemas-microsoft-com:vml" Requires="v">
                <p:oleObj name="Bitmap Image" r:id="rId3" imgW="4095238" imgH="2715004" progId="Paint.Picture">
                  <p:embed/>
                </p:oleObj>
              </mc:Choice>
              <mc:Fallback>
                <p:oleObj name="Bitmap Image" r:id="rId3" imgW="4095238" imgH="2715004" progId="Paint.Picture">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86000"/>
                        <a:ext cx="48006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Line 5">
            <a:extLst>
              <a:ext uri="{FF2B5EF4-FFF2-40B4-BE49-F238E27FC236}">
                <a16:creationId xmlns:a16="http://schemas.microsoft.com/office/drawing/2014/main" id="{BC41C214-4330-30CD-FC24-E629B34FFB57}"/>
              </a:ext>
            </a:extLst>
          </p:cNvPr>
          <p:cNvSpPr>
            <a:spLocks noChangeShapeType="1"/>
          </p:cNvSpPr>
          <p:nvPr/>
        </p:nvSpPr>
        <p:spPr bwMode="auto">
          <a:xfrm flipV="1">
            <a:off x="3429000" y="2895600"/>
            <a:ext cx="198120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484" name="Content Placeholder 4">
            <a:extLst>
              <a:ext uri="{FF2B5EF4-FFF2-40B4-BE49-F238E27FC236}">
                <a16:creationId xmlns:a16="http://schemas.microsoft.com/office/drawing/2014/main" id="{30189534-64C2-A40A-29B0-7C7D4224CF4F}"/>
              </a:ext>
            </a:extLst>
          </p:cNvPr>
          <p:cNvSpPr txBox="1">
            <a:spLocks noChangeArrowheads="1"/>
          </p:cNvSpPr>
          <p:nvPr/>
        </p:nvSpPr>
        <p:spPr bwMode="auto">
          <a:xfrm>
            <a:off x="768350" y="2286000"/>
            <a:ext cx="31178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dirty="0"/>
              <a:t>Laterally by the ischiopubic rami.</a:t>
            </a:r>
          </a:p>
          <a:p>
            <a:pPr defTabSz="914400" eaLnBrk="1" hangingPunct="1"/>
            <a:r>
              <a:rPr lang="en-US" altLang="en-US" dirty="0"/>
              <a:t>Posteriorly by an imaginary line between the ischial tuberosities.</a:t>
            </a:r>
          </a:p>
          <a:p>
            <a:pPr defTabSz="914400" eaLnBrk="1" hangingPunct="1"/>
            <a:r>
              <a:rPr lang="en-US" altLang="en-US" dirty="0"/>
              <a:t>Anteriorly by the inferior margin of the pubic symphysis.</a:t>
            </a:r>
          </a:p>
        </p:txBody>
      </p:sp>
      <p:sp>
        <p:nvSpPr>
          <p:cNvPr id="3" name="Rectangle 2">
            <a:extLst>
              <a:ext uri="{FF2B5EF4-FFF2-40B4-BE49-F238E27FC236}">
                <a16:creationId xmlns:a16="http://schemas.microsoft.com/office/drawing/2014/main" id="{17729DBC-19CB-2DA1-E255-DEFC22602C28}"/>
              </a:ext>
            </a:extLst>
          </p:cNvPr>
          <p:cNvSpPr txBox="1">
            <a:spLocks noChangeArrowheads="1"/>
          </p:cNvSpPr>
          <p:nvPr/>
        </p:nvSpPr>
        <p:spPr>
          <a:xfrm>
            <a:off x="768350" y="585788"/>
            <a:ext cx="92900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The urogenital triangle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7237817B-3FFB-62AA-28BB-23DB9A6B2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082675"/>
            <a:ext cx="696277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A0A2BBD-FEC7-33D0-B519-8BA09E9BE760}"/>
              </a:ext>
            </a:extLst>
          </p:cNvPr>
          <p:cNvSpPr txBox="1">
            <a:spLocks/>
          </p:cNvSpPr>
          <p:nvPr/>
        </p:nvSpPr>
        <p:spPr>
          <a:xfrm>
            <a:off x="768350" y="2286000"/>
            <a:ext cx="7289800" cy="4022725"/>
          </a:xfrm>
          <a:prstGeom prst="rect">
            <a:avLst/>
          </a:prstGeom>
        </p:spPr>
        <p:txBody>
          <a:bodyPr lIns="45720" rIns="4572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fontAlgn="auto">
              <a:lnSpc>
                <a:spcPct val="80000"/>
              </a:lnSpc>
              <a:buFontTx/>
              <a:buNone/>
              <a:defRPr/>
            </a:pPr>
            <a:r>
              <a:rPr lang="en-US" altLang="en-US" b="1" dirty="0"/>
              <a:t>3 membranes in this region stretching across the rami. From above downwards-</a:t>
            </a:r>
          </a:p>
          <a:p>
            <a:pPr marL="609600" indent="-609600" fontAlgn="auto">
              <a:lnSpc>
                <a:spcPct val="80000"/>
              </a:lnSpc>
              <a:buFontTx/>
              <a:buAutoNum type="arabicPeriod"/>
              <a:defRPr/>
            </a:pPr>
            <a:r>
              <a:rPr lang="en-US" altLang="en-US" dirty="0"/>
              <a:t>Superior fascia of UGD. i.e. part of pelvic fascia</a:t>
            </a:r>
          </a:p>
          <a:p>
            <a:pPr marL="609600" indent="-609600" fontAlgn="auto">
              <a:lnSpc>
                <a:spcPct val="80000"/>
              </a:lnSpc>
              <a:buFontTx/>
              <a:buAutoNum type="arabicPeriod"/>
              <a:defRPr/>
            </a:pPr>
            <a:r>
              <a:rPr lang="en-US" altLang="en-US" dirty="0"/>
              <a:t>Inferior fascia of UGD. i.e. perineal membrane.</a:t>
            </a:r>
          </a:p>
          <a:p>
            <a:pPr marL="609600" indent="-609600" fontAlgn="auto">
              <a:lnSpc>
                <a:spcPct val="80000"/>
              </a:lnSpc>
              <a:buFontTx/>
              <a:buAutoNum type="arabicPeriod"/>
              <a:defRPr/>
            </a:pPr>
            <a:r>
              <a:rPr lang="en-US" altLang="en-US" dirty="0"/>
              <a:t>The most superficial membrane is membranous layer of superficial fascia. i.e. </a:t>
            </a:r>
            <a:r>
              <a:rPr lang="en-US" altLang="en-US" dirty="0" err="1"/>
              <a:t>colle’s</a:t>
            </a:r>
            <a:r>
              <a:rPr lang="en-US" altLang="en-US" dirty="0"/>
              <a:t> fascia.</a:t>
            </a:r>
          </a:p>
        </p:txBody>
      </p:sp>
      <p:sp>
        <p:nvSpPr>
          <p:cNvPr id="3" name="Rectangle 2">
            <a:extLst>
              <a:ext uri="{FF2B5EF4-FFF2-40B4-BE49-F238E27FC236}">
                <a16:creationId xmlns:a16="http://schemas.microsoft.com/office/drawing/2014/main" id="{1B0D623D-87CB-164E-EF09-0424C69C5301}"/>
              </a:ext>
            </a:extLst>
          </p:cNvPr>
          <p:cNvSpPr txBox="1">
            <a:spLocks noChangeArrowheads="1"/>
          </p:cNvSpPr>
          <p:nvPr/>
        </p:nvSpPr>
        <p:spPr>
          <a:xfrm>
            <a:off x="768350" y="585788"/>
            <a:ext cx="92900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Membranes in Urogenital</a:t>
            </a:r>
          </a:p>
          <a:p>
            <a:pPr fontAlgn="auto">
              <a:spcAft>
                <a:spcPts val="0"/>
              </a:spcAft>
              <a:defRPr/>
            </a:pPr>
            <a:r>
              <a:rPr lang="en-US" altLang="en-US" b="1" dirty="0"/>
              <a:t>Triangle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31576EE-8D8F-6ACE-107D-31EADFDEFF6E}"/>
              </a:ext>
            </a:extLst>
          </p:cNvPr>
          <p:cNvSpPr>
            <a:spLocks noGrp="1"/>
          </p:cNvSpPr>
          <p:nvPr>
            <p:ph type="title"/>
          </p:nvPr>
        </p:nvSpPr>
        <p:spPr>
          <a:xfrm>
            <a:off x="768350" y="585788"/>
            <a:ext cx="8147050" cy="1498600"/>
          </a:xfrm>
        </p:spPr>
        <p:txBody>
          <a:bodyPr/>
          <a:lstStyle/>
          <a:p>
            <a:pPr fontAlgn="auto">
              <a:spcAft>
                <a:spcPts val="0"/>
              </a:spcAft>
              <a:defRPr/>
            </a:pPr>
            <a:r>
              <a:rPr lang="en-US" altLang="en-US" b="1" dirty="0">
                <a:solidFill>
                  <a:schemeClr val="tx1">
                    <a:lumMod val="95000"/>
                    <a:lumOff val="5000"/>
                  </a:schemeClr>
                </a:solidFill>
              </a:rPr>
              <a:t>Membranes in Urogenital Triangle</a:t>
            </a:r>
          </a:p>
        </p:txBody>
      </p:sp>
      <p:sp>
        <p:nvSpPr>
          <p:cNvPr id="2" name="Content Placeholder 4">
            <a:extLst>
              <a:ext uri="{FF2B5EF4-FFF2-40B4-BE49-F238E27FC236}">
                <a16:creationId xmlns:a16="http://schemas.microsoft.com/office/drawing/2014/main" id="{AFC9C549-4FF8-79D4-35DD-01FE2B6633A3}"/>
              </a:ext>
            </a:extLst>
          </p:cNvPr>
          <p:cNvSpPr txBox="1">
            <a:spLocks/>
          </p:cNvSpPr>
          <p:nvPr/>
        </p:nvSpPr>
        <p:spPr>
          <a:xfrm>
            <a:off x="768350" y="2286000"/>
            <a:ext cx="7289800" cy="4022725"/>
          </a:xfrm>
          <a:prstGeom prst="rect">
            <a:avLst/>
          </a:prstGeom>
        </p:spPr>
        <p:txBody>
          <a:bodyPr lIns="45720" rIns="4572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fontAlgn="auto">
              <a:lnSpc>
                <a:spcPct val="80000"/>
              </a:lnSpc>
              <a:buFont typeface="Tw Cen MT" panose="020B0602020104020603" pitchFamily="34" charset="0"/>
              <a:buNone/>
              <a:defRPr/>
            </a:pPr>
            <a:r>
              <a:rPr lang="en-US" dirty="0"/>
              <a:t>Between upper &amp; middle is</a:t>
            </a:r>
            <a:r>
              <a:rPr lang="en-US" b="1" dirty="0"/>
              <a:t> deep perineal space</a:t>
            </a:r>
          </a:p>
          <a:p>
            <a:pPr marL="0" indent="0" fontAlgn="auto">
              <a:lnSpc>
                <a:spcPct val="80000"/>
              </a:lnSpc>
              <a:buFont typeface="Tw Cen MT" panose="020B0602020104020603" pitchFamily="34" charset="0"/>
              <a:buNone/>
              <a:defRPr/>
            </a:pPr>
            <a:r>
              <a:rPr lang="en-US" dirty="0"/>
              <a:t>Between middle &amp; lower is </a:t>
            </a:r>
            <a:r>
              <a:rPr lang="en-US" b="1" dirty="0"/>
              <a:t>superficial perineal space</a:t>
            </a:r>
          </a:p>
          <a:p>
            <a:pPr marL="0" indent="0" fontAlgn="auto">
              <a:lnSpc>
                <a:spcPct val="80000"/>
              </a:lnSpc>
              <a:buFont typeface="Tw Cen MT" panose="020B0602020104020603" pitchFamily="34" charset="0"/>
              <a:buNone/>
              <a:defRPr/>
            </a:pPr>
            <a:r>
              <a:rPr lang="en-US" dirty="0"/>
              <a:t>Posteriorly all 3 membranes are attached to each other &amp; perineal body; thus closing superficial &amp; deep spaces behind.</a:t>
            </a:r>
          </a:p>
          <a:p>
            <a:pPr marL="0" indent="0" fontAlgn="auto">
              <a:lnSpc>
                <a:spcPct val="80000"/>
              </a:lnSpc>
              <a:buFont typeface="Tw Cen MT" panose="020B0602020104020603" pitchFamily="34" charset="0"/>
              <a:buNone/>
              <a:defRPr/>
            </a:pPr>
            <a:r>
              <a:rPr lang="en-US" dirty="0"/>
              <a:t>Anteriorly superior &amp; inferior fasciae of UGD fuse a little behind pubic symphysis &amp; form transverse ligament of pubis = arcuate pubic ligament.</a:t>
            </a:r>
          </a:p>
          <a:p>
            <a:pPr fontAlgn="auto">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4">
            <a:extLst>
              <a:ext uri="{FF2B5EF4-FFF2-40B4-BE49-F238E27FC236}">
                <a16:creationId xmlns:a16="http://schemas.microsoft.com/office/drawing/2014/main" id="{E030654A-F32C-51E2-DC9C-09B6CB82649A}"/>
              </a:ext>
            </a:extLst>
          </p:cNvPr>
          <p:cNvGraphicFramePr>
            <a:graphicFrameLocks noChangeAspect="1"/>
          </p:cNvGraphicFramePr>
          <p:nvPr/>
        </p:nvGraphicFramePr>
        <p:xfrm>
          <a:off x="1574800" y="647700"/>
          <a:ext cx="5994400" cy="5562600"/>
        </p:xfrm>
        <a:graphic>
          <a:graphicData uri="http://schemas.openxmlformats.org/presentationml/2006/ole">
            <mc:AlternateContent xmlns:mc="http://schemas.openxmlformats.org/markup-compatibility/2006">
              <mc:Choice xmlns:v="urn:schemas-microsoft-com:vml" Requires="v">
                <p:oleObj name="Bitmap Image" r:id="rId2" imgW="5668166" imgH="6039693" progId="Paint.Picture">
                  <p:embed/>
                </p:oleObj>
              </mc:Choice>
              <mc:Fallback>
                <p:oleObj name="Bitmap Image" r:id="rId2" imgW="5668166" imgH="6039693"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647700"/>
                        <a:ext cx="599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526F09F-FABF-60DD-61C5-94B626F7BE33}"/>
              </a:ext>
            </a:extLst>
          </p:cNvPr>
          <p:cNvSpPr txBox="1">
            <a:spLocks/>
          </p:cNvSpPr>
          <p:nvPr/>
        </p:nvSpPr>
        <p:spPr>
          <a:xfrm>
            <a:off x="768350" y="2286000"/>
            <a:ext cx="7289800" cy="4022725"/>
          </a:xfrm>
          <a:prstGeom prst="rect">
            <a:avLst/>
          </a:prstGeom>
        </p:spPr>
        <p:txBody>
          <a:bodyPr lIns="45720" rIns="4572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fontAlgn="auto">
              <a:lnSpc>
                <a:spcPct val="80000"/>
              </a:lnSpc>
              <a:defRPr/>
            </a:pPr>
            <a:r>
              <a:rPr lang="en-US" altLang="en-US" sz="2400" dirty="0"/>
              <a:t>The perineal fascia consists of superficial and deep layers.</a:t>
            </a:r>
          </a:p>
          <a:p>
            <a:pPr fontAlgn="auto">
              <a:lnSpc>
                <a:spcPct val="80000"/>
              </a:lnSpc>
              <a:defRPr/>
            </a:pPr>
            <a:r>
              <a:rPr lang="en-US" altLang="en-US" sz="2400" dirty="0"/>
              <a:t>The subcutaneous tissue of the perineum, or </a:t>
            </a:r>
            <a:r>
              <a:rPr lang="en-US" altLang="en-US" sz="2400" b="1" i="1" dirty="0"/>
              <a:t>superficial perineal fascia</a:t>
            </a:r>
            <a:r>
              <a:rPr lang="en-US" altLang="en-US" sz="2400" dirty="0"/>
              <a:t>, like that of the inferior anterior abdominal wall, consists of </a:t>
            </a:r>
          </a:p>
          <a:p>
            <a:pPr lvl="1" fontAlgn="auto">
              <a:lnSpc>
                <a:spcPct val="80000"/>
              </a:lnSpc>
              <a:defRPr/>
            </a:pPr>
            <a:r>
              <a:rPr lang="en-US" altLang="en-US" sz="2000" dirty="0"/>
              <a:t>Superficial fatty layer and </a:t>
            </a:r>
          </a:p>
          <a:p>
            <a:pPr lvl="1" fontAlgn="auto">
              <a:lnSpc>
                <a:spcPct val="80000"/>
              </a:lnSpc>
              <a:defRPr/>
            </a:pPr>
            <a:r>
              <a:rPr lang="en-US" altLang="en-US" sz="2000" dirty="0"/>
              <a:t>Deep membranous layer (</a:t>
            </a:r>
            <a:r>
              <a:rPr lang="en-US" altLang="en-US" sz="2000" dirty="0" err="1"/>
              <a:t>Colles</a:t>
            </a:r>
            <a:r>
              <a:rPr lang="en-US" altLang="en-US" sz="2000" dirty="0"/>
              <a:t> fascia).</a:t>
            </a:r>
          </a:p>
          <a:p>
            <a:pPr fontAlgn="auto">
              <a:lnSpc>
                <a:spcPct val="80000"/>
              </a:lnSpc>
              <a:defRPr/>
            </a:pPr>
            <a:r>
              <a:rPr lang="en-US" altLang="en-US" sz="2400" dirty="0"/>
              <a:t>In females, the fatty layer makes up the substance of the labia majora and mons pubis and is continuous anteriorly and superiorly with the fatty layer of subcutaneous tissue of the abdomen (Camper fascia). </a:t>
            </a:r>
          </a:p>
          <a:p>
            <a:pPr fontAlgn="auto">
              <a:lnSpc>
                <a:spcPct val="80000"/>
              </a:lnSpc>
              <a:defRPr/>
            </a:pPr>
            <a:r>
              <a:rPr lang="en-US" altLang="en-US" sz="2400" dirty="0"/>
              <a:t>In males, the fatty layer is greatly diminished in the urogenital triangle, being replaced altogether in the penis and scrotum with smooth (dartos) muscle. It is continuous between the penis or scrotum and thighs with the fatty layer of subcutaneous tissue of the abdomen.</a:t>
            </a:r>
          </a:p>
          <a:p>
            <a:pPr fontAlgn="auto">
              <a:lnSpc>
                <a:spcPct val="80000"/>
              </a:lnSpc>
              <a:defRPr/>
            </a:pPr>
            <a:r>
              <a:rPr lang="en-US" altLang="en-US" sz="2400" dirty="0"/>
              <a:t> In both sexes, the fatty layer of subcutaneous tissue of the perineum is continuous posteriorly with the </a:t>
            </a:r>
            <a:r>
              <a:rPr lang="en-US" altLang="en-US" sz="2400" dirty="0" err="1"/>
              <a:t>ischioanal</a:t>
            </a:r>
            <a:r>
              <a:rPr lang="en-US" altLang="en-US" sz="2400" dirty="0"/>
              <a:t> fat pad in the anal region.</a:t>
            </a:r>
          </a:p>
        </p:txBody>
      </p:sp>
      <p:sp>
        <p:nvSpPr>
          <p:cNvPr id="5" name="Title 1">
            <a:extLst>
              <a:ext uri="{FF2B5EF4-FFF2-40B4-BE49-F238E27FC236}">
                <a16:creationId xmlns:a16="http://schemas.microsoft.com/office/drawing/2014/main" id="{93DD095B-3279-0819-D9EA-9058BAB8EB1E}"/>
              </a:ext>
            </a:extLst>
          </p:cNvPr>
          <p:cNvSpPr txBox="1">
            <a:spLocks/>
          </p:cNvSpPr>
          <p:nvPr/>
        </p:nvSpPr>
        <p:spPr>
          <a:xfrm>
            <a:off x="768350" y="585788"/>
            <a:ext cx="8147050" cy="1498600"/>
          </a:xfrm>
          <a:prstGeom prst="rect">
            <a:avLst/>
          </a:prstGeom>
        </p:spPr>
        <p:txBody>
          <a:bodyPr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Perineal Fasciae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DE91CCD-80AA-FC4D-1CA3-7657924AC795}"/>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Colle’s fascia</a:t>
            </a:r>
            <a:br>
              <a:rPr lang="en-US" altLang="en-US" b="1" dirty="0">
                <a:solidFill>
                  <a:schemeClr val="tx1">
                    <a:lumMod val="95000"/>
                    <a:lumOff val="5000"/>
                  </a:schemeClr>
                </a:solidFill>
              </a:rPr>
            </a:br>
            <a:r>
              <a:rPr lang="en-US" altLang="en-US" b="1" dirty="0">
                <a:solidFill>
                  <a:schemeClr val="tx1">
                    <a:lumMod val="95000"/>
                    <a:lumOff val="5000"/>
                  </a:schemeClr>
                </a:solidFill>
              </a:rPr>
              <a:t>(Deep membranous layer)</a:t>
            </a:r>
          </a:p>
        </p:txBody>
      </p:sp>
      <p:sp>
        <p:nvSpPr>
          <p:cNvPr id="27651" name="Content Placeholder 4">
            <a:extLst>
              <a:ext uri="{FF2B5EF4-FFF2-40B4-BE49-F238E27FC236}">
                <a16:creationId xmlns:a16="http://schemas.microsoft.com/office/drawing/2014/main" id="{EF59B6A2-C1D0-C6A7-A5EE-FACC725C637C}"/>
              </a:ext>
            </a:extLst>
          </p:cNvPr>
          <p:cNvSpPr txBox="1">
            <a:spLocks noChangeArrowheads="1"/>
          </p:cNvSpPr>
          <p:nvPr/>
        </p:nvSpPr>
        <p:spPr bwMode="auto">
          <a:xfrm>
            <a:off x="768350" y="2084388"/>
            <a:ext cx="7289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dirty="0"/>
              <a:t>The membranous layer of subcutaneous tissue of the perineum does not extend into the anal triangle, being attached posteriorly to the posterior margin of the perineal membrane and the perineal body. </a:t>
            </a:r>
          </a:p>
          <a:p>
            <a:pPr defTabSz="914400" eaLnBrk="1" hangingPunct="1"/>
            <a:r>
              <a:rPr lang="en-US" altLang="en-US" dirty="0"/>
              <a:t>Laterally it is attached to the fascia </a:t>
            </a:r>
            <a:r>
              <a:rPr lang="en-US" altLang="en-US" dirty="0" err="1"/>
              <a:t>lata</a:t>
            </a:r>
            <a:r>
              <a:rPr lang="en-US" altLang="en-US" dirty="0"/>
              <a:t> (deep fascia) of the </a:t>
            </a:r>
            <a:r>
              <a:rPr lang="en-US" altLang="en-US" dirty="0" err="1"/>
              <a:t>superiormost</a:t>
            </a:r>
            <a:r>
              <a:rPr lang="en-US" altLang="en-US" dirty="0"/>
              <a:t> medial aspect of the thigh. </a:t>
            </a:r>
          </a:p>
          <a:p>
            <a:pPr defTabSz="914400" eaLnBrk="1" hangingPunct="1"/>
            <a:r>
              <a:rPr lang="en-US" altLang="en-US" dirty="0"/>
              <a:t>Anteriorly,</a:t>
            </a:r>
          </a:p>
          <a:p>
            <a:pPr lvl="1" defTabSz="914400" eaLnBrk="1" hangingPunct="1"/>
            <a:r>
              <a:rPr lang="en-US" altLang="en-US" dirty="0"/>
              <a:t> </a:t>
            </a:r>
            <a:r>
              <a:rPr lang="en-US" altLang="en-US" b="1" i="1" dirty="0"/>
              <a:t>in the male</a:t>
            </a:r>
            <a:r>
              <a:rPr lang="en-US" altLang="en-US" dirty="0"/>
              <a:t>, the membranous layer of subcutaneous tissue is continuous with the dartos fascia of the penis and scrotum; however, on each side of and anterior to the scrotum, the membranous layer becomes continuous with the membranous layer of subcutaneous tissue of the abdomen (Scarpa fascia). </a:t>
            </a:r>
          </a:p>
          <a:p>
            <a:pPr lvl="1" defTabSz="914400" eaLnBrk="1" hangingPunct="1"/>
            <a:r>
              <a:rPr lang="en-US" altLang="en-US" b="1" i="1" dirty="0"/>
              <a:t> In females</a:t>
            </a:r>
            <a:r>
              <a:rPr lang="en-US" altLang="en-US" dirty="0"/>
              <a:t>, the membranous layer passes superior to the fatty layer forming the labia majora and becomes continuous with the membranous layer of subcutaneous tissue of the abdomen.</a:t>
            </a:r>
          </a:p>
          <a:p>
            <a:pPr defTabSz="914400" eaLnBrk="1" hangingPunct="1"/>
            <a:r>
              <a:rPr lang="en-US" altLang="en-US" dirty="0"/>
              <a:t>This forms superficial wall of superficial perineal pouch/space.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a:extLst>
              <a:ext uri="{FF2B5EF4-FFF2-40B4-BE49-F238E27FC236}">
                <a16:creationId xmlns:a16="http://schemas.microsoft.com/office/drawing/2014/main" id="{93C897F9-3F0A-DF0E-69DD-AEED66FC9985}"/>
              </a:ext>
            </a:extLst>
          </p:cNvPr>
          <p:cNvSpPr txBox="1">
            <a:spLocks noChangeArrowheads="1"/>
          </p:cNvSpPr>
          <p:nvPr/>
        </p:nvSpPr>
        <p:spPr bwMode="auto">
          <a:xfrm>
            <a:off x="768350" y="2067282"/>
            <a:ext cx="72898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lnSpc>
                <a:spcPct val="80000"/>
              </a:lnSpc>
            </a:pPr>
            <a:r>
              <a:rPr lang="en-US" altLang="en-US" dirty="0"/>
              <a:t>Triangular strong fibrous tissue sheet which fill the space between pubic arches stretches between the two sides of the pubic arch, covering the anterior part of the pelvic outlet. .</a:t>
            </a:r>
          </a:p>
          <a:p>
            <a:pPr defTabSz="914400" eaLnBrk="1" hangingPunct="1">
              <a:lnSpc>
                <a:spcPct val="80000"/>
              </a:lnSpc>
            </a:pPr>
            <a:r>
              <a:rPr lang="en-US" altLang="en-US" dirty="0"/>
              <a:t>In contrast to the open anal triangle, the UG triangle is closed</a:t>
            </a:r>
          </a:p>
          <a:p>
            <a:pPr defTabSz="914400" eaLnBrk="1" hangingPunct="1">
              <a:lnSpc>
                <a:spcPct val="80000"/>
              </a:lnSpc>
            </a:pPr>
            <a:r>
              <a:rPr lang="en-US" altLang="en-US" dirty="0"/>
              <a:t>Anteriorly, perineal membrane does not reach symphysis pubis but ends in an anterior transverse border called transverse perineal ligament. </a:t>
            </a:r>
          </a:p>
          <a:p>
            <a:pPr defTabSz="914400" eaLnBrk="1" hangingPunct="1">
              <a:lnSpc>
                <a:spcPct val="80000"/>
              </a:lnSpc>
              <a:buFontTx/>
              <a:buNone/>
            </a:pPr>
            <a:r>
              <a:rPr lang="en-US" altLang="en-US" i="1" dirty="0"/>
              <a:t> In the gap between it &amp; </a:t>
            </a:r>
            <a:r>
              <a:rPr lang="en-US" altLang="en-US" i="1" dirty="0" err="1"/>
              <a:t>syphysis</a:t>
            </a:r>
            <a:r>
              <a:rPr lang="en-US" altLang="en-US" i="1" dirty="0"/>
              <a:t> pubis the deep dorsal vein of penis </a:t>
            </a:r>
            <a:r>
              <a:rPr lang="en-US" altLang="en-US" i="1" dirty="0" err="1"/>
              <a:t>leves</a:t>
            </a:r>
            <a:r>
              <a:rPr lang="en-US" altLang="en-US" i="1" dirty="0"/>
              <a:t> the penis &amp; enters pelvis to end in prostatic venous plexus. </a:t>
            </a:r>
          </a:p>
          <a:p>
            <a:pPr lvl="1" defTabSz="914400" eaLnBrk="1" hangingPunct="1">
              <a:lnSpc>
                <a:spcPct val="80000"/>
              </a:lnSpc>
            </a:pPr>
            <a:r>
              <a:rPr lang="en-US" altLang="en-US" sz="2000" dirty="0"/>
              <a:t>It is perforated by the urethra in both sexes and by the vagina of the female. </a:t>
            </a:r>
          </a:p>
          <a:p>
            <a:pPr lvl="1" defTabSz="914400" eaLnBrk="1" hangingPunct="1">
              <a:lnSpc>
                <a:spcPct val="80000"/>
              </a:lnSpc>
            </a:pPr>
            <a:r>
              <a:rPr lang="en-US" altLang="en-US" sz="2000" dirty="0"/>
              <a:t>This membrane is hidden from view from the structures i.e. the external genitalia ,the penis and scrotum of males and the vulva of females which are the superficial features of the triangle.</a:t>
            </a:r>
          </a:p>
        </p:txBody>
      </p:sp>
      <p:sp>
        <p:nvSpPr>
          <p:cNvPr id="5" name="Rectangle 2">
            <a:extLst>
              <a:ext uri="{FF2B5EF4-FFF2-40B4-BE49-F238E27FC236}">
                <a16:creationId xmlns:a16="http://schemas.microsoft.com/office/drawing/2014/main" id="{29407EE4-0C0C-D380-0E2D-B4DE461049B0}"/>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Perineal membrane</a:t>
            </a:r>
            <a:br>
              <a:rPr lang="en-US" altLang="en-US" b="1" dirty="0"/>
            </a:br>
            <a:r>
              <a:rPr lang="en-US" altLang="en-US" b="1" dirty="0"/>
              <a:t>(Inferior fascial layer of UGD)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a:extLst>
              <a:ext uri="{FF2B5EF4-FFF2-40B4-BE49-F238E27FC236}">
                <a16:creationId xmlns:a16="http://schemas.microsoft.com/office/drawing/2014/main" id="{E97FA6A0-3D6B-0570-9710-8A297A75A4CD}"/>
              </a:ext>
            </a:extLst>
          </p:cNvPr>
          <p:cNvSpPr txBox="1">
            <a:spLocks noChangeArrowheads="1"/>
          </p:cNvSpPr>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lnSpc>
                <a:spcPct val="80000"/>
              </a:lnSpc>
            </a:pPr>
            <a:r>
              <a:rPr lang="en-US" altLang="en-US" i="1" dirty="0"/>
              <a:t>Pierced by.—</a:t>
            </a:r>
          </a:p>
          <a:p>
            <a:pPr lvl="1" defTabSz="914400" eaLnBrk="1" hangingPunct="1">
              <a:lnSpc>
                <a:spcPct val="80000"/>
              </a:lnSpc>
            </a:pPr>
            <a:r>
              <a:rPr lang="en-US" altLang="en-US" sz="2000" b="1" i="1" dirty="0"/>
              <a:t>At base</a:t>
            </a:r>
            <a:r>
              <a:rPr lang="en-US" altLang="en-US" sz="2000" i="1" dirty="0"/>
              <a:t>.—Perineal </a:t>
            </a:r>
            <a:r>
              <a:rPr lang="en-US" altLang="en-US" sz="2000" dirty="0"/>
              <a:t>nerve. </a:t>
            </a:r>
            <a:endParaRPr lang="en-US" altLang="en-US" sz="2000" i="1" dirty="0"/>
          </a:p>
          <a:p>
            <a:pPr lvl="1" defTabSz="914400" eaLnBrk="1" hangingPunct="1">
              <a:lnSpc>
                <a:spcPct val="80000"/>
              </a:lnSpc>
            </a:pPr>
            <a:r>
              <a:rPr lang="en-US" altLang="en-US" sz="2000" b="1" i="1" dirty="0"/>
              <a:t>At </a:t>
            </a:r>
            <a:r>
              <a:rPr lang="en-US" altLang="en-US" sz="2000" b="1" dirty="0"/>
              <a:t>margins</a:t>
            </a:r>
            <a:r>
              <a:rPr lang="en-US" altLang="en-US" sz="2000" dirty="0"/>
              <a:t>.—Internal pudendal artery, dorsal nerve of penis. </a:t>
            </a:r>
          </a:p>
          <a:p>
            <a:pPr lvl="1" defTabSz="914400" eaLnBrk="1" hangingPunct="1">
              <a:lnSpc>
                <a:spcPct val="80000"/>
              </a:lnSpc>
            </a:pPr>
            <a:r>
              <a:rPr lang="en-US" altLang="en-US" sz="2000" b="1" dirty="0"/>
              <a:t>Centre</a:t>
            </a:r>
            <a:r>
              <a:rPr lang="en-US" altLang="en-US" sz="2000" dirty="0"/>
              <a:t>.—The urethra, the ducts of the </a:t>
            </a:r>
            <a:r>
              <a:rPr lang="en-US" altLang="en-US" sz="2000" dirty="0" err="1"/>
              <a:t>bulbo</a:t>
            </a:r>
            <a:r>
              <a:rPr lang="en-US" altLang="en-US" sz="2000" dirty="0"/>
              <a:t>-urethral glands, arteries to the bulb.</a:t>
            </a:r>
            <a:endParaRPr lang="en-US" altLang="en-US" sz="2000" i="1" dirty="0"/>
          </a:p>
          <a:p>
            <a:pPr lvl="1" defTabSz="914400" eaLnBrk="1" hangingPunct="1">
              <a:lnSpc>
                <a:spcPct val="80000"/>
              </a:lnSpc>
            </a:pPr>
            <a:r>
              <a:rPr lang="en-US" altLang="en-US" sz="2000" i="1" dirty="0"/>
              <a:t>In female </a:t>
            </a:r>
            <a:r>
              <a:rPr lang="en-US" altLang="en-US" sz="2000" dirty="0"/>
              <a:t>the vagina pierces it in addition to the above. </a:t>
            </a:r>
          </a:p>
        </p:txBody>
      </p:sp>
      <p:sp>
        <p:nvSpPr>
          <p:cNvPr id="3" name="Rectangle 2">
            <a:extLst>
              <a:ext uri="{FF2B5EF4-FFF2-40B4-BE49-F238E27FC236}">
                <a16:creationId xmlns:a16="http://schemas.microsoft.com/office/drawing/2014/main" id="{1C8A9E02-6FC9-1043-8B08-7BA2CB907BBC}"/>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Perineal membrane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2" name="Picture 8" descr="90">
            <a:extLst>
              <a:ext uri="{FF2B5EF4-FFF2-40B4-BE49-F238E27FC236}">
                <a16:creationId xmlns:a16="http://schemas.microsoft.com/office/drawing/2014/main" id="{410A79EC-6851-E4CE-6CD3-386D842A2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40274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89a">
            <a:extLst>
              <a:ext uri="{FF2B5EF4-FFF2-40B4-BE49-F238E27FC236}">
                <a16:creationId xmlns:a16="http://schemas.microsoft.com/office/drawing/2014/main" id="{68DEFAD2-798B-3C27-950D-46234D9C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2157413"/>
            <a:ext cx="37988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89b">
            <a:extLst>
              <a:ext uri="{FF2B5EF4-FFF2-40B4-BE49-F238E27FC236}">
                <a16:creationId xmlns:a16="http://schemas.microsoft.com/office/drawing/2014/main" id="{656DF4EE-2208-1EF0-3D84-7FA5481F7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1905000"/>
            <a:ext cx="35814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4220EBA-EA94-CE44-8A65-CECB567E4BF8}"/>
              </a:ext>
            </a:extLst>
          </p:cNvPr>
          <p:cNvSpPr txBox="1">
            <a:spLocks/>
          </p:cNvSpPr>
          <p:nvPr/>
        </p:nvSpPr>
        <p:spPr>
          <a:xfrm>
            <a:off x="768350" y="585788"/>
            <a:ext cx="7289800" cy="1498600"/>
          </a:xfrm>
          <a:prstGeom prst="rect">
            <a:avLst/>
          </a:prstGeom>
        </p:spPr>
        <p:txBody>
          <a:bodyPr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b="1" dirty="0"/>
              <a:t>Schematic division of the perineum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checkerboard(across)">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7351"/>
                                        </p:tgtEl>
                                        <p:attrNameLst>
                                          <p:attrName>style.visibility</p:attrName>
                                        </p:attrNameLst>
                                      </p:cBhvr>
                                      <p:to>
                                        <p:strVal val="visible"/>
                                      </p:to>
                                    </p:set>
                                    <p:animEffect transition="in" filter="checkerboard(across)">
                                      <p:cBhvr>
                                        <p:cTn id="12" dur="500"/>
                                        <p:tgtEl>
                                          <p:spTgt spid="573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7352"/>
                                        </p:tgtEl>
                                        <p:attrNameLst>
                                          <p:attrName>style.visibility</p:attrName>
                                        </p:attrNameLst>
                                      </p:cBhvr>
                                      <p:to>
                                        <p:strVal val="visible"/>
                                      </p:to>
                                    </p:set>
                                    <p:animEffect transition="in" filter="checkerboard(across)">
                                      <p:cBhvr>
                                        <p:cTn id="17"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2A33231-5195-7DEA-B777-09D8104F0B3C}"/>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Perineal membrane</a:t>
            </a:r>
            <a:br>
              <a:rPr lang="en-US" altLang="en-US" b="1" dirty="0"/>
            </a:br>
            <a:r>
              <a:rPr lang="en-US" altLang="en-US" b="1" dirty="0"/>
              <a:t>(Inferior fascial of UGD)</a:t>
            </a:r>
          </a:p>
        </p:txBody>
      </p:sp>
      <p:pic>
        <p:nvPicPr>
          <p:cNvPr id="30723" name="Picture 2">
            <a:extLst>
              <a:ext uri="{FF2B5EF4-FFF2-40B4-BE49-F238E27FC236}">
                <a16:creationId xmlns:a16="http://schemas.microsoft.com/office/drawing/2014/main" id="{DBE32076-9A07-A35C-B244-4CED2A5A0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2025779"/>
            <a:ext cx="67437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33F35C01-97E7-FDE0-5F00-E3D01F677878}"/>
              </a:ext>
            </a:extLst>
          </p:cNvPr>
          <p:cNvSpPr>
            <a:spLocks noChangeArrowheads="1"/>
          </p:cNvSpPr>
          <p:nvPr/>
        </p:nvSpPr>
        <p:spPr bwMode="auto">
          <a:xfrm>
            <a:off x="762000" y="5638800"/>
            <a:ext cx="1295400" cy="3810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endParaRPr lang="en-US" altLang="en-US">
              <a:latin typeface="Arial" panose="020B0604020202020204" pitchFamily="34" charset="0"/>
            </a:endParaRPr>
          </a:p>
        </p:txBody>
      </p:sp>
      <p:pic>
        <p:nvPicPr>
          <p:cNvPr id="31747" name="Picture 4">
            <a:extLst>
              <a:ext uri="{FF2B5EF4-FFF2-40B4-BE49-F238E27FC236}">
                <a16:creationId xmlns:a16="http://schemas.microsoft.com/office/drawing/2014/main" id="{F5A97DB3-9D79-DB8B-9764-728D63C54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042988"/>
            <a:ext cx="72739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2EB32FA5-EA07-F6BA-D7A0-7AA23FD17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625475"/>
            <a:ext cx="6540500"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DB3D5A7-5DD8-7047-6B06-3984BC888CB5}"/>
              </a:ext>
            </a:extLst>
          </p:cNvPr>
          <p:cNvSpPr txBox="1">
            <a:spLocks/>
          </p:cNvSpPr>
          <p:nvPr/>
        </p:nvSpPr>
        <p:spPr>
          <a:xfrm>
            <a:off x="927100" y="1417638"/>
            <a:ext cx="7289800" cy="4022725"/>
          </a:xfrm>
          <a:prstGeom prst="rect">
            <a:avLst/>
          </a:prstGeom>
        </p:spPr>
        <p:txBody>
          <a:bodyPr lIns="45720" rIns="4572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fontAlgn="auto">
              <a:defRPr/>
            </a:pPr>
            <a:r>
              <a:rPr lang="en-US" altLang="en-US" dirty="0"/>
              <a:t>The planar perineal membrane divides the urogenital triangle of the perineum into superficial and deep perineal pouches. </a:t>
            </a:r>
          </a:p>
          <a:p>
            <a:pPr marL="0" indent="0" fontAlgn="auto">
              <a:buFont typeface="Tw Cen MT" panose="020B0602020104020603" pitchFamily="34" charset="0"/>
              <a:buNone/>
              <a:defRPr/>
            </a:pPr>
            <a:r>
              <a:rPr lang="en-US" altLang="en-US" b="1" dirty="0"/>
              <a:t> The superficial perineal pouch:</a:t>
            </a:r>
          </a:p>
          <a:p>
            <a:pPr fontAlgn="auto">
              <a:buFontTx/>
              <a:buNone/>
              <a:defRPr/>
            </a:pPr>
            <a:r>
              <a:rPr lang="en-US" altLang="en-US" dirty="0"/>
              <a:t>	Lies between the membranous layer of subcutaneous tissue of the perineum and the perineal membrane and is bounded laterally by the ischiopubic rami. </a:t>
            </a:r>
          </a:p>
          <a:p>
            <a:pPr fontAlgn="auto">
              <a:defRPr/>
            </a:pPr>
            <a:r>
              <a:rPr lang="en-US" altLang="en-US" b="1" dirty="0"/>
              <a:t>The deep perineal pouch: </a:t>
            </a:r>
          </a:p>
          <a:p>
            <a:pPr fontAlgn="auto">
              <a:buFontTx/>
              <a:buNone/>
              <a:defRPr/>
            </a:pPr>
            <a:r>
              <a:rPr lang="en-US" altLang="en-US" b="1" dirty="0"/>
              <a:t>	</a:t>
            </a:r>
            <a:r>
              <a:rPr lang="en-US" altLang="en-US" dirty="0"/>
              <a:t>Lies between the perineal membrane and the inferior fascia of the pelvic diaphragm and is bounded laterally by the obturator fascia.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1623AB0F-4ECA-2449-2441-B548D7592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938338"/>
            <a:ext cx="79279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4">
            <a:extLst>
              <a:ext uri="{FF2B5EF4-FFF2-40B4-BE49-F238E27FC236}">
                <a16:creationId xmlns:a16="http://schemas.microsoft.com/office/drawing/2014/main" id="{B15C15E8-63CA-CA45-1385-136797F6CCE2}"/>
              </a:ext>
            </a:extLst>
          </p:cNvPr>
          <p:cNvSpPr txBox="1">
            <a:spLocks noChangeArrowheads="1"/>
          </p:cNvSpPr>
          <p:nvPr/>
        </p:nvSpPr>
        <p:spPr bwMode="auto">
          <a:xfrm>
            <a:off x="768350" y="2286000"/>
            <a:ext cx="76136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lnSpc>
                <a:spcPct val="80000"/>
              </a:lnSpc>
            </a:pPr>
            <a:r>
              <a:rPr lang="en-US" altLang="en-US"/>
              <a:t>This is a thin sheet of </a:t>
            </a:r>
            <a:r>
              <a:rPr lang="en-US" altLang="en-US" b="1"/>
              <a:t>striated muscle</a:t>
            </a:r>
            <a:r>
              <a:rPr lang="en-US" altLang="en-US"/>
              <a:t> stretching between the </a:t>
            </a:r>
            <a:r>
              <a:rPr lang="en-US" altLang="en-US" b="1"/>
              <a:t>two sides</a:t>
            </a:r>
            <a:r>
              <a:rPr lang="en-US" altLang="en-US"/>
              <a:t> of the </a:t>
            </a:r>
            <a:r>
              <a:rPr lang="en-US" altLang="en-US" b="1"/>
              <a:t>pubic arch</a:t>
            </a:r>
            <a:r>
              <a:rPr lang="en-US" altLang="en-US"/>
              <a:t>.</a:t>
            </a:r>
          </a:p>
          <a:p>
            <a:pPr defTabSz="914400" eaLnBrk="1" hangingPunct="1">
              <a:lnSpc>
                <a:spcPct val="80000"/>
              </a:lnSpc>
            </a:pPr>
            <a:r>
              <a:rPr lang="en-US" altLang="en-US"/>
              <a:t>It covers the </a:t>
            </a:r>
            <a:r>
              <a:rPr lang="en-US" altLang="en-US" b="1"/>
              <a:t>anterior part</a:t>
            </a:r>
            <a:r>
              <a:rPr lang="en-US" altLang="en-US"/>
              <a:t> of the inferior pelvic aperture –urogenital hiatus.</a:t>
            </a:r>
          </a:p>
          <a:p>
            <a:pPr defTabSz="914400" eaLnBrk="1" hangingPunct="1">
              <a:lnSpc>
                <a:spcPct val="80000"/>
              </a:lnSpc>
            </a:pPr>
            <a:r>
              <a:rPr lang="en-US" altLang="en-US"/>
              <a:t>The most </a:t>
            </a:r>
            <a:r>
              <a:rPr lang="en-US" altLang="en-US" b="1"/>
              <a:t>anterior</a:t>
            </a:r>
            <a:r>
              <a:rPr lang="en-US" altLang="en-US"/>
              <a:t> and </a:t>
            </a:r>
            <a:r>
              <a:rPr lang="en-US" altLang="en-US" b="1"/>
              <a:t>posterior fibres</a:t>
            </a:r>
            <a:r>
              <a:rPr lang="en-US" altLang="en-US"/>
              <a:t> of the urogenital diaphragm (deep transverse perineal muscle) run transversely.</a:t>
            </a:r>
          </a:p>
          <a:p>
            <a:pPr defTabSz="914400" eaLnBrk="1" hangingPunct="1">
              <a:lnSpc>
                <a:spcPct val="80000"/>
              </a:lnSpc>
            </a:pPr>
            <a:r>
              <a:rPr lang="en-US" altLang="en-US"/>
              <a:t>The </a:t>
            </a:r>
            <a:r>
              <a:rPr lang="en-US" altLang="en-US" b="1"/>
              <a:t>middle fibres</a:t>
            </a:r>
            <a:r>
              <a:rPr lang="en-US" altLang="en-US"/>
              <a:t> (sphincter urethrae muscle) surround the </a:t>
            </a:r>
            <a:r>
              <a:rPr lang="en-US" altLang="en-US" b="1"/>
              <a:t>membranous urethra</a:t>
            </a:r>
            <a:r>
              <a:rPr lang="en-US" altLang="en-US"/>
              <a:t>.</a:t>
            </a:r>
            <a:endParaRPr lang="en-US" altLang="en-US" b="1"/>
          </a:p>
          <a:p>
            <a:pPr defTabSz="914400" eaLnBrk="1" hangingPunct="1">
              <a:lnSpc>
                <a:spcPct val="80000"/>
              </a:lnSpc>
            </a:pPr>
            <a:r>
              <a:rPr lang="en-US" altLang="en-US"/>
              <a:t>The old view of the perineal membrane was that it was merely the thickened inferior fascia of a muscular urogenital diaphragm. This is incorrect. No muscular urogenital diaphragm exists. If one wishes to retain the term urogenital diaphragm, it becomes synonymous with perineal membrane</a:t>
            </a:r>
            <a:r>
              <a:rPr lang="en-US" altLang="en-US" b="1"/>
              <a:t>.</a:t>
            </a:r>
          </a:p>
        </p:txBody>
      </p:sp>
      <p:sp>
        <p:nvSpPr>
          <p:cNvPr id="3" name="Rectangle 2">
            <a:extLst>
              <a:ext uri="{FF2B5EF4-FFF2-40B4-BE49-F238E27FC236}">
                <a16:creationId xmlns:a16="http://schemas.microsoft.com/office/drawing/2014/main" id="{F7B96C05-E034-E5E3-CF65-47EA9B90C606}"/>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The Urogenital Diaphragm</a:t>
            </a:r>
            <a:br>
              <a:rPr lang="en-US" altLang="en-US" b="1" dirty="0"/>
            </a:br>
            <a:r>
              <a:rPr lang="en-US" altLang="en-US" sz="2700" b="1" dirty="0"/>
              <a:t>(</a:t>
            </a:r>
            <a:r>
              <a:rPr lang="en-US" altLang="en-US" sz="2700" dirty="0"/>
              <a:t>Old concept)</a:t>
            </a:r>
            <a:endParaRPr lang="en-US" alt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4">
            <a:extLst>
              <a:ext uri="{FF2B5EF4-FFF2-40B4-BE49-F238E27FC236}">
                <a16:creationId xmlns:a16="http://schemas.microsoft.com/office/drawing/2014/main" id="{87881749-77D9-66D8-C86B-4947B79DCD0C}"/>
              </a:ext>
            </a:extLst>
          </p:cNvPr>
          <p:cNvSpPr txBox="1">
            <a:spLocks noChangeArrowheads="1"/>
          </p:cNvSpPr>
          <p:nvPr/>
        </p:nvSpPr>
        <p:spPr bwMode="auto">
          <a:xfrm>
            <a:off x="768350" y="1981200"/>
            <a:ext cx="72898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dirty="0"/>
              <a:t>This consists of two muscles,</a:t>
            </a:r>
          </a:p>
          <a:p>
            <a:pPr defTabSz="914400" eaLnBrk="1" hangingPunct="1">
              <a:buFont typeface="Wingdings" panose="05000000000000000000" pitchFamily="2" charset="2"/>
              <a:buChar char="§"/>
            </a:pPr>
            <a:r>
              <a:rPr lang="en-US" altLang="en-US" sz="1600" dirty="0"/>
              <a:t> The sphincter urethrae </a:t>
            </a:r>
            <a:r>
              <a:rPr lang="en-US" altLang="en-US" sz="1600" dirty="0" err="1"/>
              <a:t>membranaccie</a:t>
            </a:r>
            <a:r>
              <a:rPr lang="en-US" altLang="en-US" sz="1600" dirty="0"/>
              <a:t>, in which lies the membranous part of the urethra (3/4 in. long), and </a:t>
            </a:r>
          </a:p>
          <a:p>
            <a:pPr defTabSz="914400" eaLnBrk="1" hangingPunct="1">
              <a:buFont typeface="Wingdings" panose="05000000000000000000" pitchFamily="2" charset="2"/>
              <a:buChar char="§"/>
            </a:pPr>
            <a:r>
              <a:rPr lang="en-US" altLang="en-US" sz="1600" dirty="0"/>
              <a:t> The deep transverse </a:t>
            </a:r>
            <a:r>
              <a:rPr lang="en-US" altLang="en-US" sz="1600" dirty="0" err="1"/>
              <a:t>perineus</a:t>
            </a:r>
            <a:r>
              <a:rPr lang="en-US" altLang="en-US" sz="1600" dirty="0"/>
              <a:t>. </a:t>
            </a:r>
          </a:p>
          <a:p>
            <a:pPr defTabSz="914400" eaLnBrk="1" hangingPunct="1"/>
            <a:r>
              <a:rPr lang="en-US" altLang="en-US" dirty="0"/>
              <a:t>These muscles are enveloped in two layers of fascia, the fasciae superior and inferior of the urogenital diaphragm (upper and lower layers of the triangular ligament), forming the deep perineal pouch.</a:t>
            </a:r>
          </a:p>
          <a:p>
            <a:pPr defTabSz="914400" eaLnBrk="1" hangingPunct="1"/>
            <a:r>
              <a:rPr lang="en-US" altLang="en-US" dirty="0"/>
              <a:t>MUSCLES:</a:t>
            </a:r>
          </a:p>
          <a:p>
            <a:pPr defTabSz="914400" eaLnBrk="1" hangingPunct="1"/>
            <a:r>
              <a:rPr lang="en-US" altLang="en-US" sz="1600" dirty="0"/>
              <a:t>THE SPHINCTER URETHRAE MEHBRANACEAE - Arises from ramus of pubis. its </a:t>
            </a:r>
            <a:r>
              <a:rPr lang="en-US" altLang="en-US" sz="1600" dirty="0" err="1"/>
              <a:t>fibres</a:t>
            </a:r>
            <a:r>
              <a:rPr lang="en-US" altLang="en-US" sz="1600" dirty="0"/>
              <a:t> surround the urethra. When the sphincter vesicae (internal sphincter) is destroyed, as after the operation of prostatectomy, the sphincter urethrae </a:t>
            </a:r>
            <a:r>
              <a:rPr lang="en-US" altLang="en-US" sz="1600" dirty="0" err="1"/>
              <a:t>membranaceae</a:t>
            </a:r>
            <a:r>
              <a:rPr lang="en-US" altLang="en-US" sz="1600" dirty="0"/>
              <a:t> is the only sphincter left to the urethra.</a:t>
            </a:r>
          </a:p>
          <a:p>
            <a:pPr defTabSz="914400" eaLnBrk="1" hangingPunct="1"/>
            <a:r>
              <a:rPr lang="en-US" altLang="en-US" sz="1600" dirty="0"/>
              <a:t>THE DEEP TRANSVERSE PERINEUS - Arises from the junction of ischial and pubic rami and is inserted into a median raphe behind the sphincter.</a:t>
            </a:r>
          </a:p>
        </p:txBody>
      </p:sp>
      <p:sp>
        <p:nvSpPr>
          <p:cNvPr id="3" name="Rectangle 2">
            <a:extLst>
              <a:ext uri="{FF2B5EF4-FFF2-40B4-BE49-F238E27FC236}">
                <a16:creationId xmlns:a16="http://schemas.microsoft.com/office/drawing/2014/main" id="{604F7F93-8754-8EED-051A-6BD5F1738A34}"/>
              </a:ext>
            </a:extLst>
          </p:cNvPr>
          <p:cNvSpPr txBox="1">
            <a:spLocks noChangeArrowheads="1"/>
          </p:cNvSpPr>
          <p:nvPr/>
        </p:nvSpPr>
        <p:spPr>
          <a:xfrm>
            <a:off x="768350" y="585788"/>
            <a:ext cx="891540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The Urogenital Diaphragm OR TRIANGULAR LIGAMENT </a:t>
            </a:r>
            <a:r>
              <a:rPr lang="en-US" altLang="en-US" sz="2700" b="1" dirty="0"/>
              <a:t>(</a:t>
            </a:r>
            <a:r>
              <a:rPr lang="en-US" altLang="en-US" sz="2700" dirty="0"/>
              <a:t>Old concept)</a:t>
            </a:r>
            <a:endParaRPr lang="en-US" alt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4">
            <a:extLst>
              <a:ext uri="{FF2B5EF4-FFF2-40B4-BE49-F238E27FC236}">
                <a16:creationId xmlns:a16="http://schemas.microsoft.com/office/drawing/2014/main" id="{C1C2F056-4A6F-9CFD-0E5C-31DE262EDF29}"/>
              </a:ext>
            </a:extLst>
          </p:cNvPr>
          <p:cNvGraphicFramePr>
            <a:graphicFrameLocks noChangeAspect="1"/>
          </p:cNvGraphicFramePr>
          <p:nvPr/>
        </p:nvGraphicFramePr>
        <p:xfrm>
          <a:off x="1370013" y="495300"/>
          <a:ext cx="6403975" cy="5867400"/>
        </p:xfrm>
        <a:graphic>
          <a:graphicData uri="http://schemas.openxmlformats.org/presentationml/2006/ole">
            <mc:AlternateContent xmlns:mc="http://schemas.openxmlformats.org/markup-compatibility/2006">
              <mc:Choice xmlns:v="urn:schemas-microsoft-com:vml" Requires="v">
                <p:oleObj name="Bitmap Image" r:id="rId2" imgW="5668166" imgH="5191850" progId="Paint.Picture">
                  <p:embed/>
                </p:oleObj>
              </mc:Choice>
              <mc:Fallback>
                <p:oleObj name="Bitmap Image" r:id="rId2" imgW="5668166" imgH="5191850"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495300"/>
                        <a:ext cx="64039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4">
            <a:extLst>
              <a:ext uri="{FF2B5EF4-FFF2-40B4-BE49-F238E27FC236}">
                <a16:creationId xmlns:a16="http://schemas.microsoft.com/office/drawing/2014/main" id="{7D778267-C8BC-0BF4-C96D-9805D0AEA88D}"/>
              </a:ext>
            </a:extLst>
          </p:cNvPr>
          <p:cNvGraphicFramePr>
            <a:graphicFrameLocks noChangeAspect="1"/>
          </p:cNvGraphicFramePr>
          <p:nvPr/>
        </p:nvGraphicFramePr>
        <p:xfrm>
          <a:off x="1314450" y="609600"/>
          <a:ext cx="6515100" cy="5638800"/>
        </p:xfrm>
        <a:graphic>
          <a:graphicData uri="http://schemas.openxmlformats.org/presentationml/2006/ole">
            <mc:AlternateContent xmlns:mc="http://schemas.openxmlformats.org/markup-compatibility/2006">
              <mc:Choice xmlns:v="urn:schemas-microsoft-com:vml" Requires="v">
                <p:oleObj name="Bitmap Image" r:id="rId2" imgW="5668166" imgH="4904762" progId="Paint.Picture">
                  <p:embed/>
                </p:oleObj>
              </mc:Choice>
              <mc:Fallback>
                <p:oleObj name="Bitmap Image" r:id="rId2" imgW="5668166" imgH="4904762"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609600"/>
                        <a:ext cx="6515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2CD04F24-EA41-39F9-D8C0-48422B9D48CE}"/>
              </a:ext>
            </a:extLst>
          </p:cNvPr>
          <p:cNvSpPr>
            <a:spLocks noChangeArrowheads="1"/>
          </p:cNvSpPr>
          <p:nvPr/>
        </p:nvSpPr>
        <p:spPr bwMode="auto">
          <a:xfrm>
            <a:off x="0" y="5334000"/>
            <a:ext cx="1143000" cy="2286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endParaRPr lang="en-US" altLang="en-US">
              <a:latin typeface="Arial" panose="020B0604020202020204" pitchFamily="34" charset="0"/>
            </a:endParaRPr>
          </a:p>
        </p:txBody>
      </p:sp>
      <p:pic>
        <p:nvPicPr>
          <p:cNvPr id="39939" name="Picture 4">
            <a:extLst>
              <a:ext uri="{FF2B5EF4-FFF2-40B4-BE49-F238E27FC236}">
                <a16:creationId xmlns:a16="http://schemas.microsoft.com/office/drawing/2014/main" id="{D0EA58D4-20D2-2E09-7EC9-C708ACBDA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1328738"/>
            <a:ext cx="76803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a:extLst>
              <a:ext uri="{FF2B5EF4-FFF2-40B4-BE49-F238E27FC236}">
                <a16:creationId xmlns:a16="http://schemas.microsoft.com/office/drawing/2014/main" id="{BF72EDC0-B53F-1A94-9131-96155EE2BB7E}"/>
              </a:ext>
            </a:extLst>
          </p:cNvPr>
          <p:cNvGraphicFramePr>
            <a:graphicFrameLocks noChangeAspect="1"/>
          </p:cNvGraphicFramePr>
          <p:nvPr/>
        </p:nvGraphicFramePr>
        <p:xfrm>
          <a:off x="1663700" y="685800"/>
          <a:ext cx="5816600" cy="5486400"/>
        </p:xfrm>
        <a:graphic>
          <a:graphicData uri="http://schemas.openxmlformats.org/presentationml/2006/ole">
            <mc:AlternateContent xmlns:mc="http://schemas.openxmlformats.org/markup-compatibility/2006">
              <mc:Choice xmlns:v="urn:schemas-microsoft-com:vml" Requires="v">
                <p:oleObj name="Bitmap Image" r:id="rId2" imgW="4695238" imgH="4428571" progId="Paint.Picture">
                  <p:embed/>
                </p:oleObj>
              </mc:Choice>
              <mc:Fallback>
                <p:oleObj name="Bitmap Image" r:id="rId2" imgW="4695238" imgH="4428571"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685800"/>
                        <a:ext cx="5816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643773-B6BF-A61B-56D8-4BF6E0C14F92}"/>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sz="2800" b="1" dirty="0"/>
              <a:t>Course and branches of the pudendal nerve in the male.</a:t>
            </a:r>
          </a:p>
        </p:txBody>
      </p:sp>
      <p:pic>
        <p:nvPicPr>
          <p:cNvPr id="40963" name="Picture 2">
            <a:extLst>
              <a:ext uri="{FF2B5EF4-FFF2-40B4-BE49-F238E27FC236}">
                <a16:creationId xmlns:a16="http://schemas.microsoft.com/office/drawing/2014/main" id="{889F0D7E-9E16-5146-166B-9352EAA1C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1752600"/>
            <a:ext cx="39243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95E755-09E6-01BD-78B5-BD3206025698}"/>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Perineal body</a:t>
            </a:r>
          </a:p>
        </p:txBody>
      </p:sp>
      <p:sp>
        <p:nvSpPr>
          <p:cNvPr id="41987" name="Content Placeholder 4">
            <a:extLst>
              <a:ext uri="{FF2B5EF4-FFF2-40B4-BE49-F238E27FC236}">
                <a16:creationId xmlns:a16="http://schemas.microsoft.com/office/drawing/2014/main" id="{64ACB3A6-79C7-C2B3-EA81-DEFF4BED285A}"/>
              </a:ext>
            </a:extLst>
          </p:cNvPr>
          <p:cNvSpPr txBox="1">
            <a:spLocks noChangeArrowheads="1"/>
          </p:cNvSpPr>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a:t>The midpoint of the line joining the ischial tuberosities is the central point of the perineum. This is the location of the perineal body, which is an irregular mass, variable in size and consistency and containing collagenous and elastic fibers and both skeletal and smooth muscle. </a:t>
            </a:r>
          </a:p>
          <a:p>
            <a:pPr defTabSz="914400" eaLnBrk="1" hangingPunct="1"/>
            <a:r>
              <a:rPr lang="en-US" altLang="en-US"/>
              <a:t>The perineal body lies deep to the skin, with relatively little overlying subcutaneous tissue, posterior to the vestibule or bulb of the penis and anterior to the anus and anal canal.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D2B8FB3-155F-FD2B-D3BF-2CC1655650B7}"/>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Perineal body</a:t>
            </a:r>
          </a:p>
        </p:txBody>
      </p:sp>
      <p:sp>
        <p:nvSpPr>
          <p:cNvPr id="43011" name="Content Placeholder 4">
            <a:extLst>
              <a:ext uri="{FF2B5EF4-FFF2-40B4-BE49-F238E27FC236}">
                <a16:creationId xmlns:a16="http://schemas.microsoft.com/office/drawing/2014/main" id="{90CDFC23-CB84-70EC-4958-948D932D761F}"/>
              </a:ext>
            </a:extLst>
          </p:cNvPr>
          <p:cNvSpPr txBox="1">
            <a:spLocks noChangeArrowheads="1"/>
          </p:cNvSpPr>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dirty="0"/>
              <a:t>The perineal body is the site of convergence and interlacing of fibers of several muscles, including the:</a:t>
            </a:r>
          </a:p>
          <a:p>
            <a:pPr lvl="1" defTabSz="914400" eaLnBrk="1" hangingPunct="1"/>
            <a:r>
              <a:rPr lang="en-US" altLang="en-US" dirty="0" err="1"/>
              <a:t>Bulbospongiosus</a:t>
            </a:r>
            <a:r>
              <a:rPr lang="en-US" altLang="en-US" dirty="0"/>
              <a:t>.</a:t>
            </a:r>
          </a:p>
          <a:p>
            <a:pPr lvl="1" defTabSz="914400" eaLnBrk="1" hangingPunct="1"/>
            <a:r>
              <a:rPr lang="en-US" altLang="en-US" dirty="0"/>
              <a:t>External anal sphincter.</a:t>
            </a:r>
          </a:p>
          <a:p>
            <a:pPr lvl="1" defTabSz="914400" eaLnBrk="1" hangingPunct="1"/>
            <a:r>
              <a:rPr lang="en-US" altLang="en-US" dirty="0"/>
              <a:t>Superficial and deep transverse perineal muscles.</a:t>
            </a:r>
          </a:p>
          <a:p>
            <a:pPr lvl="1" defTabSz="914400" eaLnBrk="1" hangingPunct="1"/>
            <a:r>
              <a:rPr lang="en-US" altLang="en-US" dirty="0"/>
              <a:t>Smooth and voluntary slips of muscle from the external urethral sphincter, </a:t>
            </a:r>
            <a:r>
              <a:rPr lang="en-US" altLang="en-US" dirty="0" err="1"/>
              <a:t>levator</a:t>
            </a:r>
            <a:r>
              <a:rPr lang="en-US" altLang="en-US" dirty="0"/>
              <a:t> ani, and muscular coats of the rectum.</a:t>
            </a:r>
          </a:p>
          <a:p>
            <a:pPr defTabSz="914400" eaLnBrk="1" hangingPunct="1"/>
            <a:r>
              <a:rPr lang="en-US" altLang="en-US" dirty="0"/>
              <a:t>Anteriorly, the perineal body blends with the posterior border of the perineal membrane and superiorly with the rectovesical or rectovaginal septum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0BEFC80-F134-4666-FBDB-B2D52F3E0A54}"/>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Disruption of the Perineal Body</a:t>
            </a:r>
          </a:p>
        </p:txBody>
      </p:sp>
      <p:sp>
        <p:nvSpPr>
          <p:cNvPr id="44035" name="Content Placeholder 4">
            <a:extLst>
              <a:ext uri="{FF2B5EF4-FFF2-40B4-BE49-F238E27FC236}">
                <a16:creationId xmlns:a16="http://schemas.microsoft.com/office/drawing/2014/main" id="{9092E49F-B7BE-A8A8-82D5-A78E8C336EF9}"/>
              </a:ext>
            </a:extLst>
          </p:cNvPr>
          <p:cNvSpPr txBox="1">
            <a:spLocks noChangeArrowheads="1"/>
          </p:cNvSpPr>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a:t>The perineal body is an especially important structure in women because it is the final support of the pelvic viscera, linking muscles that extend across the pelvic outlet, like crossing beams supporting the overlying pelvic diaphragm.</a:t>
            </a:r>
          </a:p>
          <a:p>
            <a:pPr defTabSz="914400" eaLnBrk="1" hangingPunct="1"/>
            <a:r>
              <a:rPr lang="en-US" altLang="en-US"/>
              <a:t>Stretching or tearing the attachments of perineal muscles from the perineal body can occur during childbirth, removing support from the pelvic floor. </a:t>
            </a:r>
          </a:p>
          <a:p>
            <a:pPr defTabSz="914400" eaLnBrk="1" hangingPunct="1"/>
            <a:r>
              <a:rPr lang="en-US" altLang="en-US"/>
              <a:t>As a result, prolapse of pelvic viscera, including prolapse of the bladder (through the urethra) and prolapse of the uterus and/or vagina (through the vaginal orifice) may occur.</a:t>
            </a:r>
            <a:r>
              <a:rPr lang="en-US" altLang="en-US" sz="180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9">
            <a:extLst>
              <a:ext uri="{FF2B5EF4-FFF2-40B4-BE49-F238E27FC236}">
                <a16:creationId xmlns:a16="http://schemas.microsoft.com/office/drawing/2014/main" id="{5C2F4FE4-FDB6-D299-7FCD-FBC0A648F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 y="1600200"/>
            <a:ext cx="71913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C1760FF-2877-B349-6533-BA233C28BFC1}"/>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Fascia in male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0">
            <a:extLst>
              <a:ext uri="{FF2B5EF4-FFF2-40B4-BE49-F238E27FC236}">
                <a16:creationId xmlns:a16="http://schemas.microsoft.com/office/drawing/2014/main" id="{37447710-4AC9-C2DC-65FD-DFE2489BD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828800"/>
            <a:ext cx="639445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1EF3EFD-93BF-50BC-4DCC-7BEE4B387B88}"/>
              </a:ext>
            </a:extLst>
          </p:cNvPr>
          <p:cNvSpPr txBox="1">
            <a:spLocks noChangeArrowheads="1"/>
          </p:cNvSpPr>
          <p:nvPr/>
        </p:nvSpPr>
        <p:spPr>
          <a:xfrm>
            <a:off x="768350" y="585788"/>
            <a:ext cx="76136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Fascia in female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F98DC6F-2621-9B1B-056B-430DD60E9E80}"/>
              </a:ext>
            </a:extLst>
          </p:cNvPr>
          <p:cNvSpPr>
            <a:spLocks noGrp="1" noChangeArrowheads="1"/>
          </p:cNvSpPr>
          <p:nvPr>
            <p:ph type="title"/>
          </p:nvPr>
        </p:nvSpPr>
        <p:spPr>
          <a:xfrm>
            <a:off x="768350" y="585788"/>
            <a:ext cx="7766050" cy="1498600"/>
          </a:xfrm>
        </p:spPr>
        <p:txBody>
          <a:bodyPr>
            <a:noAutofit/>
          </a:bodyPr>
          <a:lstStyle/>
          <a:p>
            <a:pPr fontAlgn="auto">
              <a:spcAft>
                <a:spcPts val="0"/>
              </a:spcAft>
              <a:defRPr/>
            </a:pPr>
            <a:r>
              <a:rPr lang="en-US" altLang="en-US" b="1" dirty="0">
                <a:solidFill>
                  <a:schemeClr val="tx1">
                    <a:lumMod val="95000"/>
                    <a:lumOff val="5000"/>
                  </a:schemeClr>
                </a:solidFill>
              </a:rPr>
              <a:t>The (deep) perineal fascia (investing or Gallaudet fascia)</a:t>
            </a:r>
          </a:p>
        </p:txBody>
      </p:sp>
      <p:sp>
        <p:nvSpPr>
          <p:cNvPr id="47107" name="Content Placeholder 4">
            <a:extLst>
              <a:ext uri="{FF2B5EF4-FFF2-40B4-BE49-F238E27FC236}">
                <a16:creationId xmlns:a16="http://schemas.microsoft.com/office/drawing/2014/main" id="{0C6A4785-262A-DE3B-9735-F4EFE560329F}"/>
              </a:ext>
            </a:extLst>
          </p:cNvPr>
          <p:cNvSpPr txBox="1">
            <a:spLocks noChangeArrowheads="1"/>
          </p:cNvSpPr>
          <p:nvPr/>
        </p:nvSpPr>
        <p:spPr bwMode="auto">
          <a:xfrm>
            <a:off x="920750" y="24384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dirty="0"/>
              <a:t>Intimately invests the ischiocavernosus, </a:t>
            </a:r>
            <a:r>
              <a:rPr lang="en-US" altLang="en-US" dirty="0" err="1"/>
              <a:t>bulbospongiosus</a:t>
            </a:r>
            <a:r>
              <a:rPr lang="en-US" altLang="en-US" dirty="0"/>
              <a:t>, and superficial transverse perineal muscles. It is also attached laterally to the ischiopubic rami. </a:t>
            </a:r>
          </a:p>
          <a:p>
            <a:pPr defTabSz="914400" eaLnBrk="1" hangingPunct="1"/>
            <a:r>
              <a:rPr lang="en-US" altLang="en-US" dirty="0"/>
              <a:t>Anteriorly it is fused to the suspensory ligament of the penis and is continuous with the deep fascia covering the external oblique muscle of the abdomen and the rectus sheath. In females, the perineal fascia is fused with the suspensory ligament of the clitoris and, as in males, with the deep fascia of the abdomen.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FF8D9E0-C915-7189-418B-B41B8F0927CD}"/>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Perineal cleft</a:t>
            </a:r>
          </a:p>
        </p:txBody>
      </p:sp>
      <p:sp>
        <p:nvSpPr>
          <p:cNvPr id="48131" name="Content Placeholder 4">
            <a:extLst>
              <a:ext uri="{FF2B5EF4-FFF2-40B4-BE49-F238E27FC236}">
                <a16:creationId xmlns:a16="http://schemas.microsoft.com/office/drawing/2014/main" id="{A17F4395-D0DB-56AE-8A5C-78348A5BFEEC}"/>
              </a:ext>
            </a:extLst>
          </p:cNvPr>
          <p:cNvSpPr txBox="1">
            <a:spLocks noChangeArrowheads="1"/>
          </p:cNvSpPr>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lnSpc>
                <a:spcPct val="80000"/>
              </a:lnSpc>
            </a:pPr>
            <a:r>
              <a:rPr lang="en-US" altLang="en-US"/>
              <a:t>Between the deep perineal fascia and Colle's fascia is a thin fluid-filled space called the </a:t>
            </a:r>
            <a:r>
              <a:rPr lang="en-US" altLang="en-US" b="1"/>
              <a:t>perineal cleft</a:t>
            </a:r>
            <a:r>
              <a:rPr lang="en-US" altLang="en-US"/>
              <a:t>. </a:t>
            </a:r>
          </a:p>
          <a:p>
            <a:pPr defTabSz="914400" eaLnBrk="1" hangingPunct="1">
              <a:lnSpc>
                <a:spcPct val="80000"/>
              </a:lnSpc>
            </a:pPr>
            <a:r>
              <a:rPr lang="en-US" altLang="en-US"/>
              <a:t>It lies between deep and superficial fascia. </a:t>
            </a:r>
          </a:p>
          <a:p>
            <a:pPr defTabSz="914400" eaLnBrk="1" hangingPunct="1">
              <a:lnSpc>
                <a:spcPct val="80000"/>
              </a:lnSpc>
            </a:pPr>
            <a:r>
              <a:rPr lang="en-US" altLang="en-US"/>
              <a:t>It is continuous with the space between deep and superficial fascia in other regions of the body: </a:t>
            </a:r>
          </a:p>
          <a:p>
            <a:pPr lvl="1" defTabSz="914400" eaLnBrk="1" hangingPunct="1">
              <a:lnSpc>
                <a:spcPct val="80000"/>
              </a:lnSpc>
            </a:pPr>
            <a:r>
              <a:rPr lang="en-US" altLang="en-US"/>
              <a:t>(1) the space within the scrotum between the external spermatic fascia and the tunica dartos </a:t>
            </a:r>
          </a:p>
          <a:p>
            <a:pPr lvl="1" defTabSz="914400" eaLnBrk="1" hangingPunct="1">
              <a:lnSpc>
                <a:spcPct val="80000"/>
              </a:lnSpc>
            </a:pPr>
            <a:r>
              <a:rPr lang="en-US" altLang="en-US"/>
              <a:t>(2) the space between Buck's fascia and the superficial fascia of the penis, and </a:t>
            </a:r>
          </a:p>
          <a:p>
            <a:pPr lvl="1" defTabSz="914400" eaLnBrk="1" hangingPunct="1">
              <a:lnSpc>
                <a:spcPct val="80000"/>
              </a:lnSpc>
            </a:pPr>
            <a:r>
              <a:rPr lang="en-US" altLang="en-US"/>
              <a:t>(3) the space between the deep fascia on the outer surface of the external abdominal oblique and Scarpa's fascia. </a:t>
            </a:r>
          </a:p>
          <a:p>
            <a:pPr lvl="2" defTabSz="914400" eaLnBrk="1" hangingPunct="1">
              <a:lnSpc>
                <a:spcPct val="80000"/>
              </a:lnSpc>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AB60A9CB-8672-D536-EBE5-0BACDF2FB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295400"/>
            <a:ext cx="721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F8FD22B4-592A-2D27-0DA4-54A313558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693738"/>
            <a:ext cx="653097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a:extLst>
              <a:ext uri="{FF2B5EF4-FFF2-40B4-BE49-F238E27FC236}">
                <a16:creationId xmlns:a16="http://schemas.microsoft.com/office/drawing/2014/main" id="{D9FFC309-E4DE-1083-93C6-0082525B408D}"/>
              </a:ext>
            </a:extLst>
          </p:cNvPr>
          <p:cNvGraphicFramePr>
            <a:graphicFrameLocks noChangeAspect="1"/>
          </p:cNvGraphicFramePr>
          <p:nvPr/>
        </p:nvGraphicFramePr>
        <p:xfrm>
          <a:off x="2101850" y="723900"/>
          <a:ext cx="4940300" cy="5410200"/>
        </p:xfrm>
        <a:graphic>
          <a:graphicData uri="http://schemas.openxmlformats.org/presentationml/2006/ole">
            <mc:AlternateContent xmlns:mc="http://schemas.openxmlformats.org/markup-compatibility/2006">
              <mc:Choice xmlns:v="urn:schemas-microsoft-com:vml" Requires="v">
                <p:oleObj name="Bitmap Image" r:id="rId2" imgW="3809524" imgH="4172532" progId="Paint.Picture">
                  <p:embed/>
                </p:oleObj>
              </mc:Choice>
              <mc:Fallback>
                <p:oleObj name="Bitmap Image" r:id="rId2" imgW="3809524" imgH="4172532"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723900"/>
                        <a:ext cx="49403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D4E19F98-FA84-1F57-92A1-6BF95A7CE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633413"/>
            <a:ext cx="65214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EDD4B798-CF38-57DE-F8BE-1491AABC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685800"/>
            <a:ext cx="7302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3">
            <a:extLst>
              <a:ext uri="{FF2B5EF4-FFF2-40B4-BE49-F238E27FC236}">
                <a16:creationId xmlns:a16="http://schemas.microsoft.com/office/drawing/2014/main" id="{F7BB36BE-995E-0701-A0E1-08DC164E5FC4}"/>
              </a:ext>
            </a:extLst>
          </p:cNvPr>
          <p:cNvGraphicFramePr>
            <a:graphicFrameLocks noGrp="1" noChangeAspect="1"/>
          </p:cNvGraphicFramePr>
          <p:nvPr>
            <p:ph idx="1"/>
          </p:nvPr>
        </p:nvGraphicFramePr>
        <p:xfrm>
          <a:off x="641350" y="2259013"/>
          <a:ext cx="7542213" cy="2681287"/>
        </p:xfrm>
        <a:graphic>
          <a:graphicData uri="http://schemas.openxmlformats.org/presentationml/2006/ole">
            <mc:AlternateContent xmlns:mc="http://schemas.openxmlformats.org/markup-compatibility/2006">
              <mc:Choice xmlns:v="urn:schemas-microsoft-com:vml" Requires="v">
                <p:oleObj name="Bitmap Image" r:id="rId2" imgW="4580952" imgH="1628571" progId="Paint.Picture">
                  <p:embed/>
                </p:oleObj>
              </mc:Choice>
              <mc:Fallback>
                <p:oleObj name="Bitmap Image" r:id="rId2" imgW="4580952" imgH="1628571" progId="Paint.Picture">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2259013"/>
                        <a:ext cx="7542213" cy="268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2">
            <a:extLst>
              <a:ext uri="{FF2B5EF4-FFF2-40B4-BE49-F238E27FC236}">
                <a16:creationId xmlns:a16="http://schemas.microsoft.com/office/drawing/2014/main" id="{BB3EC287-ED85-3CE7-C4A6-3E83ADCEBCD5}"/>
              </a:ext>
            </a:extLst>
          </p:cNvPr>
          <p:cNvSpPr txBox="1">
            <a:spLocks noChangeArrowheads="1"/>
          </p:cNvSpPr>
          <p:nvPr/>
        </p:nvSpPr>
        <p:spPr>
          <a:xfrm>
            <a:off x="768350" y="585788"/>
            <a:ext cx="7289800" cy="1498600"/>
          </a:xfrm>
          <a:prstGeom prst="rect">
            <a:avLst/>
          </a:prstGeom>
        </p:spPr>
        <p:txBody>
          <a:bodyPr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Contents of superficial perineal pouch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9F4E728-F950-EDD5-7353-F5BE77923D8D}"/>
              </a:ext>
            </a:extLst>
          </p:cNvPr>
          <p:cNvSpPr txBox="1">
            <a:spLocks noChangeArrowheads="1"/>
          </p:cNvSpPr>
          <p:nvPr/>
        </p:nvSpPr>
        <p:spPr>
          <a:xfrm>
            <a:off x="768350" y="585788"/>
            <a:ext cx="7289800" cy="1498600"/>
          </a:xfrm>
          <a:prstGeom prst="rect">
            <a:avLst/>
          </a:prstGeom>
        </p:spPr>
        <p:txBody>
          <a:bodyPr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Boundaries of the perineal pouches</a:t>
            </a:r>
          </a:p>
        </p:txBody>
      </p:sp>
      <p:sp>
        <p:nvSpPr>
          <p:cNvPr id="54275" name="Content Placeholder 8">
            <a:extLst>
              <a:ext uri="{FF2B5EF4-FFF2-40B4-BE49-F238E27FC236}">
                <a16:creationId xmlns:a16="http://schemas.microsoft.com/office/drawing/2014/main" id="{4FFBE028-C948-669A-B70A-DF9A2AB3E8F0}"/>
              </a:ext>
            </a:extLst>
          </p:cNvPr>
          <p:cNvSpPr>
            <a:spLocks noGrp="1" noChangeArrowheads="1"/>
          </p:cNvSpPr>
          <p:nvPr>
            <p:ph sz="half" idx="1"/>
          </p:nvPr>
        </p:nvSpPr>
        <p:spPr>
          <a:xfrm>
            <a:off x="768350" y="2084388"/>
            <a:ext cx="3565525" cy="4438650"/>
          </a:xfrm>
        </p:spPr>
        <p:txBody>
          <a:bodyPr/>
          <a:lstStyle/>
          <a:p>
            <a:pPr>
              <a:lnSpc>
                <a:spcPct val="80000"/>
              </a:lnSpc>
            </a:pPr>
            <a:r>
              <a:rPr lang="en-US" altLang="en-US" b="1" dirty="0"/>
              <a:t>The superficial perineal pouch (compartment)</a:t>
            </a:r>
            <a:r>
              <a:rPr lang="en-US" altLang="en-US" dirty="0"/>
              <a:t> is a potential space between:</a:t>
            </a:r>
          </a:p>
          <a:p>
            <a:pPr lvl="1">
              <a:lnSpc>
                <a:spcPct val="80000"/>
              </a:lnSpc>
            </a:pPr>
            <a:r>
              <a:rPr lang="en-US" altLang="en-US" sz="2000" dirty="0"/>
              <a:t>The membranous layer of subcutaneous tissue (</a:t>
            </a:r>
            <a:r>
              <a:rPr lang="en-US" altLang="en-US" sz="2000" dirty="0" err="1"/>
              <a:t>colle’s</a:t>
            </a:r>
            <a:r>
              <a:rPr lang="en-US" altLang="en-US" sz="2000" dirty="0"/>
              <a:t> fascia).</a:t>
            </a:r>
          </a:p>
          <a:p>
            <a:pPr lvl="1">
              <a:lnSpc>
                <a:spcPct val="80000"/>
              </a:lnSpc>
            </a:pPr>
            <a:r>
              <a:rPr lang="en-US" altLang="en-US" sz="2000" dirty="0"/>
              <a:t>The perineal membrane (superiorly). </a:t>
            </a:r>
          </a:p>
          <a:p>
            <a:pPr lvl="1">
              <a:lnSpc>
                <a:spcPct val="80000"/>
              </a:lnSpc>
            </a:pPr>
            <a:r>
              <a:rPr lang="en-US" altLang="en-US" sz="2000" dirty="0"/>
              <a:t>The ischiopubic rami (laterally).</a:t>
            </a:r>
          </a:p>
          <a:p>
            <a:pPr lvl="1">
              <a:lnSpc>
                <a:spcPct val="80000"/>
              </a:lnSpc>
            </a:pPr>
            <a:r>
              <a:rPr lang="en-US" altLang="en-US" sz="2000" b="1" dirty="0"/>
              <a:t>Closed posteriorly and continuous anteriorly</a:t>
            </a:r>
            <a:r>
              <a:rPr lang="en-US" altLang="en-US" sz="2000" dirty="0"/>
              <a:t> with the space between the membranous layer of superficial fascia and external oblique</a:t>
            </a:r>
          </a:p>
        </p:txBody>
      </p:sp>
      <p:sp>
        <p:nvSpPr>
          <p:cNvPr id="54276" name="Content Placeholder 11">
            <a:extLst>
              <a:ext uri="{FF2B5EF4-FFF2-40B4-BE49-F238E27FC236}">
                <a16:creationId xmlns:a16="http://schemas.microsoft.com/office/drawing/2014/main" id="{92DC4C70-C677-3745-7115-A1926FEB1F8D}"/>
              </a:ext>
            </a:extLst>
          </p:cNvPr>
          <p:cNvSpPr>
            <a:spLocks noGrp="1" noChangeArrowheads="1"/>
          </p:cNvSpPr>
          <p:nvPr>
            <p:ph sz="half" idx="2"/>
          </p:nvPr>
        </p:nvSpPr>
        <p:spPr>
          <a:xfrm>
            <a:off x="4619625" y="2084388"/>
            <a:ext cx="3565525" cy="4187825"/>
          </a:xfrm>
        </p:spPr>
        <p:txBody>
          <a:bodyPr/>
          <a:lstStyle/>
          <a:p>
            <a:pPr>
              <a:lnSpc>
                <a:spcPct val="80000"/>
              </a:lnSpc>
            </a:pPr>
            <a:r>
              <a:rPr lang="en-US" altLang="en-US" b="1" dirty="0"/>
              <a:t>The deep perineal pouch (space)</a:t>
            </a:r>
            <a:r>
              <a:rPr lang="en-US" altLang="en-US" dirty="0"/>
              <a:t> is bounded by:</a:t>
            </a:r>
          </a:p>
          <a:p>
            <a:pPr lvl="1">
              <a:lnSpc>
                <a:spcPct val="80000"/>
              </a:lnSpc>
            </a:pPr>
            <a:r>
              <a:rPr lang="en-US" altLang="en-US" sz="2000" dirty="0"/>
              <a:t>The perineal membrane (inferiorly).</a:t>
            </a:r>
          </a:p>
          <a:p>
            <a:pPr lvl="1">
              <a:lnSpc>
                <a:spcPct val="80000"/>
              </a:lnSpc>
            </a:pPr>
            <a:r>
              <a:rPr lang="en-US" altLang="en-US" sz="2000" dirty="0"/>
              <a:t>The superior fascia of urogenital diaphragm (superiorly).</a:t>
            </a:r>
          </a:p>
          <a:p>
            <a:pPr lvl="1">
              <a:lnSpc>
                <a:spcPct val="80000"/>
              </a:lnSpc>
            </a:pPr>
            <a:r>
              <a:rPr lang="en-US" altLang="en-US" sz="2000" dirty="0"/>
              <a:t>The ischiopubic rami (laterally). </a:t>
            </a:r>
          </a:p>
          <a:p>
            <a:pPr lvl="1">
              <a:lnSpc>
                <a:spcPct val="80000"/>
              </a:lnSpc>
            </a:pPr>
            <a:r>
              <a:rPr lang="en-US" altLang="en-US" sz="2000" b="1" dirty="0"/>
              <a:t>Closed </a:t>
            </a:r>
            <a:r>
              <a:rPr lang="en-US" altLang="en-US" sz="2000" b="1" dirty="0" err="1"/>
              <a:t>anterioly</a:t>
            </a:r>
            <a:r>
              <a:rPr lang="en-US" altLang="en-US" sz="2000" b="1" dirty="0"/>
              <a:t> and posteriorly</a:t>
            </a:r>
            <a:r>
              <a:rPr lang="en-US" altLang="en-US" sz="2000" dirty="0"/>
              <a:t> by the fusion of the two layers bounding it.</a:t>
            </a:r>
          </a:p>
          <a:p>
            <a:pPr>
              <a:lnSpc>
                <a:spcPct val="80000"/>
              </a:lnSpc>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Group 2">
            <a:extLst>
              <a:ext uri="{FF2B5EF4-FFF2-40B4-BE49-F238E27FC236}">
                <a16:creationId xmlns:a16="http://schemas.microsoft.com/office/drawing/2014/main" id="{DFC37910-C936-6CA6-B14B-63FBF59D0964}"/>
              </a:ext>
            </a:extLst>
          </p:cNvPr>
          <p:cNvGraphicFramePr>
            <a:graphicFrameLocks noGrp="1"/>
          </p:cNvGraphicFramePr>
          <p:nvPr/>
        </p:nvGraphicFramePr>
        <p:xfrm>
          <a:off x="0" y="0"/>
          <a:ext cx="9144000" cy="6867523"/>
        </p:xfrm>
        <a:graphic>
          <a:graphicData uri="http://schemas.openxmlformats.org/drawingml/2006/table">
            <a:tbl>
              <a:tblPr/>
              <a:tblGrid>
                <a:gridCol w="2055813">
                  <a:extLst>
                    <a:ext uri="{9D8B030D-6E8A-4147-A177-3AD203B41FA5}">
                      <a16:colId xmlns:a16="http://schemas.microsoft.com/office/drawing/2014/main" val="20000"/>
                    </a:ext>
                  </a:extLst>
                </a:gridCol>
                <a:gridCol w="3638550">
                  <a:extLst>
                    <a:ext uri="{9D8B030D-6E8A-4147-A177-3AD203B41FA5}">
                      <a16:colId xmlns:a16="http://schemas.microsoft.com/office/drawing/2014/main" val="20001"/>
                    </a:ext>
                  </a:extLst>
                </a:gridCol>
                <a:gridCol w="3449637">
                  <a:extLst>
                    <a:ext uri="{9D8B030D-6E8A-4147-A177-3AD203B41FA5}">
                      <a16:colId xmlns:a16="http://schemas.microsoft.com/office/drawing/2014/main" val="20002"/>
                    </a:ext>
                  </a:extLst>
                </a:gridCol>
              </a:tblGrid>
              <a:tr h="746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Males</a:t>
                      </a:r>
                      <a:endParaRPr kumimoji="0" lang="en-US" sz="2000" b="1"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Females</a:t>
                      </a:r>
                      <a:endParaRPr kumimoji="0" lang="en-US" sz="2000" b="1"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20">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Superficial perineal pouch contents</a:t>
                      </a:r>
                      <a:endParaRPr kumimoji="0" lang="en-US" sz="2000" b="1"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Root (bulb and crura of the penis and associated muscles)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Root (crura) of the clitoris and the muscles associated with it (ischiocavernosus)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847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Proximal part of the spongy urethra</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Bulbs of the vestible and the surrounding muscle (bulbospongiosus)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70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Superficial transverse perineal muscles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Superficial tranverse perineal muscles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2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Branches of the internal pudendal vessels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Related vessels and nerves (branches of internal pudendal vessels, perineal nerves)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175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Branches of the pudendal nerves (perineal nerves)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Greater vestibular glands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492">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Deep perineal pouch contents</a:t>
                      </a:r>
                      <a:endParaRPr kumimoji="0" lang="en-US" sz="2000" b="1"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Intermediate part of the urethra</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Proximal part of the urethra</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749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External urethral sphincter muscles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External urethral sphincter muscle</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749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Bulbourethral glands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Deep transverse perineal muscles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904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Deep transverse perineal muscles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Related vessels nerves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8647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Related vessels and nerves</a:t>
                      </a: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A75127F-EB72-45DF-B78A-FBC186F51536}"/>
              </a:ext>
            </a:extLst>
          </p:cNvPr>
          <p:cNvSpPr txBox="1">
            <a:spLocks noChangeArrowheads="1"/>
          </p:cNvSpPr>
          <p:nvPr/>
        </p:nvSpPr>
        <p:spPr>
          <a:xfrm>
            <a:off x="768350" y="585788"/>
            <a:ext cx="8147050" cy="1498600"/>
          </a:xfrm>
          <a:prstGeom prst="rect">
            <a:avLst/>
          </a:prstGeom>
        </p:spPr>
        <p:txBody>
          <a:bodyPr anchor="ct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defRPr/>
            </a:pPr>
            <a:r>
              <a:rPr lang="en-US" altLang="en-US" b="1" dirty="0"/>
              <a:t>Vessels &amp; nerves of the superficial perineal pouch</a:t>
            </a:r>
          </a:p>
        </p:txBody>
      </p:sp>
      <p:sp>
        <p:nvSpPr>
          <p:cNvPr id="56323" name="Content Placeholder 8">
            <a:extLst>
              <a:ext uri="{FF2B5EF4-FFF2-40B4-BE49-F238E27FC236}">
                <a16:creationId xmlns:a16="http://schemas.microsoft.com/office/drawing/2014/main" id="{C1971DE5-BEE6-BEC9-265E-D2655E9DDF62}"/>
              </a:ext>
            </a:extLst>
          </p:cNvPr>
          <p:cNvSpPr txBox="1">
            <a:spLocks noChangeArrowheads="1"/>
          </p:cNvSpPr>
          <p:nvPr/>
        </p:nvSpPr>
        <p:spPr bwMode="auto">
          <a:xfrm>
            <a:off x="768350" y="2084388"/>
            <a:ext cx="35655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buFontTx/>
              <a:buNone/>
            </a:pPr>
            <a:r>
              <a:rPr lang="en-US" altLang="en-US" b="1"/>
              <a:t>In male:</a:t>
            </a:r>
          </a:p>
          <a:p>
            <a:pPr defTabSz="914400" eaLnBrk="1" hangingPunct="1">
              <a:buFont typeface="Wingdings" panose="05000000000000000000" pitchFamily="2" charset="2"/>
              <a:buChar char="§"/>
            </a:pPr>
            <a:r>
              <a:rPr lang="en-US" altLang="en-US" b="1"/>
              <a:t>Vessels</a:t>
            </a:r>
            <a:r>
              <a:rPr lang="en-US" altLang="en-US"/>
              <a:t>: Dorsal and deep artery of </a:t>
            </a:r>
            <a:r>
              <a:rPr lang="en-US" altLang="en-US" b="1"/>
              <a:t>penis</a:t>
            </a:r>
            <a:r>
              <a:rPr lang="en-US" altLang="en-US"/>
              <a:t> (terminal branches of internal pudendal artery) + </a:t>
            </a:r>
            <a:r>
              <a:rPr lang="en-US" altLang="en-US" b="1"/>
              <a:t>scrotal</a:t>
            </a:r>
            <a:r>
              <a:rPr lang="en-US" altLang="en-US"/>
              <a:t> arteries.</a:t>
            </a:r>
          </a:p>
          <a:p>
            <a:pPr defTabSz="914400" eaLnBrk="1" hangingPunct="1">
              <a:buFont typeface="Wingdings" panose="05000000000000000000" pitchFamily="2" charset="2"/>
              <a:buChar char="§"/>
            </a:pPr>
            <a:r>
              <a:rPr lang="en-US" altLang="en-US" b="1"/>
              <a:t>Nerves</a:t>
            </a:r>
            <a:r>
              <a:rPr lang="en-US" altLang="en-US"/>
              <a:t>: dorsal nerve of </a:t>
            </a:r>
            <a:r>
              <a:rPr lang="en-US" altLang="en-US" b="1"/>
              <a:t>penis</a:t>
            </a:r>
            <a:r>
              <a:rPr lang="en-US" altLang="en-US"/>
              <a:t> &amp; </a:t>
            </a:r>
            <a:r>
              <a:rPr lang="en-US" altLang="en-US" b="1"/>
              <a:t>scrotal</a:t>
            </a:r>
            <a:r>
              <a:rPr lang="en-US" altLang="en-US"/>
              <a:t> nerves.</a:t>
            </a:r>
          </a:p>
        </p:txBody>
      </p:sp>
      <p:sp>
        <p:nvSpPr>
          <p:cNvPr id="56324" name="Content Placeholder 11">
            <a:extLst>
              <a:ext uri="{FF2B5EF4-FFF2-40B4-BE49-F238E27FC236}">
                <a16:creationId xmlns:a16="http://schemas.microsoft.com/office/drawing/2014/main" id="{D065F422-4A3E-C976-BF42-933CBD545254}"/>
              </a:ext>
            </a:extLst>
          </p:cNvPr>
          <p:cNvSpPr txBox="1">
            <a:spLocks noChangeArrowheads="1"/>
          </p:cNvSpPr>
          <p:nvPr/>
        </p:nvSpPr>
        <p:spPr bwMode="auto">
          <a:xfrm>
            <a:off x="4619625" y="2084388"/>
            <a:ext cx="375602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buFontTx/>
              <a:buNone/>
            </a:pPr>
            <a:r>
              <a:rPr lang="en-US" altLang="en-US" b="1" dirty="0"/>
              <a:t>In female:</a:t>
            </a:r>
          </a:p>
          <a:p>
            <a:pPr defTabSz="914400" eaLnBrk="1" hangingPunct="1">
              <a:buFont typeface="Wingdings" panose="05000000000000000000" pitchFamily="2" charset="2"/>
              <a:buChar char="§"/>
            </a:pPr>
            <a:r>
              <a:rPr lang="en-US" altLang="en-US" b="1" dirty="0"/>
              <a:t>Vessels</a:t>
            </a:r>
            <a:r>
              <a:rPr lang="en-US" altLang="en-US" dirty="0"/>
              <a:t>: Dorsal and deep artery of </a:t>
            </a:r>
            <a:r>
              <a:rPr lang="en-US" altLang="en-US" b="1" dirty="0"/>
              <a:t>clitoris</a:t>
            </a:r>
            <a:r>
              <a:rPr lang="en-US" altLang="en-US" dirty="0"/>
              <a:t> (terminal branches of internal pudendal artery + </a:t>
            </a:r>
            <a:r>
              <a:rPr lang="en-US" altLang="en-US" b="1" dirty="0"/>
              <a:t>labial</a:t>
            </a:r>
            <a:r>
              <a:rPr lang="en-US" altLang="en-US" dirty="0"/>
              <a:t> arteries.</a:t>
            </a:r>
          </a:p>
          <a:p>
            <a:pPr defTabSz="914400" eaLnBrk="1" hangingPunct="1">
              <a:buFont typeface="Wingdings" panose="05000000000000000000" pitchFamily="2" charset="2"/>
              <a:buChar char="§"/>
            </a:pPr>
            <a:r>
              <a:rPr lang="en-US" altLang="en-US" b="1" dirty="0"/>
              <a:t>Nerves</a:t>
            </a:r>
            <a:r>
              <a:rPr lang="en-US" altLang="en-US" dirty="0"/>
              <a:t>: dorsal nerve of </a:t>
            </a:r>
            <a:r>
              <a:rPr lang="en-US" altLang="en-US" b="1" dirty="0"/>
              <a:t>clitoris </a:t>
            </a:r>
            <a:r>
              <a:rPr lang="en-US" altLang="en-US" dirty="0"/>
              <a:t>&amp; </a:t>
            </a:r>
            <a:r>
              <a:rPr lang="en-US" altLang="en-US" b="1" dirty="0"/>
              <a:t>labial</a:t>
            </a:r>
            <a:r>
              <a:rPr lang="en-US" altLang="en-US" dirty="0"/>
              <a:t> nerves.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08643405-C27D-F6CD-CA92-42EB11942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598488"/>
            <a:ext cx="66484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4">
            <a:extLst>
              <a:ext uri="{FF2B5EF4-FFF2-40B4-BE49-F238E27FC236}">
                <a16:creationId xmlns:a16="http://schemas.microsoft.com/office/drawing/2014/main" id="{28CE19D8-CDA0-D13A-5D98-417F8F11DC38}"/>
              </a:ext>
            </a:extLst>
          </p:cNvPr>
          <p:cNvSpPr txBox="1">
            <a:spLocks noChangeArrowheads="1"/>
          </p:cNvSpPr>
          <p:nvPr/>
        </p:nvSpPr>
        <p:spPr bwMode="auto">
          <a:xfrm>
            <a:off x="768350" y="1981200"/>
            <a:ext cx="80708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b="1" dirty="0"/>
              <a:t>In both sexes</a:t>
            </a:r>
            <a:r>
              <a:rPr lang="en-US" altLang="en-US" dirty="0"/>
              <a:t>, the deep perineal pouch contains</a:t>
            </a:r>
          </a:p>
          <a:p>
            <a:pPr lvl="1" defTabSz="914400" eaLnBrk="1" hangingPunct="1"/>
            <a:r>
              <a:rPr lang="en-US" altLang="en-US" dirty="0"/>
              <a:t>Part of the urethra, centrally.</a:t>
            </a:r>
          </a:p>
          <a:p>
            <a:pPr lvl="1" defTabSz="914400" eaLnBrk="1" hangingPunct="1"/>
            <a:r>
              <a:rPr lang="en-US" altLang="en-US" dirty="0"/>
              <a:t>The inferior part of the external urethral sphincter muscle, above the center of the perineal membrane, surrounding the urethra.</a:t>
            </a:r>
          </a:p>
          <a:p>
            <a:pPr lvl="1" defTabSz="914400" eaLnBrk="1" hangingPunct="1"/>
            <a:r>
              <a:rPr lang="en-US" altLang="en-US" dirty="0"/>
              <a:t>Anterior extensions of the </a:t>
            </a:r>
            <a:r>
              <a:rPr lang="en-US" altLang="en-US" dirty="0" err="1"/>
              <a:t>ischioanal</a:t>
            </a:r>
            <a:r>
              <a:rPr lang="en-US" altLang="en-US" dirty="0"/>
              <a:t> fat pads.</a:t>
            </a:r>
          </a:p>
          <a:p>
            <a:pPr defTabSz="914400" eaLnBrk="1" hangingPunct="1"/>
            <a:r>
              <a:rPr lang="en-US" altLang="en-US" b="1" dirty="0"/>
              <a:t>In males</a:t>
            </a:r>
            <a:r>
              <a:rPr lang="en-US" altLang="en-US" dirty="0"/>
              <a:t>, the deep perineal pouch contains the:</a:t>
            </a:r>
          </a:p>
          <a:p>
            <a:pPr lvl="1" defTabSz="914400" eaLnBrk="1" hangingPunct="1"/>
            <a:r>
              <a:rPr lang="en-US" altLang="en-US" dirty="0"/>
              <a:t>Intermediate part of the urethra, the narrowest part of the male urethra.</a:t>
            </a:r>
          </a:p>
          <a:p>
            <a:pPr lvl="1" defTabSz="914400" eaLnBrk="1" hangingPunct="1"/>
            <a:r>
              <a:rPr lang="en-US" altLang="en-US" dirty="0"/>
              <a:t>Deep transverse perineal muscles</a:t>
            </a:r>
          </a:p>
          <a:p>
            <a:pPr lvl="1" defTabSz="914400" eaLnBrk="1" hangingPunct="1"/>
            <a:r>
              <a:rPr lang="en-US" altLang="en-US" dirty="0"/>
              <a:t>Bulbourethral glands, embedded within the deep perineal musculature.</a:t>
            </a:r>
          </a:p>
          <a:p>
            <a:pPr lvl="1" defTabSz="914400" eaLnBrk="1" hangingPunct="1"/>
            <a:r>
              <a:rPr lang="en-US" altLang="en-US" dirty="0"/>
              <a:t>Dorsal neurovascular structures of the penis.</a:t>
            </a:r>
          </a:p>
          <a:p>
            <a:pPr defTabSz="914400" eaLnBrk="1" hangingPunct="1"/>
            <a:r>
              <a:rPr lang="en-US" altLang="en-US" b="1" dirty="0"/>
              <a:t>In females</a:t>
            </a:r>
            <a:r>
              <a:rPr lang="en-US" altLang="en-US" dirty="0"/>
              <a:t>, the deep perineal pouch contains the:</a:t>
            </a:r>
          </a:p>
          <a:p>
            <a:pPr lvl="1" defTabSz="914400" eaLnBrk="1" hangingPunct="1"/>
            <a:r>
              <a:rPr lang="en-US" altLang="en-US" dirty="0"/>
              <a:t>Proximal part of the urethra.</a:t>
            </a:r>
          </a:p>
          <a:p>
            <a:pPr lvl="1" defTabSz="914400" eaLnBrk="1" hangingPunct="1"/>
            <a:r>
              <a:rPr lang="en-US" altLang="en-US" dirty="0"/>
              <a:t>A mass of smooth muscle in the place of deep transverse perineal muscles on the posterior edge of the perineal membrane, associated with the perineal body.</a:t>
            </a:r>
          </a:p>
          <a:p>
            <a:pPr lvl="1" defTabSz="914400" eaLnBrk="1" hangingPunct="1"/>
            <a:r>
              <a:rPr lang="en-US" altLang="en-US" dirty="0"/>
              <a:t>Dorsal </a:t>
            </a:r>
            <a:r>
              <a:rPr lang="en-US" altLang="en-US" dirty="0" err="1"/>
              <a:t>neurovasculature</a:t>
            </a:r>
            <a:r>
              <a:rPr lang="en-US" altLang="en-US" dirty="0"/>
              <a:t> of the clitoris.</a:t>
            </a:r>
          </a:p>
          <a:p>
            <a:pPr defTabSz="914400" eaLnBrk="1" hangingPunct="1"/>
            <a:endParaRPr lang="en-US" altLang="en-US" dirty="0"/>
          </a:p>
        </p:txBody>
      </p:sp>
      <p:sp>
        <p:nvSpPr>
          <p:cNvPr id="5" name="Rectangle 2">
            <a:extLst>
              <a:ext uri="{FF2B5EF4-FFF2-40B4-BE49-F238E27FC236}">
                <a16:creationId xmlns:a16="http://schemas.microsoft.com/office/drawing/2014/main" id="{9F573E6A-5890-DE6E-1A16-AA26A650C63D}"/>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Contents of the deep perineal pouch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a:extLst>
              <a:ext uri="{FF2B5EF4-FFF2-40B4-BE49-F238E27FC236}">
                <a16:creationId xmlns:a16="http://schemas.microsoft.com/office/drawing/2014/main" id="{AD1BCB0A-2B50-680E-FF9C-5472C6A68CA4}"/>
              </a:ext>
            </a:extLst>
          </p:cNvPr>
          <p:cNvGraphicFramePr>
            <a:graphicFrameLocks noChangeAspect="1"/>
          </p:cNvGraphicFramePr>
          <p:nvPr/>
        </p:nvGraphicFramePr>
        <p:xfrm>
          <a:off x="1004888" y="1077913"/>
          <a:ext cx="7134225" cy="4702175"/>
        </p:xfrm>
        <a:graphic>
          <a:graphicData uri="http://schemas.openxmlformats.org/presentationml/2006/ole">
            <mc:AlternateContent xmlns:mc="http://schemas.openxmlformats.org/markup-compatibility/2006">
              <mc:Choice xmlns:v="urn:schemas-microsoft-com:vml" Requires="v">
                <p:oleObj name="Bitmap Image" r:id="rId2" imgW="5361905" imgH="3533333" progId="Paint.Picture">
                  <p:embed/>
                </p:oleObj>
              </mc:Choice>
              <mc:Fallback>
                <p:oleObj name="Bitmap Image" r:id="rId2" imgW="5361905" imgH="3533333"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077913"/>
                        <a:ext cx="71342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Group 2">
            <a:extLst>
              <a:ext uri="{FF2B5EF4-FFF2-40B4-BE49-F238E27FC236}">
                <a16:creationId xmlns:a16="http://schemas.microsoft.com/office/drawing/2014/main" id="{024B6FE0-8B57-CD53-3235-659F40BAE995}"/>
              </a:ext>
            </a:extLst>
          </p:cNvPr>
          <p:cNvGraphicFramePr>
            <a:graphicFrameLocks noGrp="1"/>
          </p:cNvGraphicFramePr>
          <p:nvPr/>
        </p:nvGraphicFramePr>
        <p:xfrm>
          <a:off x="0" y="0"/>
          <a:ext cx="9144000" cy="6857998"/>
        </p:xfrm>
        <a:graphic>
          <a:graphicData uri="http://schemas.openxmlformats.org/drawingml/2006/table">
            <a:tbl>
              <a:tblPr/>
              <a:tblGrid>
                <a:gridCol w="1600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385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Muscle</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Origin</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Insertion</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Innervation</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Actions</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6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Bulbospongiousus</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Male: median raphe, ventral surface of bulb of penis, and perineal body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Corpora spongiosum and cavernosa and fascia of bulb of penis</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Deep branch of perineal nerve, a branch of pudendal nerve</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Compresses bulb of penis and assists in erection</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9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Female: perineal body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Fascia of corpus cavernosa</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Deep branch of perineal nerve, a branch of pudendal nerve</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Reduces lumen of vagina and assists in erection of clitoris</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9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Ischiocavernosus</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Ischial ramus and tuberosity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Crus of penis or clitoris</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Deep branch of perineal nerve, a branch of pudendal nerve</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Maintain erection of penis or clitoris by compression of outflow veins</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9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Superficial transverse perineal</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Ischial ramus and tuberosity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Perineal body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Deep branch of perineal nerve, a branch of pudendal nerve</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Supports perienal body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9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Deep transverse perineal</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Inner aspect of ischiopubic ramus</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Median raphe, perineal body, and external anal sphincter</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Deep branch of perineal nerve, a branch of pudendal nerve</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Fixes perineal body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39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External urethral sphincter</a:t>
                      </a:r>
                      <a:endParaRPr kumimoji="0" lang="en-US" sz="1800" b="1"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Inferior pubic ramus and ischial tuberosity</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Surrounds urethra; in females some fibers also enclose vagina</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Deep branch of perineal nerve, a branch of pudendal nerve</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Compresses urethra; also compresses vagina in females.</a:t>
                      </a:r>
                      <a:endParaRPr kumimoji="0" lang="en-US" sz="1400" b="0" i="0" u="none" strike="noStrike" cap="none" normalizeH="0" baseline="0" dirty="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a:extLst>
              <a:ext uri="{FF2B5EF4-FFF2-40B4-BE49-F238E27FC236}">
                <a16:creationId xmlns:a16="http://schemas.microsoft.com/office/drawing/2014/main" id="{DF0E6C93-A7CA-EA91-D66B-9D682903AA22}"/>
              </a:ext>
            </a:extLst>
          </p:cNvPr>
          <p:cNvGraphicFramePr>
            <a:graphicFrameLocks noChangeAspect="1"/>
          </p:cNvGraphicFramePr>
          <p:nvPr/>
        </p:nvGraphicFramePr>
        <p:xfrm>
          <a:off x="2855913" y="825500"/>
          <a:ext cx="3432175" cy="5207000"/>
        </p:xfrm>
        <a:graphic>
          <a:graphicData uri="http://schemas.openxmlformats.org/presentationml/2006/ole">
            <mc:AlternateContent xmlns:mc="http://schemas.openxmlformats.org/markup-compatibility/2006">
              <mc:Choice xmlns:v="urn:schemas-microsoft-com:vml" Requires="v">
                <p:oleObj name="Bitmap Image" r:id="rId2" imgW="5668166" imgH="8600000" progId="Paint.Picture">
                  <p:embed/>
                </p:oleObj>
              </mc:Choice>
              <mc:Fallback>
                <p:oleObj name="Bitmap Image" r:id="rId2" imgW="5668166" imgH="8600000"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825500"/>
                        <a:ext cx="343217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a:extLst>
              <a:ext uri="{FF2B5EF4-FFF2-40B4-BE49-F238E27FC236}">
                <a16:creationId xmlns:a16="http://schemas.microsoft.com/office/drawing/2014/main" id="{2307CFF1-4863-6B81-017B-75F925352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571500"/>
            <a:ext cx="5426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6D431B-942A-A069-0419-0327A38CCBF6}"/>
              </a:ext>
            </a:extLst>
          </p:cNvPr>
          <p:cNvSpPr/>
          <p:nvPr/>
        </p:nvSpPr>
        <p:spPr>
          <a:xfrm>
            <a:off x="2793084" y="2875002"/>
            <a:ext cx="3557832" cy="110799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839F40B-9082-D81C-7A3A-CB5E277009A3}"/>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General Boundaries</a:t>
            </a:r>
          </a:p>
        </p:txBody>
      </p:sp>
      <p:sp>
        <p:nvSpPr>
          <p:cNvPr id="15363" name="Content Placeholder 4">
            <a:extLst>
              <a:ext uri="{FF2B5EF4-FFF2-40B4-BE49-F238E27FC236}">
                <a16:creationId xmlns:a16="http://schemas.microsoft.com/office/drawing/2014/main" id="{1ACC226D-4647-8224-3489-68BE6A6CFFDE}"/>
              </a:ext>
            </a:extLst>
          </p:cNvPr>
          <p:cNvSpPr txBox="1">
            <a:spLocks noChangeArrowheads="1"/>
          </p:cNvSpPr>
          <p:nvPr/>
        </p:nvSpPr>
        <p:spPr bwMode="auto">
          <a:xfrm>
            <a:off x="768350" y="2286000"/>
            <a:ext cx="76898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b="1" dirty="0"/>
              <a:t>Where is it?</a:t>
            </a:r>
          </a:p>
          <a:p>
            <a:pPr defTabSz="914400" eaLnBrk="1" hangingPunct="1"/>
            <a:r>
              <a:rPr lang="en-US" altLang="en-US" dirty="0"/>
              <a:t>The perineum lies inferior to the pelvic outlet. It is physically separated from the pelvic cavity by the pelvic diaphragm.</a:t>
            </a:r>
          </a:p>
          <a:p>
            <a:pPr defTabSz="914400" eaLnBrk="1" hangingPunct="1"/>
            <a:r>
              <a:rPr lang="en-US" altLang="en-US" dirty="0"/>
              <a:t>In the anatomical position, it is the narrow region between the proximal thighs</a:t>
            </a:r>
          </a:p>
          <a:p>
            <a:pPr defTabSz="914400" eaLnBrk="1" hangingPunct="1"/>
            <a:r>
              <a:rPr lang="en-US" altLang="en-US" dirty="0"/>
              <a:t>In the lithotomy position, its a diamond shaped area. </a:t>
            </a:r>
          </a:p>
          <a:p>
            <a:pPr defTabSz="914400" eaLnBrk="1" hangingPunct="1"/>
            <a:r>
              <a:rPr lang="en-US" altLang="en-US" dirty="0"/>
              <a:t>It is a diamond-shaped area extending from the mons pubis anteriorly,</a:t>
            </a:r>
          </a:p>
          <a:p>
            <a:pPr defTabSz="914400" eaLnBrk="1" hangingPunct="1"/>
            <a:r>
              <a:rPr lang="en-US" altLang="en-US" dirty="0"/>
              <a:t>The medial surfaces (insides) of the thighs laterally, the gluteal folds and superior end of the intergluteal (natal) cleft posteriorly.</a:t>
            </a:r>
          </a:p>
          <a:p>
            <a:pPr defTabSz="914400" eaLnBrk="1" hangingPunct="1"/>
            <a:endParaRPr lang="en-US" alt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E8C4FD6-8B36-A554-6C2D-7C73F88D21FA}"/>
              </a:ext>
            </a:extLst>
          </p:cNvPr>
          <p:cNvSpPr>
            <a:spLocks noGrp="1" noChangeArrowheads="1"/>
          </p:cNvSpPr>
          <p:nvPr>
            <p:ph type="title"/>
          </p:nvPr>
        </p:nvSpPr>
        <p:spPr/>
        <p:txBody>
          <a:bodyPr/>
          <a:lstStyle/>
          <a:p>
            <a:pPr fontAlgn="auto">
              <a:spcAft>
                <a:spcPts val="0"/>
              </a:spcAft>
              <a:defRPr/>
            </a:pPr>
            <a:r>
              <a:rPr lang="en-US" altLang="en-US" b="1" dirty="0">
                <a:solidFill>
                  <a:schemeClr val="tx1">
                    <a:lumMod val="95000"/>
                    <a:lumOff val="5000"/>
                  </a:schemeClr>
                </a:solidFill>
              </a:rPr>
              <a:t>Definitions</a:t>
            </a:r>
          </a:p>
        </p:txBody>
      </p:sp>
      <p:graphicFrame>
        <p:nvGraphicFramePr>
          <p:cNvPr id="5" name="Content Placeholder 4">
            <a:extLst>
              <a:ext uri="{FF2B5EF4-FFF2-40B4-BE49-F238E27FC236}">
                <a16:creationId xmlns:a16="http://schemas.microsoft.com/office/drawing/2014/main" id="{416E8218-2797-CF96-C9DB-55BA8510B49A}"/>
              </a:ext>
            </a:extLst>
          </p:cNvPr>
          <p:cNvGraphicFramePr>
            <a:graphicFrameLocks noGrp="1"/>
          </p:cNvGraphicFramePr>
          <p:nvPr>
            <p:ph idx="1"/>
            <p:extLst>
              <p:ext uri="{D42A27DB-BD31-4B8C-83A1-F6EECF244321}">
                <p14:modId xmlns:p14="http://schemas.microsoft.com/office/powerpoint/2010/main" val="2455292017"/>
              </p:ext>
            </p:extLst>
          </p:nvPr>
        </p:nvGraphicFramePr>
        <p:xfrm>
          <a:off x="947737" y="2056942"/>
          <a:ext cx="7248525" cy="4215270"/>
        </p:xfrm>
        <a:graphic>
          <a:graphicData uri="http://schemas.openxmlformats.org/drawingml/2006/table">
            <a:tbl>
              <a:tblPr firstRow="1" bandRow="1">
                <a:tableStyleId>{5C22544A-7EE6-4342-B048-85BDC9FD1C3A}</a:tableStyleId>
              </a:tblPr>
              <a:tblGrid>
                <a:gridCol w="7248525">
                  <a:extLst>
                    <a:ext uri="{9D8B030D-6E8A-4147-A177-3AD203B41FA5}">
                      <a16:colId xmlns:a16="http://schemas.microsoft.com/office/drawing/2014/main" val="20000"/>
                    </a:ext>
                  </a:extLst>
                </a:gridCol>
              </a:tblGrid>
              <a:tr h="664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The perineum is the specific portion of the pelvic region that contains the external genitalia and the anal opening.</a:t>
                      </a:r>
                    </a:p>
                  </a:txBody>
                  <a:tcPr marL="72485" marR="72485" marT="36243" marB="362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4875">
                <a:tc>
                  <a:txBody>
                    <a:bodyPr/>
                    <a:lstStyle/>
                    <a:p>
                      <a:r>
                        <a:rPr lang="en-US" sz="1800" dirty="0"/>
                        <a:t>The perineum (perineal compartment) is bounded by the pelvic outlet and is separated from the pelvic cavity by the pelvic diaphragm, which is formed by the levator ani and coccygeus muscles.*</a:t>
                      </a:r>
                    </a:p>
                  </a:txBody>
                  <a:tcPr marL="72485" marR="72485" marT="36243" marB="362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2316">
                <a:tc>
                  <a:txBody>
                    <a:bodyPr/>
                    <a:lstStyle/>
                    <a:p>
                      <a:r>
                        <a:rPr lang="en-US" sz="1800" dirty="0"/>
                        <a:t>The perinieum consists of structures that fill inferior aperture of pelvis.**</a:t>
                      </a:r>
                    </a:p>
                  </a:txBody>
                  <a:tcPr marL="72485" marR="72485" marT="36243" marB="362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3237">
                <a:tc>
                  <a:txBody>
                    <a:bodyPr/>
                    <a:lstStyle/>
                    <a:p>
                      <a:pPr marL="0" indent="0" eaLnBrk="1" hangingPunct="1">
                        <a:lnSpc>
                          <a:spcPct val="80000"/>
                        </a:lnSpc>
                        <a:defRPr/>
                      </a:pPr>
                      <a:r>
                        <a:rPr lang="en-US" sz="1800" dirty="0"/>
                        <a:t>The pelvic outlet is diamond-shaped and can be divided into 2 triangles: The </a:t>
                      </a:r>
                      <a:r>
                        <a:rPr lang="en-US" sz="1800" b="1" dirty="0"/>
                        <a:t>anal triangle</a:t>
                      </a:r>
                      <a:r>
                        <a:rPr lang="en-US" sz="1800" dirty="0"/>
                        <a:t> and the </a:t>
                      </a:r>
                      <a:r>
                        <a:rPr lang="en-US" sz="1800" b="1" dirty="0"/>
                        <a:t>urogenital triangle.</a:t>
                      </a:r>
                      <a:endParaRPr lang="en-US" sz="1800" dirty="0"/>
                    </a:p>
                  </a:txBody>
                  <a:tcPr marL="72485" marR="72485" marT="36243" marB="362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79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The superficial part of this region is called the perineum including the external genitalia ( in the urogenital triangle) and the anus ( in the anal triangle). It is also called the pudendal region, being supplied by the pudendal nerves and vessels</a:t>
                      </a:r>
                      <a:r>
                        <a:rPr lang="en-US" sz="1800" b="1" dirty="0"/>
                        <a:t>.</a:t>
                      </a:r>
                      <a:r>
                        <a:rPr lang="en-US" sz="1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Snell ** Last </a:t>
                      </a:r>
                    </a:p>
                  </a:txBody>
                  <a:tcPr marL="72485" marR="72485" marT="36243" marB="362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224F4C-5D41-CFA5-F5C1-35AE645C88F3}"/>
              </a:ext>
            </a:extLst>
          </p:cNvPr>
          <p:cNvSpPr>
            <a:spLocks noGrp="1"/>
          </p:cNvSpPr>
          <p:nvPr>
            <p:ph type="title"/>
          </p:nvPr>
        </p:nvSpPr>
        <p:spPr/>
        <p:txBody>
          <a:bodyPr/>
          <a:lstStyle/>
          <a:p>
            <a:pPr fontAlgn="auto">
              <a:spcAft>
                <a:spcPts val="0"/>
              </a:spcAft>
              <a:defRPr/>
            </a:pPr>
            <a:r>
              <a:rPr lang="en-US" altLang="en-US" b="1" dirty="0">
                <a:solidFill>
                  <a:schemeClr val="tx1">
                    <a:lumMod val="95000"/>
                    <a:lumOff val="5000"/>
                  </a:schemeClr>
                </a:solidFill>
              </a:rPr>
              <a:t>Specific Deep Boundaries/ </a:t>
            </a:r>
            <a:r>
              <a:rPr lang="en-US" altLang="en-US" b="1" dirty="0" err="1">
                <a:solidFill>
                  <a:schemeClr val="tx1">
                    <a:lumMod val="95000"/>
                    <a:lumOff val="5000"/>
                  </a:schemeClr>
                </a:solidFill>
              </a:rPr>
              <a:t>Fibrosseous</a:t>
            </a:r>
            <a:endParaRPr lang="en-US" altLang="en-US" b="1" dirty="0">
              <a:solidFill>
                <a:schemeClr val="tx1">
                  <a:lumMod val="95000"/>
                  <a:lumOff val="5000"/>
                </a:schemeClr>
              </a:solidFill>
            </a:endParaRPr>
          </a:p>
        </p:txBody>
      </p:sp>
      <p:graphicFrame>
        <p:nvGraphicFramePr>
          <p:cNvPr id="4" name="Content Placeholder 3">
            <a:extLst>
              <a:ext uri="{FF2B5EF4-FFF2-40B4-BE49-F238E27FC236}">
                <a16:creationId xmlns:a16="http://schemas.microsoft.com/office/drawing/2014/main" id="{56F53445-20B5-B451-022B-EDD754D5582B}"/>
              </a:ext>
            </a:extLst>
          </p:cNvPr>
          <p:cNvGraphicFramePr>
            <a:graphicFrameLocks noGrp="1"/>
          </p:cNvGraphicFramePr>
          <p:nvPr>
            <p:ph idx="1"/>
            <p:extLst>
              <p:ext uri="{D42A27DB-BD31-4B8C-83A1-F6EECF244321}">
                <p14:modId xmlns:p14="http://schemas.microsoft.com/office/powerpoint/2010/main" val="2619527776"/>
              </p:ext>
            </p:extLst>
          </p:nvPr>
        </p:nvGraphicFramePr>
        <p:xfrm>
          <a:off x="893762" y="2305051"/>
          <a:ext cx="7356475" cy="3967161"/>
        </p:xfrm>
        <a:graphic>
          <a:graphicData uri="http://schemas.openxmlformats.org/drawingml/2006/table">
            <a:tbl>
              <a:tblPr firstRow="1" bandRow="1">
                <a:tableStyleId>{5C22544A-7EE6-4342-B048-85BDC9FD1C3A}</a:tableStyleId>
              </a:tblPr>
              <a:tblGrid>
                <a:gridCol w="7356475">
                  <a:extLst>
                    <a:ext uri="{9D8B030D-6E8A-4147-A177-3AD203B41FA5}">
                      <a16:colId xmlns:a16="http://schemas.microsoft.com/office/drawing/2014/main" val="20000"/>
                    </a:ext>
                  </a:extLst>
                </a:gridCol>
              </a:tblGrid>
              <a:tr h="402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Landmarks that can be palpated: 4 angles &amp; 4 sides</a:t>
                      </a:r>
                    </a:p>
                  </a:txBody>
                  <a:tcPr marL="73804" marR="73804" marT="36900" marB="36900"/>
                </a:tc>
                <a:extLst>
                  <a:ext uri="{0D108BD9-81ED-4DB2-BD59-A6C34878D82A}">
                    <a16:rowId xmlns:a16="http://schemas.microsoft.com/office/drawing/2014/main" val="10000"/>
                  </a:ext>
                </a:extLst>
              </a:tr>
              <a:tr h="1192800">
                <a:tc>
                  <a:txBody>
                    <a:bodyPr/>
                    <a:lstStyle/>
                    <a:p>
                      <a:pPr eaLnBrk="1" hangingPunct="1">
                        <a:lnSpc>
                          <a:spcPct val="90000"/>
                        </a:lnSpc>
                      </a:pPr>
                      <a:r>
                        <a:rPr lang="en-US" sz="2000" dirty="0"/>
                        <a:t>Anterior angle: Pubic Symphysis, arcuate pubic ligament.</a:t>
                      </a:r>
                    </a:p>
                    <a:p>
                      <a:pPr algn="l" eaLnBrk="1" hangingPunct="1">
                        <a:lnSpc>
                          <a:spcPct val="90000"/>
                        </a:lnSpc>
                        <a:buFont typeface="Arial" pitchFamily="34" charset="0"/>
                        <a:buChar char="•"/>
                      </a:pPr>
                      <a:r>
                        <a:rPr lang="en-US" sz="2000" dirty="0"/>
                        <a:t>Note the acute angle in male</a:t>
                      </a:r>
                    </a:p>
                    <a:p>
                      <a:pPr algn="l" eaLnBrk="1" hangingPunct="1">
                        <a:lnSpc>
                          <a:spcPct val="90000"/>
                        </a:lnSpc>
                        <a:buFont typeface="Arial" pitchFamily="34" charset="0"/>
                        <a:buChar char="•"/>
                      </a:pPr>
                      <a:r>
                        <a:rPr lang="en-US" sz="2000" dirty="0"/>
                        <a:t>Note wider angle in females causing more flaring of ischial tuberosities</a:t>
                      </a:r>
                    </a:p>
                  </a:txBody>
                  <a:tcPr marL="73804" marR="73804" marT="36900" marB="36900"/>
                </a:tc>
                <a:extLst>
                  <a:ext uri="{0D108BD9-81ED-4DB2-BD59-A6C34878D82A}">
                    <a16:rowId xmlns:a16="http://schemas.microsoft.com/office/drawing/2014/main" val="10001"/>
                  </a:ext>
                </a:extLst>
              </a:tr>
              <a:tr h="495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Anterolateral sides: Ischiopubic rami. </a:t>
                      </a:r>
                    </a:p>
                  </a:txBody>
                  <a:tcPr marL="73804" marR="73804" marT="36900" marB="36900"/>
                </a:tc>
                <a:extLst>
                  <a:ext uri="{0D108BD9-81ED-4DB2-BD59-A6C34878D82A}">
                    <a16:rowId xmlns:a16="http://schemas.microsoft.com/office/drawing/2014/main" val="10002"/>
                  </a:ext>
                </a:extLst>
              </a:tr>
              <a:tr h="495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Lateral angles: Two Ischial tuberosities</a:t>
                      </a:r>
                    </a:p>
                  </a:txBody>
                  <a:tcPr marL="73804" marR="73804" marT="36900" marB="36900"/>
                </a:tc>
                <a:extLst>
                  <a:ext uri="{0D108BD9-81ED-4DB2-BD59-A6C34878D82A}">
                    <a16:rowId xmlns:a16="http://schemas.microsoft.com/office/drawing/2014/main" val="10003"/>
                  </a:ext>
                </a:extLst>
              </a:tr>
              <a:tr h="488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Posterolateral sides: Sacrotuberous ligaments on the right and left.</a:t>
                      </a:r>
                    </a:p>
                  </a:txBody>
                  <a:tcPr marL="73804" marR="73804" marT="36900" marB="36900"/>
                </a:tc>
                <a:extLst>
                  <a:ext uri="{0D108BD9-81ED-4DB2-BD59-A6C34878D82A}">
                    <a16:rowId xmlns:a16="http://schemas.microsoft.com/office/drawing/2014/main" val="10004"/>
                  </a:ext>
                </a:extLst>
              </a:tr>
              <a:tr h="892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Posterior angle: Tip of coccyx - serving as a point of attachment for pubococcygeus muscle.</a:t>
                      </a:r>
                    </a:p>
                  </a:txBody>
                  <a:tcPr marL="73804" marR="73804" marT="36900" marB="36900"/>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27CE53C-5BC9-60CD-5296-DD0BAC47DEBF}"/>
              </a:ext>
            </a:extLst>
          </p:cNvPr>
          <p:cNvSpPr>
            <a:spLocks noGrp="1" noChangeArrowheads="1"/>
          </p:cNvSpPr>
          <p:nvPr>
            <p:ph type="title"/>
          </p:nvPr>
        </p:nvSpPr>
        <p:spPr>
          <a:xfrm>
            <a:off x="768350" y="585788"/>
            <a:ext cx="9290050" cy="1498600"/>
          </a:xfrm>
        </p:spPr>
        <p:txBody>
          <a:bodyPr>
            <a:noAutofit/>
          </a:bodyPr>
          <a:lstStyle/>
          <a:p>
            <a:pPr fontAlgn="auto">
              <a:spcAft>
                <a:spcPts val="0"/>
              </a:spcAft>
              <a:defRPr/>
            </a:pPr>
            <a:r>
              <a:rPr lang="en-US" altLang="en-US" sz="3600" b="1" dirty="0">
                <a:solidFill>
                  <a:schemeClr val="tx1">
                    <a:lumMod val="95000"/>
                    <a:lumOff val="5000"/>
                  </a:schemeClr>
                </a:solidFill>
              </a:rPr>
              <a:t>Artificial Divisions of the Superficial Perineal Region</a:t>
            </a:r>
            <a:endParaRPr lang="en-US" altLang="en-US" b="1" dirty="0">
              <a:solidFill>
                <a:schemeClr val="tx1">
                  <a:lumMod val="95000"/>
                  <a:lumOff val="5000"/>
                </a:schemeClr>
              </a:solidFill>
            </a:endParaRPr>
          </a:p>
        </p:txBody>
      </p:sp>
      <p:sp>
        <p:nvSpPr>
          <p:cNvPr id="18435" name="Content Placeholder 4">
            <a:extLst>
              <a:ext uri="{FF2B5EF4-FFF2-40B4-BE49-F238E27FC236}">
                <a16:creationId xmlns:a16="http://schemas.microsoft.com/office/drawing/2014/main" id="{28C602AF-0CFC-44F2-834C-524FC136750B}"/>
              </a:ext>
            </a:extLst>
          </p:cNvPr>
          <p:cNvSpPr txBox="1">
            <a:spLocks noChangeArrowheads="1"/>
          </p:cNvSpPr>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a:lnSpc>
                <a:spcPct val="90000"/>
              </a:lnSpc>
              <a:spcBef>
                <a:spcPts val="1200"/>
              </a:spcBef>
              <a:spcAft>
                <a:spcPts val="200"/>
              </a:spcAft>
              <a:buClr>
                <a:schemeClr val="accent1"/>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a:lnSpc>
                <a:spcPct val="90000"/>
              </a:lnSpc>
              <a:spcBef>
                <a:spcPts val="200"/>
              </a:spcBef>
              <a:spcAft>
                <a:spcPts val="400"/>
              </a:spcAft>
              <a:buClr>
                <a:schemeClr val="accent1"/>
              </a:buClr>
              <a:buFont typeface="Wingdings 3" panose="05040102010807070707" pitchFamily="18" charset="2"/>
              <a:buChar char=""/>
              <a:defRPr sz="1600">
                <a:solidFill>
                  <a:schemeClr val="tx1"/>
                </a:solidFill>
                <a:latin typeface="Tw Cen MT" panose="020B0602020104020603" pitchFamily="34" charset="0"/>
              </a:defRPr>
            </a:lvl2pPr>
            <a:lvl3pPr marL="44767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3pPr>
            <a:lvl4pPr marL="593725"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4pPr>
            <a:lvl5pPr marL="776288" indent="-136525">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fontAlgn="base">
              <a:lnSpc>
                <a:spcPct val="90000"/>
              </a:lnSpc>
              <a:spcBef>
                <a:spcPts val="200"/>
              </a:spcBef>
              <a:spcAft>
                <a:spcPts val="400"/>
              </a:spcAft>
              <a:buClr>
                <a:schemeClr val="accent1"/>
              </a:buClr>
              <a:buFont typeface="Wingdings 3" panose="05040102010807070707" pitchFamily="18" charset="2"/>
              <a:buChar char=""/>
              <a:defRPr sz="1200">
                <a:solidFill>
                  <a:schemeClr val="tx1"/>
                </a:solidFill>
                <a:latin typeface="Tw Cen MT" panose="020B0602020104020603" pitchFamily="34" charset="0"/>
              </a:defRPr>
            </a:lvl9pPr>
          </a:lstStyle>
          <a:p>
            <a:pPr defTabSz="914400" eaLnBrk="1" hangingPunct="1"/>
            <a:r>
              <a:rPr lang="en-US" altLang="en-US" dirty="0"/>
              <a:t>A line joining the two ischial tuberosities divides the perineum into:</a:t>
            </a:r>
          </a:p>
          <a:p>
            <a:pPr defTabSz="914400" eaLnBrk="1" hangingPunct="1"/>
            <a:r>
              <a:rPr lang="en-US" altLang="en-US" dirty="0"/>
              <a:t>Urogenital Triangle - the anterior area</a:t>
            </a:r>
          </a:p>
          <a:p>
            <a:pPr defTabSz="914400" eaLnBrk="1" hangingPunct="1"/>
            <a:r>
              <a:rPr lang="en-US" altLang="en-US" dirty="0"/>
              <a:t>Anal Triangle - the posterior area</a:t>
            </a:r>
          </a:p>
          <a:p>
            <a:pPr defTabSz="914400" eaLnBrk="1" hangingPunct="1"/>
            <a:r>
              <a:rPr lang="en-US" altLang="en-US" dirty="0"/>
              <a:t>In the anatomical position, these two triangles are positioned at an angle to each other.</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748</TotalTime>
  <Words>2592</Words>
  <Application>Microsoft Office PowerPoint</Application>
  <PresentationFormat>On-screen Show (4:3)</PresentationFormat>
  <Paragraphs>219</Paragraphs>
  <Slides>51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Tw Cen MT (Body)</vt:lpstr>
      <vt:lpstr>Arial</vt:lpstr>
      <vt:lpstr>Calibri</vt:lpstr>
      <vt:lpstr>Times</vt:lpstr>
      <vt:lpstr>Tw Cen MT</vt:lpstr>
      <vt:lpstr>Tw Cen MT Condensed</vt:lpstr>
      <vt:lpstr>Wingdings</vt:lpstr>
      <vt:lpstr>Wingdings 3</vt:lpstr>
      <vt:lpstr>Integral</vt:lpstr>
      <vt:lpstr>Bitmap Image</vt:lpstr>
      <vt:lpstr>PowerPoint Presentation</vt:lpstr>
      <vt:lpstr>PowerPoint Presentation</vt:lpstr>
      <vt:lpstr>PowerPoint Presentation</vt:lpstr>
      <vt:lpstr>PowerPoint Presentation</vt:lpstr>
      <vt:lpstr>PowerPoint Presentation</vt:lpstr>
      <vt:lpstr>General Boundaries</vt:lpstr>
      <vt:lpstr>Definitions</vt:lpstr>
      <vt:lpstr>Specific Deep Boundaries/ Fibrosseous</vt:lpstr>
      <vt:lpstr>Artificial Divisions of the Superficial Perineal Region</vt:lpstr>
      <vt:lpstr>PowerPoint Presentation</vt:lpstr>
      <vt:lpstr>PowerPoint Presentation</vt:lpstr>
      <vt:lpstr>PowerPoint Presentation</vt:lpstr>
      <vt:lpstr>PowerPoint Presentation</vt:lpstr>
      <vt:lpstr>Membranes in Urogenital Triangle</vt:lpstr>
      <vt:lpstr>PowerPoint Presentation</vt:lpstr>
      <vt:lpstr>PowerPoint Presentation</vt:lpstr>
      <vt:lpstr>Colle’s fascia (Deep membranous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Perineal body</vt:lpstr>
      <vt:lpstr>Perineal body</vt:lpstr>
      <vt:lpstr>Disruption of the Perineal Body</vt:lpstr>
      <vt:lpstr>PowerPoint Presentation</vt:lpstr>
      <vt:lpstr>PowerPoint Presentation</vt:lpstr>
      <vt:lpstr>The (deep) perineal fascia (investing or Gallaudet fascia)</vt:lpstr>
      <vt:lpstr>Perineal cleft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Contents of the deep perineal pouch</vt:lpstr>
      <vt:lpstr>PowerPoint Presentation</vt:lpstr>
      <vt:lpstr>PowerPoint Presentation</vt:lpstr>
      <vt:lpstr>PowerPoint Presentation</vt:lpstr>
      <vt:lpstr>PowerPoint Presentation</vt:lpstr>
    </vt:vector>
  </TitlesOfParts>
  <Company>Pc Zone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PERINEUM -</dc:title>
  <dc:creator>Brio</dc:creator>
  <cp:lastModifiedBy>Rajesh Patel</cp:lastModifiedBy>
  <cp:revision>177</cp:revision>
  <dcterms:created xsi:type="dcterms:W3CDTF">2008-07-07T04:20:25Z</dcterms:created>
  <dcterms:modified xsi:type="dcterms:W3CDTF">2024-11-07T06:35:32Z</dcterms:modified>
</cp:coreProperties>
</file>