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0" r:id="rId4"/>
    <p:sldId id="279" r:id="rId5"/>
    <p:sldId id="271" r:id="rId6"/>
    <p:sldId id="266" r:id="rId7"/>
    <p:sldId id="267" r:id="rId8"/>
    <p:sldId id="259" r:id="rId9"/>
    <p:sldId id="273" r:id="rId10"/>
    <p:sldId id="274" r:id="rId11"/>
    <p:sldId id="272" r:id="rId12"/>
    <p:sldId id="276" r:id="rId13"/>
    <p:sldId id="260" r:id="rId14"/>
    <p:sldId id="277" r:id="rId15"/>
    <p:sldId id="261" r:id="rId16"/>
    <p:sldId id="280" r:id="rId17"/>
    <p:sldId id="262" r:id="rId18"/>
    <p:sldId id="268" r:id="rId19"/>
    <p:sldId id="282" r:id="rId20"/>
    <p:sldId id="278" r:id="rId21"/>
    <p:sldId id="265" r:id="rId22"/>
    <p:sldId id="269" r:id="rId23"/>
    <p:sldId id="32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D5B5F6B-4A6B-4744-B58C-E0B113CD4D8F}"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69A-C760-4958-8FAD-CF4161E2091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83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5B5F6B-4A6B-4744-B58C-E0B113CD4D8F}"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69A-C760-4958-8FAD-CF4161E20914}" type="slidenum">
              <a:rPr lang="en-US" smtClean="0"/>
              <a:pPr/>
              <a:t>‹#›</a:t>
            </a:fld>
            <a:endParaRPr lang="en-US"/>
          </a:p>
        </p:txBody>
      </p:sp>
    </p:spTree>
    <p:extLst>
      <p:ext uri="{BB962C8B-B14F-4D97-AF65-F5344CB8AC3E}">
        <p14:creationId xmlns:p14="http://schemas.microsoft.com/office/powerpoint/2010/main" val="92925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5B5F6B-4A6B-4744-B58C-E0B113CD4D8F}"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69A-C760-4958-8FAD-CF4161E20914}"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31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5B5F6B-4A6B-4744-B58C-E0B113CD4D8F}"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69A-C760-4958-8FAD-CF4161E20914}" type="slidenum">
              <a:rPr lang="en-US" smtClean="0"/>
              <a:pPr/>
              <a:t>‹#›</a:t>
            </a:fld>
            <a:endParaRPr lang="en-US"/>
          </a:p>
        </p:txBody>
      </p:sp>
    </p:spTree>
    <p:extLst>
      <p:ext uri="{BB962C8B-B14F-4D97-AF65-F5344CB8AC3E}">
        <p14:creationId xmlns:p14="http://schemas.microsoft.com/office/powerpoint/2010/main" val="180816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5B5F6B-4A6B-4744-B58C-E0B113CD4D8F}"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69A-C760-4958-8FAD-CF4161E2091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6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5B5F6B-4A6B-4744-B58C-E0B113CD4D8F}"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AC69A-C760-4958-8FAD-CF4161E20914}" type="slidenum">
              <a:rPr lang="en-US" smtClean="0"/>
              <a:pPr/>
              <a:t>‹#›</a:t>
            </a:fld>
            <a:endParaRPr lang="en-US"/>
          </a:p>
        </p:txBody>
      </p:sp>
    </p:spTree>
    <p:extLst>
      <p:ext uri="{BB962C8B-B14F-4D97-AF65-F5344CB8AC3E}">
        <p14:creationId xmlns:p14="http://schemas.microsoft.com/office/powerpoint/2010/main" val="308437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5B5F6B-4A6B-4744-B58C-E0B113CD4D8F}"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AC69A-C760-4958-8FAD-CF4161E20914}" type="slidenum">
              <a:rPr lang="en-US" smtClean="0"/>
              <a:pPr/>
              <a:t>‹#›</a:t>
            </a:fld>
            <a:endParaRPr lang="en-US"/>
          </a:p>
        </p:txBody>
      </p:sp>
    </p:spTree>
    <p:extLst>
      <p:ext uri="{BB962C8B-B14F-4D97-AF65-F5344CB8AC3E}">
        <p14:creationId xmlns:p14="http://schemas.microsoft.com/office/powerpoint/2010/main" val="376162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5B5F6B-4A6B-4744-B58C-E0B113CD4D8F}"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AC69A-C760-4958-8FAD-CF4161E20914}" type="slidenum">
              <a:rPr lang="en-US" smtClean="0"/>
              <a:pPr/>
              <a:t>‹#›</a:t>
            </a:fld>
            <a:endParaRPr lang="en-US"/>
          </a:p>
        </p:txBody>
      </p:sp>
    </p:spTree>
    <p:extLst>
      <p:ext uri="{BB962C8B-B14F-4D97-AF65-F5344CB8AC3E}">
        <p14:creationId xmlns:p14="http://schemas.microsoft.com/office/powerpoint/2010/main" val="306676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B5F6B-4A6B-4744-B58C-E0B113CD4D8F}"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AC69A-C760-4958-8FAD-CF4161E20914}" type="slidenum">
              <a:rPr lang="en-US" smtClean="0"/>
              <a:pPr/>
              <a:t>‹#›</a:t>
            </a:fld>
            <a:endParaRPr lang="en-US"/>
          </a:p>
        </p:txBody>
      </p:sp>
    </p:spTree>
    <p:extLst>
      <p:ext uri="{BB962C8B-B14F-4D97-AF65-F5344CB8AC3E}">
        <p14:creationId xmlns:p14="http://schemas.microsoft.com/office/powerpoint/2010/main" val="91103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5B5F6B-4A6B-4744-B58C-E0B113CD4D8F}"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AC69A-C760-4958-8FAD-CF4161E20914}" type="slidenum">
              <a:rPr lang="en-US" smtClean="0"/>
              <a:pPr/>
              <a:t>‹#›</a:t>
            </a:fld>
            <a:endParaRPr lang="en-US"/>
          </a:p>
        </p:txBody>
      </p:sp>
    </p:spTree>
    <p:extLst>
      <p:ext uri="{BB962C8B-B14F-4D97-AF65-F5344CB8AC3E}">
        <p14:creationId xmlns:p14="http://schemas.microsoft.com/office/powerpoint/2010/main" val="32719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5B5F6B-4A6B-4744-B58C-E0B113CD4D8F}"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AC69A-C760-4958-8FAD-CF4161E20914}"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52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D5B5F6B-4A6B-4744-B58C-E0B113CD4D8F}" type="datetimeFigureOut">
              <a:rPr lang="en-US" smtClean="0"/>
              <a:pPr/>
              <a:t>11/7/2024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EEAC69A-C760-4958-8FAD-CF4161E20914}"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4498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273D5D-98D2-4BD9-BB80-4DB78735BDFD}"/>
              </a:ext>
            </a:extLst>
          </p:cNvPr>
          <p:cNvSpPr txBox="1">
            <a:spLocks/>
          </p:cNvSpPr>
          <p:nvPr/>
        </p:nvSpPr>
        <p:spPr>
          <a:xfrm>
            <a:off x="381000" y="4953000"/>
            <a:ext cx="58293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dirty="0"/>
              <a:t>THE PHRENIC NERVE</a:t>
            </a:r>
          </a:p>
        </p:txBody>
      </p:sp>
      <p:sp>
        <p:nvSpPr>
          <p:cNvPr id="9" name="Subtitle 2">
            <a:extLst>
              <a:ext uri="{FF2B5EF4-FFF2-40B4-BE49-F238E27FC236}">
                <a16:creationId xmlns:a16="http://schemas.microsoft.com/office/drawing/2014/main" id="{E6BE0ED4-2A76-B0D4-F61A-6A75CA9EFCDE}"/>
              </a:ext>
            </a:extLst>
          </p:cNvPr>
          <p:cNvSpPr txBox="1">
            <a:spLocks noGrp="1"/>
          </p:cNvSpPr>
          <p:nvPr>
            <p:ph type="subTitle" idx="1"/>
          </p:nvPr>
        </p:nvSpPr>
        <p:spPr>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3" name="Picture 2">
            <a:extLst>
              <a:ext uri="{FF2B5EF4-FFF2-40B4-BE49-F238E27FC236}">
                <a16:creationId xmlns:a16="http://schemas.microsoft.com/office/drawing/2014/main" id="{1F9D68E1-A56F-1AE6-6C2D-28E9A8DE2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46304"/>
            <a:ext cx="4762500" cy="480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27751" y="1066800"/>
            <a:ext cx="7288498" cy="4724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phrenic</a:t>
            </a:r>
            <a:r>
              <a:rPr lang="en-US" dirty="0"/>
              <a:t> nerve</a:t>
            </a:r>
            <a:br>
              <a:rPr lang="en-US" dirty="0"/>
            </a:br>
            <a:r>
              <a:rPr lang="en-US" dirty="0"/>
              <a:t>in the thorax</a:t>
            </a:r>
          </a:p>
        </p:txBody>
      </p:sp>
      <p:sp>
        <p:nvSpPr>
          <p:cNvPr id="4" name="Content Placeholder 2">
            <a:extLst>
              <a:ext uri="{FF2B5EF4-FFF2-40B4-BE49-F238E27FC236}">
                <a16:creationId xmlns:a16="http://schemas.microsoft.com/office/drawing/2014/main" id="{98F8E2A9-3CF5-84B9-C2E8-9F695526E724}"/>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After it enters the thorax descends first through the superior and then through middle mediastinum.</a:t>
            </a:r>
          </a:p>
          <a:p>
            <a:r>
              <a:rPr lang="en-US" dirty="0"/>
              <a:t>Each phrenic nerve passes a finger’s breadth in front of the root of its lung.</a:t>
            </a:r>
          </a:p>
          <a:p>
            <a:r>
              <a:rPr lang="en-US" dirty="0"/>
              <a:t>Laterally covered by the right and left mediastinal pleurae.</a:t>
            </a:r>
          </a:p>
          <a:p>
            <a:r>
              <a:rPr lang="en-US" dirty="0"/>
              <a:t>Medially the two nerves have different relations.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576634" y="938784"/>
            <a:ext cx="3990731" cy="498043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Right Phrenic Nerve</a:t>
            </a:r>
          </a:p>
        </p:txBody>
      </p:sp>
      <p:sp>
        <p:nvSpPr>
          <p:cNvPr id="4" name="Content Placeholder 2">
            <a:extLst>
              <a:ext uri="{FF2B5EF4-FFF2-40B4-BE49-F238E27FC236}">
                <a16:creationId xmlns:a16="http://schemas.microsoft.com/office/drawing/2014/main" id="{F0482560-8962-7062-C9D0-20336B6CA26D}"/>
              </a:ext>
            </a:extLst>
          </p:cNvPr>
          <p:cNvSpPr txBox="1">
            <a:spLocks/>
          </p:cNvSpPr>
          <p:nvPr/>
        </p:nvSpPr>
        <p:spPr>
          <a:xfrm>
            <a:off x="768096" y="1905000"/>
            <a:ext cx="7290055" cy="4404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right phrenic nerve descends along the venous side of the mediastinum. i.e.</a:t>
            </a:r>
          </a:p>
          <a:p>
            <a:r>
              <a:rPr lang="en-US" dirty="0"/>
              <a:t>It descends in contact with right side of the following venous structures from above downwards:</a:t>
            </a:r>
          </a:p>
          <a:p>
            <a:pPr lvl="1"/>
            <a:r>
              <a:rPr lang="en-US" sz="2000" dirty="0"/>
              <a:t>The right brachiocephalic vein.</a:t>
            </a:r>
          </a:p>
          <a:p>
            <a:pPr lvl="1"/>
            <a:r>
              <a:rPr lang="en-US" sz="2000" dirty="0"/>
              <a:t>The superior </a:t>
            </a:r>
            <a:r>
              <a:rPr lang="en-US" sz="2000" dirty="0" err="1"/>
              <a:t>vene</a:t>
            </a:r>
            <a:r>
              <a:rPr lang="en-US" sz="2000" dirty="0"/>
              <a:t> cava.</a:t>
            </a:r>
          </a:p>
          <a:p>
            <a:pPr lvl="1"/>
            <a:r>
              <a:rPr lang="en-US" sz="2000" dirty="0"/>
              <a:t>Passes anteriorly to second part of the subclavian artery, and posteriorly to the subclavian vein.</a:t>
            </a:r>
          </a:p>
          <a:p>
            <a:pPr lvl="1"/>
            <a:r>
              <a:rPr lang="en-US" sz="2000" dirty="0"/>
              <a:t>The pericardium.</a:t>
            </a:r>
          </a:p>
          <a:p>
            <a:pPr lvl="1"/>
            <a:r>
              <a:rPr lang="en-US" sz="2000" dirty="0"/>
              <a:t>The inferior vena cava.</a:t>
            </a:r>
          </a:p>
          <a:p>
            <a:r>
              <a:rPr lang="en-US" dirty="0"/>
              <a:t>Pierces the diaphragm via vena </a:t>
            </a:r>
            <a:r>
              <a:rPr lang="en-US" dirty="0" err="1"/>
              <a:t>caval</a:t>
            </a:r>
            <a:r>
              <a:rPr lang="en-US" dirty="0"/>
              <a:t> opening on the right side of the inferior vena cava.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29183" y="876299"/>
            <a:ext cx="6285633" cy="510540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a:t>
            </a:r>
            <a:r>
              <a:rPr lang="en-US" dirty="0" err="1"/>
              <a:t>Phrenic</a:t>
            </a:r>
            <a:r>
              <a:rPr lang="en-US" dirty="0"/>
              <a:t> Nerve</a:t>
            </a:r>
          </a:p>
        </p:txBody>
      </p:sp>
      <p:sp>
        <p:nvSpPr>
          <p:cNvPr id="4" name="Content Placeholder 2">
            <a:extLst>
              <a:ext uri="{FF2B5EF4-FFF2-40B4-BE49-F238E27FC236}">
                <a16:creationId xmlns:a16="http://schemas.microsoft.com/office/drawing/2014/main" id="{0A46BCBB-FAFB-E31A-37CE-B5CD024E873B}"/>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Left phrenic nerve descends along the arterial side of the mediastinum.</a:t>
            </a:r>
          </a:p>
          <a:p>
            <a:r>
              <a:rPr lang="en-US" dirty="0"/>
              <a:t>Enters the thorax via the superior thoracic aperture.</a:t>
            </a:r>
          </a:p>
          <a:p>
            <a:r>
              <a:rPr lang="en-US" dirty="0"/>
              <a:t>It descends in relation to following arterial structures from above downwards:</a:t>
            </a:r>
          </a:p>
          <a:p>
            <a:pPr lvl="1"/>
            <a:r>
              <a:rPr lang="en-US" sz="2000" dirty="0"/>
              <a:t>Passes lateral to the common carotid artery</a:t>
            </a:r>
          </a:p>
          <a:p>
            <a:pPr lvl="1"/>
            <a:r>
              <a:rPr lang="en-US" sz="2000" dirty="0"/>
              <a:t>On the left side of the aortic arch and </a:t>
            </a:r>
            <a:r>
              <a:rPr lang="en-US" sz="2000" dirty="0" err="1"/>
              <a:t>vagus</a:t>
            </a:r>
            <a:r>
              <a:rPr lang="en-US" sz="2000" dirty="0"/>
              <a:t> nerve, and descends anteriorly to the left lung root, </a:t>
            </a:r>
          </a:p>
          <a:p>
            <a:pPr lvl="1"/>
            <a:r>
              <a:rPr lang="en-US" sz="2000" dirty="0"/>
              <a:t>On the left side of the pericardium which covers the left ventricle.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elated im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srcRect/>
          <a:stretch>
            <a:fillRect/>
          </a:stretch>
        </p:blipFill>
        <p:spPr bwMode="auto">
          <a:xfrm>
            <a:off x="1168400" y="876300"/>
            <a:ext cx="6807200" cy="5105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619421" y="1752600"/>
            <a:ext cx="3905158" cy="4764025"/>
          </a:xfrm>
          <a:prstGeom prst="rect">
            <a:avLst/>
          </a:prstGeom>
          <a:noFill/>
          <a:ln w="9525">
            <a:noFill/>
            <a:miter lim="800000"/>
            <a:headEnd/>
            <a:tailEnd/>
          </a:ln>
          <a:effectLst/>
        </p:spPr>
      </p:pic>
      <p:sp>
        <p:nvSpPr>
          <p:cNvPr id="3" name="Title 1">
            <a:extLst>
              <a:ext uri="{FF2B5EF4-FFF2-40B4-BE49-F238E27FC236}">
                <a16:creationId xmlns:a16="http://schemas.microsoft.com/office/drawing/2014/main" id="{01E568F1-9513-0ECC-DD48-A6C96E5BCDC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The phrenic nerve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all" dirty="0"/>
              <a:t>ACCESSORY PHRENIC NERVE</a:t>
            </a:r>
            <a:endParaRPr lang="en-US" dirty="0"/>
          </a:p>
        </p:txBody>
      </p:sp>
      <p:sp>
        <p:nvSpPr>
          <p:cNvPr id="4" name="Content Placeholder 2">
            <a:extLst>
              <a:ext uri="{FF2B5EF4-FFF2-40B4-BE49-F238E27FC236}">
                <a16:creationId xmlns:a16="http://schemas.microsoft.com/office/drawing/2014/main" id="{B961C807-21F9-3657-3DA9-E1DCE296DC2E}"/>
              </a:ext>
            </a:extLst>
          </p:cNvPr>
          <p:cNvSpPr txBox="1">
            <a:spLocks/>
          </p:cNvSpPr>
          <p:nvPr/>
        </p:nvSpPr>
        <p:spPr>
          <a:xfrm>
            <a:off x="920496" y="24384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It’s the branch from nerve to subclavius featuring C5 fibers. It runs Lateral to phrenic nerve and descends behind or occasionally in front of the subclavian vein to join the chief phrenic nerve near the 1st rib.</a:t>
            </a:r>
          </a:p>
          <a:p>
            <a:r>
              <a:rPr lang="en-US" dirty="0"/>
              <a:t>In case of accessory phrenic nerve, the fibers of C5 nerve </a:t>
            </a:r>
            <a:r>
              <a:rPr lang="en-US" dirty="0" err="1"/>
              <a:t>inspite</a:t>
            </a:r>
            <a:r>
              <a:rPr lang="en-US" dirty="0"/>
              <a:t> of joining the phrenic nerve at its commencement runs via, nerve to subclavius and after that leaves it as accessory nerve to join the principal phrenic nerve in the thoracic inlet.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369340" y="1066799"/>
            <a:ext cx="6405320" cy="472440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phrenic nerve</a:t>
            </a:r>
          </a:p>
        </p:txBody>
      </p:sp>
      <p:sp>
        <p:nvSpPr>
          <p:cNvPr id="4" name="Content Placeholder 4">
            <a:extLst>
              <a:ext uri="{FF2B5EF4-FFF2-40B4-BE49-F238E27FC236}">
                <a16:creationId xmlns:a16="http://schemas.microsoft.com/office/drawing/2014/main" id="{3AD99FE3-A9DA-3C6C-BA0D-B5DDF067F869}"/>
              </a:ext>
            </a:extLst>
          </p:cNvPr>
          <p:cNvSpPr txBox="1">
            <a:spLocks/>
          </p:cNvSpPr>
          <p:nvPr/>
        </p:nvSpPr>
        <p:spPr>
          <a:xfrm>
            <a:off x="920496" y="24384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phrenic nerve is a bilateral, mixed nerve that originates in the neck and descends through the thorax to reach the diaphragm. </a:t>
            </a:r>
          </a:p>
          <a:p>
            <a:r>
              <a:rPr lang="en-US" dirty="0"/>
              <a:t>As the only source of motor innervation to the diaphragm, this nerve has an important role in breathing.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phrenic nerve</a:t>
            </a:r>
          </a:p>
        </p:txBody>
      </p:sp>
      <p:sp>
        <p:nvSpPr>
          <p:cNvPr id="4" name="Content Placeholder 2">
            <a:extLst>
              <a:ext uri="{FF2B5EF4-FFF2-40B4-BE49-F238E27FC236}">
                <a16:creationId xmlns:a16="http://schemas.microsoft.com/office/drawing/2014/main" id="{4D436A03-ACA2-8AE1-D772-AAB0CD562CC0}"/>
              </a:ext>
            </a:extLst>
          </p:cNvPr>
          <p:cNvSpPr txBox="1">
            <a:spLocks/>
          </p:cNvSpPr>
          <p:nvPr/>
        </p:nvSpPr>
        <p:spPr>
          <a:xfrm>
            <a:off x="920496" y="24384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None/>
            </a:pPr>
            <a:r>
              <a:rPr lang="en-US" b="1" dirty="0"/>
              <a:t>Q. </a:t>
            </a:r>
            <a:r>
              <a:rPr lang="en-US" dirty="0"/>
              <a:t>Why do the phrenic nerve arise in the neck?</a:t>
            </a:r>
          </a:p>
          <a:p>
            <a:pPr marL="0" indent="0">
              <a:buNone/>
            </a:pPr>
            <a:r>
              <a:rPr lang="en-US" b="1" dirty="0"/>
              <a:t>A. </a:t>
            </a:r>
            <a:r>
              <a:rPr lang="en-US" dirty="0"/>
              <a:t>Originally the diaphragm develops in the neck, and then descends pulling the phrenic nerve with it.</a:t>
            </a:r>
          </a:p>
          <a:p>
            <a:endParaRPr lang="en-US" dirty="0"/>
          </a:p>
          <a:p>
            <a:pPr>
              <a:buNone/>
            </a:pPr>
            <a:r>
              <a:rPr lang="en-US" b="1" dirty="0"/>
              <a:t>Q. </a:t>
            </a:r>
            <a:r>
              <a:rPr lang="en-US" dirty="0"/>
              <a:t>Why the phrenic nerve supply the abdominal surface of the diaphragm?</a:t>
            </a:r>
          </a:p>
          <a:p>
            <a:pPr marL="0" indent="0">
              <a:buNone/>
            </a:pPr>
            <a:r>
              <a:rPr lang="en-US" b="1" dirty="0"/>
              <a:t>A. </a:t>
            </a:r>
            <a:r>
              <a:rPr lang="en-US" dirty="0"/>
              <a:t>In embryonic life due to folding of the disc the upper(cranial) surface becomes directed caudally towards the abdomen.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phrenic</a:t>
            </a:r>
            <a:r>
              <a:rPr lang="en-US" dirty="0"/>
              <a:t> nerve</a:t>
            </a:r>
          </a:p>
        </p:txBody>
      </p:sp>
      <p:sp>
        <p:nvSpPr>
          <p:cNvPr id="4" name="Content Placeholder 2">
            <a:extLst>
              <a:ext uri="{FF2B5EF4-FFF2-40B4-BE49-F238E27FC236}">
                <a16:creationId xmlns:a16="http://schemas.microsoft.com/office/drawing/2014/main" id="{95259F6A-26FA-3505-158B-6CE03B7FA7C2}"/>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dirty="0"/>
              <a:t>Diaphragmatic Paralysis</a:t>
            </a:r>
          </a:p>
          <a:p>
            <a:r>
              <a:rPr lang="en-US" dirty="0"/>
              <a:t>The phrenic nerve provides motor innervation to the diaphragm. If the nerve becomes damaged, paralysis of the diaphragm will result. Causes of phrenic nerve palsy include:</a:t>
            </a:r>
          </a:p>
          <a:p>
            <a:r>
              <a:rPr lang="en-US" b="1" dirty="0"/>
              <a:t>Mechanical trauma </a:t>
            </a:r>
            <a:r>
              <a:rPr lang="en-US" dirty="0"/>
              <a:t>– ligation or damage to the nerve during surgery.</a:t>
            </a:r>
          </a:p>
          <a:p>
            <a:r>
              <a:rPr lang="en-US" b="1" dirty="0"/>
              <a:t>Compression </a:t>
            </a:r>
            <a:r>
              <a:rPr lang="en-US" dirty="0"/>
              <a:t>– due to a tumor within the chest cavity.</a:t>
            </a:r>
          </a:p>
          <a:p>
            <a:r>
              <a:rPr lang="en-US" b="1" dirty="0"/>
              <a:t>Neuropathies </a:t>
            </a:r>
            <a:r>
              <a:rPr lang="en-US" dirty="0"/>
              <a:t>– such diabetic neuropathy.</a:t>
            </a:r>
          </a:p>
          <a:p>
            <a:r>
              <a:rPr lang="en-US" dirty="0"/>
              <a:t>Paralysis of the diaphragm produces a </a:t>
            </a:r>
            <a:r>
              <a:rPr lang="en-US" b="1" dirty="0"/>
              <a:t>paradoxical movement</a:t>
            </a:r>
            <a:r>
              <a:rPr lang="en-US" dirty="0"/>
              <a:t>. The affected side of the diaphragm moves upwards during inspiration, and downwards during expiration.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phrenic</a:t>
            </a:r>
            <a:r>
              <a:rPr lang="en-US" dirty="0"/>
              <a:t> nerve</a:t>
            </a:r>
          </a:p>
        </p:txBody>
      </p:sp>
      <p:sp>
        <p:nvSpPr>
          <p:cNvPr id="4" name="Content Placeholder 2">
            <a:extLst>
              <a:ext uri="{FF2B5EF4-FFF2-40B4-BE49-F238E27FC236}">
                <a16:creationId xmlns:a16="http://schemas.microsoft.com/office/drawing/2014/main" id="{3FC63F9E-70A7-0730-3E50-F247BA64A359}"/>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dirty="0"/>
              <a:t>Clinical Significance:</a:t>
            </a:r>
          </a:p>
          <a:p>
            <a:r>
              <a:rPr lang="en-US" dirty="0"/>
              <a:t>Phrenic crush/avulsion: Before the arrival of contemporary antitubercular treatment, phrenic crush utilized to be done to create paralysis of the corresponding half of the diaphragm to be able to give rest to the diseased lung and so encourage healing.</a:t>
            </a:r>
          </a:p>
          <a:p>
            <a:r>
              <a:rPr lang="en-US" dirty="0"/>
              <a:t>In phrenic crush the accessory phrenic nerve, if present, should also be smashed, otherwise C5 fibers will escape and diaphragm will continue to operate.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phrenic nerve</a:t>
            </a:r>
          </a:p>
        </p:txBody>
      </p:sp>
      <p:sp>
        <p:nvSpPr>
          <p:cNvPr id="3" name="Content Placeholder 2"/>
          <p:cNvSpPr>
            <a:spLocks noGrp="1"/>
          </p:cNvSpPr>
          <p:nvPr>
            <p:ph idx="1"/>
          </p:nvPr>
        </p:nvSpPr>
        <p:spPr/>
        <p:txBody>
          <a:bodyPr/>
          <a:lstStyle/>
          <a:p>
            <a:r>
              <a:rPr lang="en-US" b="1" dirty="0"/>
              <a:t>Motor Functions:</a:t>
            </a:r>
          </a:p>
          <a:p>
            <a:r>
              <a:rPr lang="en-US" dirty="0"/>
              <a:t>The phrenic nerve provides motor innervation to the </a:t>
            </a:r>
            <a:r>
              <a:rPr lang="en-US" b="1" dirty="0"/>
              <a:t>diaphragm</a:t>
            </a:r>
            <a:r>
              <a:rPr lang="en-US" dirty="0"/>
              <a:t>; the main muscle of respiration. </a:t>
            </a:r>
          </a:p>
          <a:p>
            <a:r>
              <a:rPr lang="en-US" dirty="0"/>
              <a:t>As the phrenic nerve is a bilateral structure, each nerve supplies the </a:t>
            </a:r>
            <a:r>
              <a:rPr lang="en-US" b="1" dirty="0"/>
              <a:t>ipsilateral side</a:t>
            </a:r>
            <a:r>
              <a:rPr lang="en-US" dirty="0"/>
              <a:t> of the diaphragm (i.e. the hemi-diaphragm on the same side as itself).</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22502" y="731043"/>
            <a:ext cx="6298995" cy="539591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phrenic</a:t>
            </a:r>
            <a:r>
              <a:rPr lang="en-US" dirty="0"/>
              <a:t> nerve</a:t>
            </a:r>
          </a:p>
        </p:txBody>
      </p:sp>
      <p:sp>
        <p:nvSpPr>
          <p:cNvPr id="4" name="Content Placeholder 2">
            <a:extLst>
              <a:ext uri="{FF2B5EF4-FFF2-40B4-BE49-F238E27FC236}">
                <a16:creationId xmlns:a16="http://schemas.microsoft.com/office/drawing/2014/main" id="{3271F947-35C9-93D7-DE30-A50438A3E848}"/>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dirty="0"/>
              <a:t>Sensory Functions:</a:t>
            </a:r>
          </a:p>
          <a:p>
            <a:r>
              <a:rPr lang="en-US" dirty="0"/>
              <a:t>Sensory fibers from the phrenic nerve supply the central part of the diaphragm, including the (diaphragmatic) </a:t>
            </a:r>
            <a:r>
              <a:rPr lang="en-US" b="1" dirty="0"/>
              <a:t>pleura</a:t>
            </a:r>
            <a:r>
              <a:rPr lang="en-US" dirty="0"/>
              <a:t> and </a:t>
            </a:r>
            <a:r>
              <a:rPr lang="en-US" b="1" dirty="0"/>
              <a:t>peritoneum</a:t>
            </a:r>
            <a:r>
              <a:rPr lang="en-US" dirty="0"/>
              <a:t>. </a:t>
            </a:r>
          </a:p>
          <a:p>
            <a:r>
              <a:rPr lang="en-US" dirty="0"/>
              <a:t>The nerve also supplies sensation to:</a:t>
            </a:r>
          </a:p>
          <a:p>
            <a:pPr lvl="1"/>
            <a:r>
              <a:rPr lang="en-US" sz="2000" dirty="0"/>
              <a:t>The </a:t>
            </a:r>
            <a:r>
              <a:rPr lang="en-US" sz="2000" b="1" dirty="0"/>
              <a:t>mediastinal pleura</a:t>
            </a:r>
            <a:r>
              <a:rPr lang="en-US" sz="2000" dirty="0"/>
              <a:t> and </a:t>
            </a:r>
          </a:p>
          <a:p>
            <a:pPr lvl="1"/>
            <a:r>
              <a:rPr lang="en-US" sz="2000" dirty="0"/>
              <a:t>The </a:t>
            </a:r>
            <a:r>
              <a:rPr lang="en-US" sz="2000" b="1" dirty="0"/>
              <a:t>pericardium.</a:t>
            </a:r>
            <a:endParaRPr lang="en-US" sz="2000"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phrenic nerve</a:t>
            </a:r>
          </a:p>
        </p:txBody>
      </p:sp>
      <p:sp>
        <p:nvSpPr>
          <p:cNvPr id="4" name="Content Placeholder 2">
            <a:extLst>
              <a:ext uri="{FF2B5EF4-FFF2-40B4-BE49-F238E27FC236}">
                <a16:creationId xmlns:a16="http://schemas.microsoft.com/office/drawing/2014/main" id="{65CD7DE0-74E9-A067-D325-20D6E0CAD6AF}"/>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dirty="0"/>
              <a:t>Origin:</a:t>
            </a:r>
            <a:endParaRPr lang="en-US" b="1" cap="all" dirty="0"/>
          </a:p>
          <a:p>
            <a:r>
              <a:rPr lang="en-US" dirty="0"/>
              <a:t>The point of origin is from ventral rami of C3, C4 and C5 but primarily from C4.</a:t>
            </a:r>
          </a:p>
          <a:p>
            <a:r>
              <a:rPr lang="en-US" dirty="0"/>
              <a:t>(the root from C5 may reach the phrenic nerve directly or from the nerve to subclavius muscle)</a:t>
            </a:r>
          </a:p>
          <a:p>
            <a:r>
              <a:rPr lang="en-US" b="1" dirty="0"/>
              <a:t>Course:</a:t>
            </a:r>
            <a:endParaRPr lang="en-US" b="1" cap="all" dirty="0"/>
          </a:p>
          <a:p>
            <a:r>
              <a:rPr lang="en-US" dirty="0"/>
              <a:t>It runs vertically downwards on the anterior surface of the scalenus anterior, which it crosses obliquely from lateral to medial side. </a:t>
            </a:r>
          </a:p>
          <a:p>
            <a:r>
              <a:rPr lang="en-US" dirty="0"/>
              <a:t>Afterward it runs downwards on the cervical pleura to go into the thorax behind first costal cartilage.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phrenic</a:t>
            </a:r>
            <a:r>
              <a:rPr lang="en-US" dirty="0"/>
              <a:t> nerve</a:t>
            </a:r>
          </a:p>
        </p:txBody>
      </p:sp>
      <p:sp>
        <p:nvSpPr>
          <p:cNvPr id="4" name="Content Placeholder 2">
            <a:extLst>
              <a:ext uri="{FF2B5EF4-FFF2-40B4-BE49-F238E27FC236}">
                <a16:creationId xmlns:a16="http://schemas.microsoft.com/office/drawing/2014/main" id="{7B97715F-252A-76D7-06E7-526A6F79D0F1}"/>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dirty="0"/>
              <a:t>Distribution:</a:t>
            </a:r>
            <a:endParaRPr lang="en-US" b="1" cap="all" dirty="0"/>
          </a:p>
          <a:p>
            <a:r>
              <a:rPr lang="en-US" dirty="0"/>
              <a:t>The phrenic nerve gives -</a:t>
            </a:r>
          </a:p>
          <a:p>
            <a:pPr lvl="1"/>
            <a:r>
              <a:rPr lang="en-US" sz="2000" dirty="0"/>
              <a:t>Single Motor Supply to the diaphragm (muscle of respiration) and</a:t>
            </a:r>
          </a:p>
          <a:p>
            <a:pPr lvl="1"/>
            <a:r>
              <a:rPr lang="en-US" sz="2000" dirty="0"/>
              <a:t>Sensory innervation to diaphragmatic pleura, pericardium and subdiaphragmatic pleura.</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phrenic</a:t>
            </a:r>
            <a:r>
              <a:rPr lang="en-US" dirty="0"/>
              <a:t> nerve</a:t>
            </a:r>
            <a:br>
              <a:rPr lang="en-US" dirty="0"/>
            </a:br>
            <a:r>
              <a:rPr lang="en-US" dirty="0"/>
              <a:t>at the root of the neck</a:t>
            </a:r>
          </a:p>
        </p:txBody>
      </p:sp>
      <p:sp>
        <p:nvSpPr>
          <p:cNvPr id="4" name="Content Placeholder 2">
            <a:extLst>
              <a:ext uri="{FF2B5EF4-FFF2-40B4-BE49-F238E27FC236}">
                <a16:creationId xmlns:a16="http://schemas.microsoft.com/office/drawing/2014/main" id="{FC817724-90F2-0DBA-0BA4-27F981131F31}"/>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nerve begins at the lateral border of the </a:t>
            </a:r>
            <a:r>
              <a:rPr lang="en-US" b="1" dirty="0"/>
              <a:t>anterior scalene</a:t>
            </a:r>
            <a:r>
              <a:rPr lang="en-US" dirty="0"/>
              <a:t> muscle. </a:t>
            </a:r>
          </a:p>
          <a:p>
            <a:r>
              <a:rPr lang="en-US" dirty="0"/>
              <a:t>It then continues inferiorly over the anterior surface of anterior scalene, deep to the </a:t>
            </a:r>
            <a:r>
              <a:rPr lang="en-US" b="1" dirty="0"/>
              <a:t>prevertebral layer</a:t>
            </a:r>
            <a:r>
              <a:rPr lang="en-US" dirty="0"/>
              <a:t> of deep cervical fascia.</a:t>
            </a:r>
          </a:p>
          <a:p>
            <a:r>
              <a:rPr lang="en-US" dirty="0"/>
              <a:t>At the root of the neck, it runs anterior to the second part of the subclavian artery and posterior to the subclavian vein. </a:t>
            </a:r>
          </a:p>
          <a:p>
            <a:pPr lvl="1"/>
            <a:r>
              <a:rPr lang="en-US" sz="2000" dirty="0"/>
              <a:t>The </a:t>
            </a:r>
            <a:r>
              <a:rPr lang="en-US" sz="2000" b="1" dirty="0"/>
              <a:t>anterior scalene</a:t>
            </a:r>
            <a:r>
              <a:rPr lang="en-US" sz="2000" dirty="0"/>
              <a:t> muscle separates the subclavian artery &amp; the subclavian vein. </a:t>
            </a:r>
          </a:p>
          <a:p>
            <a:r>
              <a:rPr lang="en-US" dirty="0"/>
              <a:t>The phrenic nerve enters the thorax by crossing medially in front of the internal thoracic artery.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879540" y="723900"/>
            <a:ext cx="5384919" cy="54102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238</TotalTime>
  <Words>925</Words>
  <Application>Microsoft Office PowerPoint</Application>
  <PresentationFormat>On-screen Show (4:3)</PresentationFormat>
  <Paragraphs>76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Tw Cen MT</vt:lpstr>
      <vt:lpstr>Tw Cen MT Condensed</vt:lpstr>
      <vt:lpstr>Wingdings 3</vt:lpstr>
      <vt:lpstr>Integral</vt:lpstr>
      <vt:lpstr>PowerPoint Presentation</vt:lpstr>
      <vt:lpstr>The phrenic nerve</vt:lpstr>
      <vt:lpstr>The phrenic nerve</vt:lpstr>
      <vt:lpstr>PowerPoint Presentation</vt:lpstr>
      <vt:lpstr>The phrenic nerve</vt:lpstr>
      <vt:lpstr>The phrenic nerve</vt:lpstr>
      <vt:lpstr>The phrenic nerve</vt:lpstr>
      <vt:lpstr>The phrenic nerve at the root of the neck</vt:lpstr>
      <vt:lpstr>PowerPoint Presentation</vt:lpstr>
      <vt:lpstr>PowerPoint Presentation</vt:lpstr>
      <vt:lpstr>The phrenic nerve in the thorax</vt:lpstr>
      <vt:lpstr>PowerPoint Presentation</vt:lpstr>
      <vt:lpstr>Right Phrenic Nerve</vt:lpstr>
      <vt:lpstr>PowerPoint Presentation</vt:lpstr>
      <vt:lpstr>Left Phrenic Nerve</vt:lpstr>
      <vt:lpstr>PowerPoint Presentation</vt:lpstr>
      <vt:lpstr>PowerPoint Presentation</vt:lpstr>
      <vt:lpstr>ACCESSORY PHRENIC NERVE</vt:lpstr>
      <vt:lpstr>PowerPoint Presentation</vt:lpstr>
      <vt:lpstr>The phrenic nerve</vt:lpstr>
      <vt:lpstr>The phrenic nerve</vt:lpstr>
      <vt:lpstr>The phrenic nerve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PHRENIC NERVE</dc:title>
  <dc:creator>Zone</dc:creator>
  <cp:lastModifiedBy>Rajesh Patel</cp:lastModifiedBy>
  <cp:revision>21</cp:revision>
  <dcterms:created xsi:type="dcterms:W3CDTF">2018-06-10T18:13:07Z</dcterms:created>
  <dcterms:modified xsi:type="dcterms:W3CDTF">2024-11-07T06:36:55Z</dcterms:modified>
</cp:coreProperties>
</file>