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28"/>
  </p:notesMasterIdLst>
  <p:sldIdLst>
    <p:sldId id="256" r:id="rId2"/>
    <p:sldId id="257" r:id="rId3"/>
    <p:sldId id="258" r:id="rId4"/>
    <p:sldId id="275" r:id="rId5"/>
    <p:sldId id="261" r:id="rId6"/>
    <p:sldId id="283" r:id="rId7"/>
    <p:sldId id="259" r:id="rId8"/>
    <p:sldId id="262" r:id="rId9"/>
    <p:sldId id="270" r:id="rId10"/>
    <p:sldId id="271" r:id="rId11"/>
    <p:sldId id="267" r:id="rId12"/>
    <p:sldId id="268" r:id="rId13"/>
    <p:sldId id="264" r:id="rId14"/>
    <p:sldId id="265" r:id="rId15"/>
    <p:sldId id="266" r:id="rId16"/>
    <p:sldId id="272" r:id="rId17"/>
    <p:sldId id="273" r:id="rId18"/>
    <p:sldId id="274" r:id="rId19"/>
    <p:sldId id="277" r:id="rId20"/>
    <p:sldId id="278" r:id="rId21"/>
    <p:sldId id="279" r:id="rId22"/>
    <p:sldId id="285" r:id="rId23"/>
    <p:sldId id="280" r:id="rId24"/>
    <p:sldId id="281" r:id="rId25"/>
    <p:sldId id="282" r:id="rId26"/>
    <p:sldId id="28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C00B2-7142-4611-8FDD-66F687262089}" type="datetimeFigureOut">
              <a:rPr lang="en-IN" smtClean="0"/>
              <a:t>05-06-2024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B9104-A422-4359-BD41-82B32C1F5854}" type="slidenum">
              <a:rPr lang="en-IN" smtClean="0"/>
              <a:t>‹#›</a:t>
            </a:fld>
            <a:endParaRPr lang="en-IN"/>
          </a:p>
        </p:txBody>
      </p:sp>
    </p:spTree>
    <p:extLst>
      <p:ext uri="{BB962C8B-B14F-4D97-AF65-F5344CB8AC3E}">
        <p14:creationId xmlns:p14="http://schemas.microsoft.com/office/powerpoint/2010/main" val="331712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A631FC2-D5A4-44AD-B09C-1AE2E0F10366}" type="datetime1">
              <a:rPr lang="en-US" smtClean="0"/>
              <a:t>6/5/2024</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MBBSPPT.COM</a:t>
            </a:r>
          </a:p>
        </p:txBody>
      </p:sp>
      <p:sp>
        <p:nvSpPr>
          <p:cNvPr id="6" name="Slide Number Placeholder 5"/>
          <p:cNvSpPr>
            <a:spLocks noGrp="1"/>
          </p:cNvSpPr>
          <p:nvPr>
            <p:ph type="sldNum" sz="quarter" idx="12"/>
          </p:nvPr>
        </p:nvSpPr>
        <p:spPr>
          <a:xfrm>
            <a:off x="6817317" y="5054602"/>
            <a:ext cx="413483" cy="279400"/>
          </a:xfrm>
        </p:spPr>
        <p:txBody>
          <a:bodyPr/>
          <a:lstStyle/>
          <a:p>
            <a:fld id="{60E6E0D1-A89F-4818-8EEC-542C857284AA}"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84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979557-EDBA-4D85-80F0-21F17CCC8533}" type="datetime1">
              <a:rPr lang="en-US" smtClean="0"/>
              <a:t>6/5/2024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0E6E0D1-A89F-4818-8EEC-542C857284AA}" type="slidenum">
              <a:rPr lang="en-US" smtClean="0"/>
              <a:pPr/>
              <a:t>‹#›</a:t>
            </a:fld>
            <a:endParaRPr lang="en-US"/>
          </a:p>
        </p:txBody>
      </p:sp>
    </p:spTree>
    <p:extLst>
      <p:ext uri="{BB962C8B-B14F-4D97-AF65-F5344CB8AC3E}">
        <p14:creationId xmlns:p14="http://schemas.microsoft.com/office/powerpoint/2010/main" val="62544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914298-AE0D-4DF0-BE96-458ABB39B061}" type="datetime1">
              <a:rPr lang="en-US" smtClean="0"/>
              <a:t>6/5/2024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E6E0D1-A89F-4818-8EEC-542C857284AA}"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91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D25B1-E364-4AA5-9C44-F7E1A73E5380}" type="datetime1">
              <a:rPr lang="en-US" smtClean="0"/>
              <a:t>6/5/2024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E6E0D1-A89F-4818-8EEC-542C857284AA}"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829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B4951-7945-4117-AE29-B98CC16875BC}" type="datetime1">
              <a:rPr lang="en-US" smtClean="0"/>
              <a:t>6/5/2024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E6E0D1-A89F-4818-8EEC-542C857284AA}" type="slidenum">
              <a:rPr lang="en-US" smtClean="0"/>
              <a:pPr/>
              <a:t>‹#›</a:t>
            </a:fld>
            <a:endParaRPr lang="en-US"/>
          </a:p>
        </p:txBody>
      </p:sp>
    </p:spTree>
    <p:extLst>
      <p:ext uri="{BB962C8B-B14F-4D97-AF65-F5344CB8AC3E}">
        <p14:creationId xmlns:p14="http://schemas.microsoft.com/office/powerpoint/2010/main" val="3955684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AAC79-C88D-47A2-B54D-A871740F73FE}" type="datetime1">
              <a:rPr lang="en-US" smtClean="0"/>
              <a:t>6/5/2024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E6E0D1-A89F-4818-8EEC-542C857284AA}"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302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43E900-3985-45C3-BA5F-6F97FC5BB87E}" type="datetime1">
              <a:rPr lang="en-US" smtClean="0"/>
              <a:t>6/5/2024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E6E0D1-A89F-4818-8EEC-542C857284AA}"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50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4CEF7C-F5BE-4ECB-918A-43F6B11B5318}" type="datetime1">
              <a:rPr lang="en-US" smtClean="0"/>
              <a:t>6/5/2024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E6E0D1-A89F-4818-8EEC-542C857284AA}"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765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D34C66-160E-471A-B773-418DBEF2BA73}" type="datetime1">
              <a:rPr lang="en-US" smtClean="0"/>
              <a:t>6/5/2024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E6E0D1-A89F-4818-8EEC-542C857284AA}"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64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9C3222-B9B2-4B7C-9238-36B22D159CA0}" type="datetime1">
              <a:rPr lang="en-US" smtClean="0"/>
              <a:t>6/5/2024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E6E0D1-A89F-4818-8EEC-542C857284AA}" type="slidenum">
              <a:rPr lang="en-US" smtClean="0"/>
              <a:pPr/>
              <a:t>‹#›</a:t>
            </a:fld>
            <a:endParaRPr lang="en-US"/>
          </a:p>
        </p:txBody>
      </p:sp>
    </p:spTree>
    <p:extLst>
      <p:ext uri="{BB962C8B-B14F-4D97-AF65-F5344CB8AC3E}">
        <p14:creationId xmlns:p14="http://schemas.microsoft.com/office/powerpoint/2010/main" val="29387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solidFill>
                  <a:schemeClr val="tx1">
                    <a:lumMod val="95000"/>
                    <a:lumOff val="5000"/>
                  </a:schemeClr>
                </a:solidFill>
              </a:defRPr>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9FDA0B-EE38-46C2-89AC-885EA6BE13B9}" type="datetime1">
              <a:rPr lang="en-US" smtClean="0"/>
              <a:t>6/5/2024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E6E0D1-A89F-4818-8EEC-542C857284AA}"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67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D09D6C-18B3-4802-B07E-729BBA9DF994}" type="datetime1">
              <a:rPr lang="en-US" smtClean="0"/>
              <a:t>6/5/2024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0E6E0D1-A89F-4818-8EEC-542C857284AA}" type="slidenum">
              <a:rPr lang="en-US" smtClean="0"/>
              <a:pPr/>
              <a:t>‹#›</a:t>
            </a:fld>
            <a:endParaRPr lang="en-US"/>
          </a:p>
        </p:txBody>
      </p:sp>
    </p:spTree>
    <p:extLst>
      <p:ext uri="{BB962C8B-B14F-4D97-AF65-F5344CB8AC3E}">
        <p14:creationId xmlns:p14="http://schemas.microsoft.com/office/powerpoint/2010/main" val="2448169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30EB1-0D36-465B-B8AA-7F121350BF6C}" type="datetime1">
              <a:rPr lang="en-US" smtClean="0"/>
              <a:t>6/5/2024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60E6E0D1-A89F-4818-8EEC-542C857284AA}"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42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lvl1pPr>
              <a:defRPr>
                <a:solidFill>
                  <a:schemeClr val="tx1">
                    <a:lumMod val="95000"/>
                    <a:lumOff val="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BCC69E8-3152-4B3F-B052-A9CC448A9A08}" type="datetime1">
              <a:rPr lang="en-US" smtClean="0"/>
              <a:t>6/5/2024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60E6E0D1-A89F-4818-8EEC-542C857284AA}"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63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81D9-E30D-460A-9369-E34F3AA2D722}" type="datetime1">
              <a:rPr lang="en-US" smtClean="0"/>
              <a:t>6/5/2024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60E6E0D1-A89F-4818-8EEC-542C857284AA}" type="slidenum">
              <a:rPr lang="en-US" smtClean="0"/>
              <a:pPr/>
              <a:t>‹#›</a:t>
            </a:fld>
            <a:endParaRPr lang="en-US"/>
          </a:p>
        </p:txBody>
      </p:sp>
    </p:spTree>
    <p:extLst>
      <p:ext uri="{BB962C8B-B14F-4D97-AF65-F5344CB8AC3E}">
        <p14:creationId xmlns:p14="http://schemas.microsoft.com/office/powerpoint/2010/main" val="265140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740B46-7CC1-4E8C-BFF9-1C23B81C854B}" type="datetime1">
              <a:rPr lang="en-US" smtClean="0"/>
              <a:t>6/5/2024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0E6E0D1-A89F-4818-8EEC-542C857284AA}"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92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F71C80-CA71-427E-BBF3-52022E14AAC4}" type="datetime1">
              <a:rPr lang="en-US" smtClean="0"/>
              <a:t>6/5/2024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0E6E0D1-A89F-4818-8EEC-542C857284AA}" type="slidenum">
              <a:rPr lang="en-US" smtClean="0"/>
              <a:pPr/>
              <a:t>‹#›</a:t>
            </a:fld>
            <a:endParaRPr lang="en-US"/>
          </a:p>
        </p:txBody>
      </p:sp>
    </p:spTree>
    <p:extLst>
      <p:ext uri="{BB962C8B-B14F-4D97-AF65-F5344CB8AC3E}">
        <p14:creationId xmlns:p14="http://schemas.microsoft.com/office/powerpoint/2010/main" val="333969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673317-2AB1-444C-932C-6F5B6315676E}" type="datetime1">
              <a:rPr lang="en-US" smtClean="0"/>
              <a:t>6/5/2024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MBBSPPT.COM</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E6E0D1-A89F-4818-8EEC-542C857284AA}" type="slidenum">
              <a:rPr lang="en-US" smtClean="0"/>
              <a:pPr/>
              <a:t>‹#›</a:t>
            </a:fld>
            <a:endParaRPr lang="en-US"/>
          </a:p>
        </p:txBody>
      </p:sp>
    </p:spTree>
    <p:extLst>
      <p:ext uri="{BB962C8B-B14F-4D97-AF65-F5344CB8AC3E}">
        <p14:creationId xmlns:p14="http://schemas.microsoft.com/office/powerpoint/2010/main" val="10072960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515533"/>
          </a:xfrm>
        </p:spPr>
        <p:txBody>
          <a:bodyPr/>
          <a:lstStyle/>
          <a:p>
            <a:r>
              <a:rPr lang="en-US" dirty="0"/>
              <a:t>The Pleurae</a:t>
            </a:r>
          </a:p>
        </p:txBody>
      </p:sp>
      <p:sp>
        <p:nvSpPr>
          <p:cNvPr id="3" name="Subtitle 2"/>
          <p:cNvSpPr>
            <a:spLocks noGrp="1"/>
          </p:cNvSpPr>
          <p:nvPr>
            <p:ph type="subTitle" idx="1"/>
          </p:nvPr>
        </p:nvSpPr>
        <p:spPr>
          <a:xfrm>
            <a:off x="1921934" y="3598327"/>
            <a:ext cx="5308866" cy="1377651"/>
          </a:xfrm>
          <a:effectLst>
            <a:outerShdw blurRad="50800" dist="38100" dir="2700000" algn="tl" rotWithShape="0">
              <a:prstClr val="black">
                <a:alpha val="40000"/>
              </a:prstClr>
            </a:outerShdw>
          </a:effectLst>
        </p:spPr>
        <p:txBody>
          <a:bodyPr>
            <a:normAutofit/>
          </a:bodyPr>
          <a:lstStyle/>
          <a:p>
            <a:r>
              <a:rPr lang="en-US" sz="1600" dirty="0"/>
              <a:t>BY MBBSPPT.COM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Relations of the Costal Pleura</a:t>
            </a:r>
          </a:p>
        </p:txBody>
      </p:sp>
      <p:sp>
        <p:nvSpPr>
          <p:cNvPr id="3" name="Content Placeholder 2"/>
          <p:cNvSpPr>
            <a:spLocks noGrp="1"/>
          </p:cNvSpPr>
          <p:nvPr>
            <p:ph idx="1"/>
          </p:nvPr>
        </p:nvSpPr>
        <p:spPr>
          <a:xfrm>
            <a:off x="1176865" y="2490135"/>
            <a:ext cx="6798736" cy="3444997"/>
          </a:xfrm>
        </p:spPr>
        <p:txBody>
          <a:bodyPr>
            <a:normAutofit fontScale="92500" lnSpcReduction="10000"/>
          </a:bodyPr>
          <a:lstStyle/>
          <a:p>
            <a:r>
              <a:rPr lang="en-US" sz="1800" dirty="0"/>
              <a:t>ANTERIOR RELATIONS</a:t>
            </a:r>
          </a:p>
          <a:p>
            <a:pPr lvl="1"/>
            <a:r>
              <a:rPr lang="en-US" sz="1600" dirty="0"/>
              <a:t>The internal thoracic vessels are directly located on the pleura within the first intercostal space. </a:t>
            </a:r>
          </a:p>
          <a:p>
            <a:pPr lvl="1"/>
            <a:r>
              <a:rPr lang="en-US" sz="1600" dirty="0"/>
              <a:t>Sternum</a:t>
            </a:r>
          </a:p>
          <a:p>
            <a:pPr lvl="1"/>
            <a:r>
              <a:rPr lang="en-US" sz="1600" dirty="0"/>
              <a:t>Costal cartilages</a:t>
            </a:r>
          </a:p>
          <a:p>
            <a:pPr lvl="1"/>
            <a:r>
              <a:rPr lang="en-US" sz="1600" dirty="0"/>
              <a:t>Ribs</a:t>
            </a:r>
          </a:p>
          <a:p>
            <a:pPr lvl="1"/>
            <a:r>
              <a:rPr lang="en-US" sz="1600" dirty="0"/>
              <a:t>Intercostal muscles</a:t>
            </a:r>
          </a:p>
          <a:p>
            <a:r>
              <a:rPr lang="en-US" sz="1800" dirty="0"/>
              <a:t>POSTERIOR RELATIONS</a:t>
            </a:r>
          </a:p>
          <a:p>
            <a:pPr lvl="1"/>
            <a:r>
              <a:rPr lang="en-US" sz="1600" dirty="0"/>
              <a:t>The costal pleura is related to the sympathetic chain as well as its branches. </a:t>
            </a:r>
          </a:p>
          <a:p>
            <a:pPr lvl="1"/>
            <a:r>
              <a:rPr lang="en-US" sz="1600" dirty="0"/>
              <a:t>The intercostal nerve is located in the middle of the costal pleura as well as the posterior intercostal membrane at the posterior end of the intercostal space.</a:t>
            </a:r>
          </a:p>
        </p:txBody>
      </p:sp>
      <p:sp>
        <p:nvSpPr>
          <p:cNvPr id="4" name="Footer Placeholder 3">
            <a:extLst>
              <a:ext uri="{FF2B5EF4-FFF2-40B4-BE49-F238E27FC236}">
                <a16:creationId xmlns:a16="http://schemas.microsoft.com/office/drawing/2014/main" id="{C5F41F10-BE10-CF25-C350-2EF44270278A}"/>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E2272132-E2E9-E404-76A5-083D80016603}"/>
              </a:ext>
            </a:extLst>
          </p:cNvPr>
          <p:cNvSpPr>
            <a:spLocks noGrp="1"/>
          </p:cNvSpPr>
          <p:nvPr>
            <p:ph type="sldNum" sz="quarter" idx="12"/>
          </p:nvPr>
        </p:nvSpPr>
        <p:spPr/>
        <p:txBody>
          <a:bodyPr/>
          <a:lstStyle/>
          <a:p>
            <a:fld id="{60E6E0D1-A89F-4818-8EEC-542C857284AA}"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1828800" y="632971"/>
            <a:ext cx="5486400" cy="5592057"/>
          </a:xfrm>
          <a:noFill/>
          <a:ln w="9525">
            <a:noFill/>
            <a:miter lim="800000"/>
            <a:headEnd/>
            <a:tailEnd/>
          </a:ln>
          <a:effectLst/>
        </p:spPr>
      </p:pic>
      <p:sp>
        <p:nvSpPr>
          <p:cNvPr id="3" name="Slide Number Placeholder 2">
            <a:extLst>
              <a:ext uri="{FF2B5EF4-FFF2-40B4-BE49-F238E27FC236}">
                <a16:creationId xmlns:a16="http://schemas.microsoft.com/office/drawing/2014/main" id="{5C82702B-F33E-C696-DD6B-7B971AA9F124}"/>
              </a:ext>
            </a:extLst>
          </p:cNvPr>
          <p:cNvSpPr>
            <a:spLocks noGrp="1"/>
          </p:cNvSpPr>
          <p:nvPr>
            <p:ph type="sldNum" sz="quarter" idx="12"/>
          </p:nvPr>
        </p:nvSpPr>
        <p:spPr/>
        <p:txBody>
          <a:bodyPr/>
          <a:lstStyle/>
          <a:p>
            <a:fld id="{60E6E0D1-A89F-4818-8EEC-542C857284A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The Diaphragmatic Pleura</a:t>
            </a:r>
          </a:p>
        </p:txBody>
      </p:sp>
      <p:sp>
        <p:nvSpPr>
          <p:cNvPr id="3" name="Content Placeholder 2"/>
          <p:cNvSpPr>
            <a:spLocks noGrp="1"/>
          </p:cNvSpPr>
          <p:nvPr>
            <p:ph idx="1"/>
          </p:nvPr>
        </p:nvSpPr>
        <p:spPr>
          <a:xfrm>
            <a:off x="1176865" y="2490135"/>
            <a:ext cx="6798736" cy="3444997"/>
          </a:xfrm>
        </p:spPr>
        <p:txBody>
          <a:bodyPr>
            <a:normAutofit fontScale="85000" lnSpcReduction="10000"/>
          </a:bodyPr>
          <a:lstStyle/>
          <a:p>
            <a:r>
              <a:rPr lang="en-US" dirty="0"/>
              <a:t>The thoracic surface of the diaphragm is covered by the diaphragmatic pleura. </a:t>
            </a:r>
          </a:p>
          <a:p>
            <a:r>
              <a:rPr lang="en-US" dirty="0"/>
              <a:t>Below the lower border of the lung, the costal and diaphragmatic pleurae are in apposition to each other in quiet respiration. </a:t>
            </a:r>
          </a:p>
          <a:p>
            <a:r>
              <a:rPr lang="en-US" dirty="0"/>
              <a:t>The margins of the base of the lung decline and the costal and diaphragmatic pleurae split up in deep inspiration. </a:t>
            </a:r>
          </a:p>
          <a:p>
            <a:r>
              <a:rPr lang="en-US" dirty="0"/>
              <a:t>On inspiration this lower zone of the pleural cavity into which the lung enlarges is called the Costo diaphragmatic recess.</a:t>
            </a:r>
          </a:p>
        </p:txBody>
      </p:sp>
      <p:sp>
        <p:nvSpPr>
          <p:cNvPr id="4" name="Footer Placeholder 3">
            <a:extLst>
              <a:ext uri="{FF2B5EF4-FFF2-40B4-BE49-F238E27FC236}">
                <a16:creationId xmlns:a16="http://schemas.microsoft.com/office/drawing/2014/main" id="{649E3BF4-9C08-637E-580B-1E4CF70BDF3D}"/>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B963F762-810A-F1FC-C381-3B56165005AD}"/>
              </a:ext>
            </a:extLst>
          </p:cNvPr>
          <p:cNvSpPr>
            <a:spLocks noGrp="1"/>
          </p:cNvSpPr>
          <p:nvPr>
            <p:ph type="sldNum" sz="quarter" idx="12"/>
          </p:nvPr>
        </p:nvSpPr>
        <p:spPr/>
        <p:txBody>
          <a:bodyPr/>
          <a:lstStyle/>
          <a:p>
            <a:fld id="{60E6E0D1-A89F-4818-8EEC-542C857284A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Mediastinal Pleura</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It lines the corresponding outermost layer of the mediastinum and creates its lateral boundary. </a:t>
            </a:r>
          </a:p>
          <a:p>
            <a:r>
              <a:rPr lang="en-US" dirty="0"/>
              <a:t>It is represented as a cuff over the root of the lung and becomes constant with the visceral pleura.</a:t>
            </a:r>
          </a:p>
        </p:txBody>
      </p:sp>
      <p:sp>
        <p:nvSpPr>
          <p:cNvPr id="4" name="Footer Placeholder 3">
            <a:extLst>
              <a:ext uri="{FF2B5EF4-FFF2-40B4-BE49-F238E27FC236}">
                <a16:creationId xmlns:a16="http://schemas.microsoft.com/office/drawing/2014/main" id="{C58547EB-933E-2999-CC9F-BAD7F6BF9C5C}"/>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CB68644E-F629-E7F8-A9E7-C4430549825E}"/>
              </a:ext>
            </a:extLst>
          </p:cNvPr>
          <p:cNvSpPr>
            <a:spLocks noGrp="1"/>
          </p:cNvSpPr>
          <p:nvPr>
            <p:ph type="sldNum" sz="quarter" idx="12"/>
          </p:nvPr>
        </p:nvSpPr>
        <p:spPr/>
        <p:txBody>
          <a:bodyPr/>
          <a:lstStyle/>
          <a:p>
            <a:fld id="{60E6E0D1-A89F-4818-8EEC-542C857284AA}"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Cervical Pleura</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It is the dome of parietal pleura, which extends into the root of the neck about 1 inch (2.5 cm) above the medial end of clavicle and 2 inches (5 cm) above the 1st costal cartilage.</a:t>
            </a:r>
          </a:p>
          <a:p>
            <a:r>
              <a:rPr lang="en-US" dirty="0"/>
              <a:t>It is termed cupola and covers the apex of the lung. </a:t>
            </a:r>
          </a:p>
          <a:p>
            <a:r>
              <a:rPr lang="en-US" dirty="0"/>
              <a:t>It is covered by the </a:t>
            </a:r>
            <a:r>
              <a:rPr lang="en-US" dirty="0" err="1"/>
              <a:t>suprapleural</a:t>
            </a:r>
            <a:r>
              <a:rPr lang="en-US" dirty="0"/>
              <a:t> membrane.</a:t>
            </a:r>
          </a:p>
          <a:p>
            <a:endParaRPr lang="en-US" dirty="0"/>
          </a:p>
        </p:txBody>
      </p:sp>
      <p:sp>
        <p:nvSpPr>
          <p:cNvPr id="4" name="Footer Placeholder 3">
            <a:extLst>
              <a:ext uri="{FF2B5EF4-FFF2-40B4-BE49-F238E27FC236}">
                <a16:creationId xmlns:a16="http://schemas.microsoft.com/office/drawing/2014/main" id="{30F705EF-D81B-1C54-A860-6539D9CFDE46}"/>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72643624-CDF1-108F-D356-6C625BD5828C}"/>
              </a:ext>
            </a:extLst>
          </p:cNvPr>
          <p:cNvSpPr>
            <a:spLocks noGrp="1"/>
          </p:cNvSpPr>
          <p:nvPr>
            <p:ph type="sldNum" sz="quarter" idx="12"/>
          </p:nvPr>
        </p:nvSpPr>
        <p:spPr/>
        <p:txBody>
          <a:bodyPr/>
          <a:lstStyle/>
          <a:p>
            <a:fld id="{60E6E0D1-A89F-4818-8EEC-542C857284AA}"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Connections of Cervical Pleura</a:t>
            </a:r>
          </a:p>
        </p:txBody>
      </p:sp>
      <p:sp>
        <p:nvSpPr>
          <p:cNvPr id="3" name="Content Placeholder 2"/>
          <p:cNvSpPr>
            <a:spLocks noGrp="1"/>
          </p:cNvSpPr>
          <p:nvPr>
            <p:ph idx="1"/>
          </p:nvPr>
        </p:nvSpPr>
        <p:spPr>
          <a:xfrm>
            <a:off x="1176865" y="2490135"/>
            <a:ext cx="6798736" cy="3444997"/>
          </a:xfrm>
        </p:spPr>
        <p:txBody>
          <a:bodyPr>
            <a:normAutofit fontScale="92500" lnSpcReduction="10000"/>
          </a:bodyPr>
          <a:lstStyle/>
          <a:p>
            <a:r>
              <a:rPr lang="en-US" dirty="0"/>
              <a:t>Anteriorly: </a:t>
            </a:r>
          </a:p>
          <a:p>
            <a:pPr lvl="1"/>
            <a:r>
              <a:rPr lang="en-US" dirty="0"/>
              <a:t>Subclavian artery and scalenus anterior muscle. </a:t>
            </a:r>
          </a:p>
          <a:p>
            <a:r>
              <a:rPr lang="en-US" dirty="0"/>
              <a:t>Posteriorly: </a:t>
            </a:r>
          </a:p>
          <a:p>
            <a:pPr lvl="1"/>
            <a:r>
              <a:rPr lang="en-US" dirty="0"/>
              <a:t>Neck of 1st rib and structures passing in front of it.</a:t>
            </a:r>
          </a:p>
          <a:p>
            <a:r>
              <a:rPr lang="en-US" dirty="0"/>
              <a:t>Laterally: </a:t>
            </a:r>
          </a:p>
          <a:p>
            <a:pPr lvl="1"/>
            <a:r>
              <a:rPr lang="en-US" dirty="0"/>
              <a:t>Scalenus Medius muscle.</a:t>
            </a:r>
          </a:p>
          <a:p>
            <a:r>
              <a:rPr lang="en-US" dirty="0"/>
              <a:t>Medially: </a:t>
            </a:r>
          </a:p>
          <a:p>
            <a:pPr lvl="1"/>
            <a:r>
              <a:rPr lang="en-US" dirty="0"/>
              <a:t>Great vessels of the neck.</a:t>
            </a:r>
          </a:p>
          <a:p>
            <a:endParaRPr lang="en-US" dirty="0"/>
          </a:p>
        </p:txBody>
      </p:sp>
      <p:sp>
        <p:nvSpPr>
          <p:cNvPr id="4" name="Footer Placeholder 3">
            <a:extLst>
              <a:ext uri="{FF2B5EF4-FFF2-40B4-BE49-F238E27FC236}">
                <a16:creationId xmlns:a16="http://schemas.microsoft.com/office/drawing/2014/main" id="{22AD7240-E577-9943-258D-B1FF0EDC5528}"/>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4AC2E756-5ACC-0E15-008B-23B11FD14280}"/>
              </a:ext>
            </a:extLst>
          </p:cNvPr>
          <p:cNvSpPr>
            <a:spLocks noGrp="1"/>
          </p:cNvSpPr>
          <p:nvPr>
            <p:ph type="sldNum" sz="quarter" idx="12"/>
          </p:nvPr>
        </p:nvSpPr>
        <p:spPr/>
        <p:txBody>
          <a:bodyPr/>
          <a:lstStyle/>
          <a:p>
            <a:fld id="{60E6E0D1-A89F-4818-8EEC-542C857284A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Cervical Pleura</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Cervical pleura is the topmost part of parietal pleura, inside the root of the neck which spreads out nearly 1 inch or 2.5 cm superior towards the medial end of clavicle as well as 2 inches or 5 cm superior towards the 1st costal cartilage. </a:t>
            </a:r>
          </a:p>
          <a:p>
            <a:r>
              <a:rPr lang="en-US" dirty="0"/>
              <a:t>It is called cupola and the apex of the lung is enclosed by it. </a:t>
            </a:r>
          </a:p>
          <a:p>
            <a:r>
              <a:rPr lang="en-US" dirty="0"/>
              <a:t>It is enclosed by the </a:t>
            </a:r>
            <a:r>
              <a:rPr lang="en-US" dirty="0" err="1"/>
              <a:t>suprapleural</a:t>
            </a:r>
            <a:r>
              <a:rPr lang="en-US" dirty="0"/>
              <a:t> membrane.</a:t>
            </a:r>
          </a:p>
          <a:p>
            <a:endParaRPr lang="en-US" dirty="0"/>
          </a:p>
        </p:txBody>
      </p:sp>
      <p:sp>
        <p:nvSpPr>
          <p:cNvPr id="4" name="Footer Placeholder 3">
            <a:extLst>
              <a:ext uri="{FF2B5EF4-FFF2-40B4-BE49-F238E27FC236}">
                <a16:creationId xmlns:a16="http://schemas.microsoft.com/office/drawing/2014/main" id="{1FB701E0-0A2C-C9C6-726C-60906CCFF440}"/>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482A6FC4-F28B-D8E4-8447-DF36E2C5E1BD}"/>
              </a:ext>
            </a:extLst>
          </p:cNvPr>
          <p:cNvSpPr>
            <a:spLocks noGrp="1"/>
          </p:cNvSpPr>
          <p:nvPr>
            <p:ph type="sldNum" sz="quarter" idx="12"/>
          </p:nvPr>
        </p:nvSpPr>
        <p:spPr/>
        <p:txBody>
          <a:bodyPr/>
          <a:lstStyle/>
          <a:p>
            <a:fld id="{60E6E0D1-A89F-4818-8EEC-542C857284AA}"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srcRect/>
          <a:stretch>
            <a:fillRect/>
          </a:stretch>
        </p:blipFill>
        <p:spPr bwMode="auto">
          <a:xfrm>
            <a:off x="1884265" y="647700"/>
            <a:ext cx="5375470" cy="5562600"/>
          </a:xfrm>
          <a:noFill/>
          <a:ln w="9525">
            <a:noFill/>
            <a:miter lim="800000"/>
            <a:headEnd/>
            <a:tailEnd/>
          </a:ln>
          <a:effectLst/>
        </p:spPr>
      </p:pic>
      <p:sp>
        <p:nvSpPr>
          <p:cNvPr id="3" name="Slide Number Placeholder 2">
            <a:extLst>
              <a:ext uri="{FF2B5EF4-FFF2-40B4-BE49-F238E27FC236}">
                <a16:creationId xmlns:a16="http://schemas.microsoft.com/office/drawing/2014/main" id="{88FB1CD7-A6C8-E526-EC53-F2A70DC5CAFC}"/>
              </a:ext>
            </a:extLst>
          </p:cNvPr>
          <p:cNvSpPr>
            <a:spLocks noGrp="1"/>
          </p:cNvSpPr>
          <p:nvPr>
            <p:ph type="sldNum" sz="quarter" idx="12"/>
          </p:nvPr>
        </p:nvSpPr>
        <p:spPr/>
        <p:txBody>
          <a:bodyPr/>
          <a:lstStyle/>
          <a:p>
            <a:fld id="{60E6E0D1-A89F-4818-8EEC-542C857284AA}"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Relations of the Cervical Pleura</a:t>
            </a:r>
          </a:p>
        </p:txBody>
      </p:sp>
      <p:sp>
        <p:nvSpPr>
          <p:cNvPr id="3" name="Content Placeholder 2"/>
          <p:cNvSpPr>
            <a:spLocks noGrp="1"/>
          </p:cNvSpPr>
          <p:nvPr>
            <p:ph idx="1"/>
          </p:nvPr>
        </p:nvSpPr>
        <p:spPr>
          <a:xfrm>
            <a:off x="1176865" y="2490135"/>
            <a:ext cx="6798736" cy="3444997"/>
          </a:xfrm>
        </p:spPr>
        <p:txBody>
          <a:bodyPr>
            <a:noAutofit/>
          </a:bodyPr>
          <a:lstStyle/>
          <a:p>
            <a:r>
              <a:rPr lang="en-US" sz="1200" dirty="0"/>
              <a:t>The </a:t>
            </a:r>
            <a:r>
              <a:rPr lang="en-US" sz="1200" dirty="0" err="1"/>
              <a:t>scaleus</a:t>
            </a:r>
            <a:r>
              <a:rPr lang="en-US" sz="1200" dirty="0"/>
              <a:t> anterior envelops the anterolateral part of the dome of the pleura, parting it from the subclavian vein that terminates at the medial border of the muscle.</a:t>
            </a:r>
          </a:p>
          <a:p>
            <a:r>
              <a:rPr lang="en-US" sz="1200" dirty="0"/>
              <a:t>The subclavian artery traverses directly superior towards the vein the dome below its peak, and from the subclavian the vertebral artery rises above it.</a:t>
            </a:r>
          </a:p>
          <a:p>
            <a:r>
              <a:rPr lang="en-US" sz="1200" dirty="0"/>
              <a:t>The internal mammary artery goes downwards from the subclavian after it travels behind the innominate vein.</a:t>
            </a:r>
          </a:p>
          <a:p>
            <a:r>
              <a:rPr lang="en-US" sz="1200" dirty="0"/>
              <a:t>The </a:t>
            </a:r>
            <a:r>
              <a:rPr lang="en-US" sz="1200" dirty="0" err="1"/>
              <a:t>costocervical</a:t>
            </a:r>
            <a:r>
              <a:rPr lang="en-US" sz="1200" dirty="0"/>
              <a:t> trunk arcs towards the back from the subclavian and goes across the summit of the dome.</a:t>
            </a:r>
          </a:p>
          <a:p>
            <a:r>
              <a:rPr lang="en-US" sz="1200" dirty="0"/>
              <a:t>Its superior intercostal branch goes downwards behind the dome, in the middle of the first intercostal nerve on the lateral side as well as the first thoracic sympathetic ganglion on the medial side.</a:t>
            </a:r>
          </a:p>
          <a:p>
            <a:r>
              <a:rPr lang="en-US" sz="1200" dirty="0"/>
              <a:t>The </a:t>
            </a:r>
            <a:r>
              <a:rPr lang="en-US" sz="1200" dirty="0" err="1"/>
              <a:t>vagus</a:t>
            </a:r>
            <a:r>
              <a:rPr lang="en-US" sz="1200" dirty="0"/>
              <a:t> nerve goes down on the right side in front of the medial part of the </a:t>
            </a:r>
            <a:r>
              <a:rPr lang="en-US" sz="1200" dirty="0" err="1"/>
              <a:t>subclavian</a:t>
            </a:r>
            <a:r>
              <a:rPr lang="en-US" sz="1200" dirty="0"/>
              <a:t> artery.</a:t>
            </a:r>
          </a:p>
          <a:p>
            <a:r>
              <a:rPr lang="en-US" sz="1200" dirty="0"/>
              <a:t>Its continuing laryngeal branch turns around the lower border of the artery.</a:t>
            </a:r>
          </a:p>
          <a:p>
            <a:r>
              <a:rPr lang="en-US" sz="1200" dirty="0"/>
              <a:t>The </a:t>
            </a:r>
            <a:r>
              <a:rPr lang="en-US" sz="1200" dirty="0" err="1"/>
              <a:t>ansa</a:t>
            </a:r>
            <a:r>
              <a:rPr lang="en-US" sz="1200" dirty="0"/>
              <a:t> </a:t>
            </a:r>
            <a:r>
              <a:rPr lang="en-US" sz="1200" dirty="0" err="1"/>
              <a:t>subclavia</a:t>
            </a:r>
            <a:r>
              <a:rPr lang="en-US" sz="1200" dirty="0"/>
              <a:t> is located towards the lateral side of the recurrent nerve.</a:t>
            </a:r>
          </a:p>
        </p:txBody>
      </p:sp>
      <p:sp>
        <p:nvSpPr>
          <p:cNvPr id="4" name="Footer Placeholder 3">
            <a:extLst>
              <a:ext uri="{FF2B5EF4-FFF2-40B4-BE49-F238E27FC236}">
                <a16:creationId xmlns:a16="http://schemas.microsoft.com/office/drawing/2014/main" id="{939A1541-7F5C-876C-F8F7-4B5818C72868}"/>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473B4E94-9EF0-5293-EFE8-7DF45BF5A402}"/>
              </a:ext>
            </a:extLst>
          </p:cNvPr>
          <p:cNvSpPr>
            <a:spLocks noGrp="1"/>
          </p:cNvSpPr>
          <p:nvPr>
            <p:ph type="sldNum" sz="quarter" idx="12"/>
          </p:nvPr>
        </p:nvSpPr>
        <p:spPr/>
        <p:txBody>
          <a:bodyPr/>
          <a:lstStyle/>
          <a:p>
            <a:fld id="{60E6E0D1-A89F-4818-8EEC-542C857284A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Pleural Cavity</a:t>
            </a:r>
          </a:p>
        </p:txBody>
      </p:sp>
      <p:sp>
        <p:nvSpPr>
          <p:cNvPr id="3" name="Content Placeholder 2"/>
          <p:cNvSpPr>
            <a:spLocks noGrp="1"/>
          </p:cNvSpPr>
          <p:nvPr>
            <p:ph idx="1"/>
          </p:nvPr>
        </p:nvSpPr>
        <p:spPr>
          <a:xfrm>
            <a:off x="1176865" y="2490135"/>
            <a:ext cx="6798736" cy="3444997"/>
          </a:xfrm>
        </p:spPr>
        <p:txBody>
          <a:bodyPr>
            <a:normAutofit fontScale="92500" lnSpcReduction="10000"/>
          </a:bodyPr>
          <a:lstStyle/>
          <a:p>
            <a:r>
              <a:rPr lang="en-US" dirty="0"/>
              <a:t>The pleural cavity is a potential space between the parietal and visceral pleura. It contains a small volume of serous fluid, which has two major functions.</a:t>
            </a:r>
          </a:p>
          <a:p>
            <a:r>
              <a:rPr lang="en-US" dirty="0"/>
              <a:t>It lubricates the surfaces of the pleurae, allowing them to slide over each other. </a:t>
            </a:r>
          </a:p>
          <a:p>
            <a:r>
              <a:rPr lang="en-US" dirty="0"/>
              <a:t>The serous fluid also produces a surface tension, pulling the parietal and visceral pleura together.</a:t>
            </a:r>
          </a:p>
          <a:p>
            <a:r>
              <a:rPr lang="en-US" dirty="0"/>
              <a:t>This ensures that when the thorax expands, the lung also expands, filling with air.</a:t>
            </a:r>
          </a:p>
          <a:p>
            <a:endParaRPr lang="en-US" dirty="0"/>
          </a:p>
        </p:txBody>
      </p:sp>
      <p:sp>
        <p:nvSpPr>
          <p:cNvPr id="4" name="Footer Placeholder 3">
            <a:extLst>
              <a:ext uri="{FF2B5EF4-FFF2-40B4-BE49-F238E27FC236}">
                <a16:creationId xmlns:a16="http://schemas.microsoft.com/office/drawing/2014/main" id="{633468F0-BE8A-4687-F6E9-7344C2B16F63}"/>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11D088B6-4786-80C6-6F37-336893662C2E}"/>
              </a:ext>
            </a:extLst>
          </p:cNvPr>
          <p:cNvSpPr>
            <a:spLocks noGrp="1"/>
          </p:cNvSpPr>
          <p:nvPr>
            <p:ph type="sldNum" sz="quarter" idx="12"/>
          </p:nvPr>
        </p:nvSpPr>
        <p:spPr/>
        <p:txBody>
          <a:bodyPr/>
          <a:lstStyle/>
          <a:p>
            <a:fld id="{60E6E0D1-A89F-4818-8EEC-542C857284A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72369" y="919162"/>
            <a:ext cx="6799262" cy="5019675"/>
          </a:xfrm>
        </p:spPr>
        <p:txBody>
          <a:bodyPr>
            <a:normAutofit/>
          </a:bodyPr>
          <a:lstStyle/>
          <a:p>
            <a:r>
              <a:rPr lang="en-US" dirty="0">
                <a:solidFill>
                  <a:schemeClr val="tx1"/>
                </a:solidFill>
              </a:rPr>
              <a:t>The pleurae is a thin, smooth, glistening, delicate serous membrane which </a:t>
            </a:r>
          </a:p>
          <a:p>
            <a:r>
              <a:rPr lang="en-US" dirty="0">
                <a:solidFill>
                  <a:schemeClr val="tx1"/>
                </a:solidFill>
              </a:rPr>
              <a:t>Covers the lungs</a:t>
            </a:r>
          </a:p>
          <a:p>
            <a:r>
              <a:rPr lang="en-US" dirty="0">
                <a:solidFill>
                  <a:schemeClr val="tx1"/>
                </a:solidFill>
              </a:rPr>
              <a:t>Lines the wall of the thorax</a:t>
            </a:r>
          </a:p>
          <a:p>
            <a:r>
              <a:rPr lang="en-US" dirty="0">
                <a:solidFill>
                  <a:schemeClr val="tx1"/>
                </a:solidFill>
              </a:rPr>
              <a:t>This is a layer of mesothelial cells, supported by connective tissue.</a:t>
            </a:r>
          </a:p>
        </p:txBody>
      </p:sp>
      <p:sp>
        <p:nvSpPr>
          <p:cNvPr id="2" name="Footer Placeholder 1">
            <a:extLst>
              <a:ext uri="{FF2B5EF4-FFF2-40B4-BE49-F238E27FC236}">
                <a16:creationId xmlns:a16="http://schemas.microsoft.com/office/drawing/2014/main" id="{E5ACC3C3-3CA2-E5C6-9863-2BC059351F61}"/>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755B7E5B-80FC-1073-06A9-F3B7E0491A61}"/>
              </a:ext>
            </a:extLst>
          </p:cNvPr>
          <p:cNvSpPr>
            <a:spLocks noGrp="1"/>
          </p:cNvSpPr>
          <p:nvPr>
            <p:ph type="sldNum" sz="quarter" idx="12"/>
          </p:nvPr>
        </p:nvSpPr>
        <p:spPr/>
        <p:txBody>
          <a:bodyPr/>
          <a:lstStyle/>
          <a:p>
            <a:fld id="{60E6E0D1-A89F-4818-8EEC-542C857284AA}"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srcRect/>
          <a:stretch>
            <a:fillRect/>
          </a:stretch>
        </p:blipFill>
        <p:spPr bwMode="auto">
          <a:xfrm>
            <a:off x="665732" y="1311437"/>
            <a:ext cx="7812536" cy="4235125"/>
          </a:xfrm>
          <a:noFill/>
          <a:ln w="9525">
            <a:noFill/>
            <a:miter lim="800000"/>
            <a:headEnd/>
            <a:tailEnd/>
          </a:ln>
          <a:effectLst/>
        </p:spPr>
      </p:pic>
      <p:sp>
        <p:nvSpPr>
          <p:cNvPr id="2" name="Footer Placeholder 1">
            <a:extLst>
              <a:ext uri="{FF2B5EF4-FFF2-40B4-BE49-F238E27FC236}">
                <a16:creationId xmlns:a16="http://schemas.microsoft.com/office/drawing/2014/main" id="{E80506F2-AF64-8866-E6D8-433AC8AE9279}"/>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DC8DAE56-8DF1-633D-618F-A4824248572E}"/>
              </a:ext>
            </a:extLst>
          </p:cNvPr>
          <p:cNvSpPr>
            <a:spLocks noGrp="1"/>
          </p:cNvSpPr>
          <p:nvPr>
            <p:ph type="sldNum" sz="quarter" idx="12"/>
          </p:nvPr>
        </p:nvSpPr>
        <p:spPr/>
        <p:txBody>
          <a:bodyPr/>
          <a:lstStyle/>
          <a:p>
            <a:fld id="{60E6E0D1-A89F-4818-8EEC-542C857284AA}"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Pleural Recesses</a:t>
            </a:r>
          </a:p>
        </p:txBody>
      </p:sp>
      <p:sp>
        <p:nvSpPr>
          <p:cNvPr id="3" name="Content Placeholder 2"/>
          <p:cNvSpPr>
            <a:spLocks noGrp="1"/>
          </p:cNvSpPr>
          <p:nvPr>
            <p:ph idx="1"/>
          </p:nvPr>
        </p:nvSpPr>
        <p:spPr>
          <a:xfrm>
            <a:off x="1176865" y="2490135"/>
            <a:ext cx="6798736" cy="3444997"/>
          </a:xfrm>
        </p:spPr>
        <p:txBody>
          <a:bodyPr>
            <a:normAutofit fontScale="92500" lnSpcReduction="10000"/>
          </a:bodyPr>
          <a:lstStyle/>
          <a:p>
            <a:r>
              <a:rPr lang="en-US" dirty="0"/>
              <a:t>Anteriorly and posteroinferiorly, the pleural cavity is not completely filled by the lungs. This gives rise to recesses – where the opposing surfaces of the parietal pleura touch.</a:t>
            </a:r>
          </a:p>
          <a:p>
            <a:r>
              <a:rPr lang="en-US" dirty="0"/>
              <a:t>There are two recesses present in each pleural cavity:</a:t>
            </a:r>
          </a:p>
          <a:p>
            <a:pPr lvl="1"/>
            <a:r>
              <a:rPr lang="en-US" dirty="0"/>
              <a:t>Costo diaphragmatic – located between the costal pleurae and the diaphragmatic pleura.</a:t>
            </a:r>
          </a:p>
          <a:p>
            <a:pPr lvl="1"/>
            <a:r>
              <a:rPr lang="en-US" dirty="0"/>
              <a:t>Costo mediastinal – located between the costal pleurae and the mediastinal pleurae, behind the sternum.</a:t>
            </a:r>
          </a:p>
          <a:p>
            <a:pPr lvl="2"/>
            <a:r>
              <a:rPr lang="en-US" dirty="0"/>
              <a:t>These recesses are of clinical importance, as they provide a location where fluid can collect (such as in a pleural effusion).</a:t>
            </a:r>
          </a:p>
          <a:p>
            <a:endParaRPr lang="en-US" dirty="0"/>
          </a:p>
        </p:txBody>
      </p:sp>
      <p:sp>
        <p:nvSpPr>
          <p:cNvPr id="4" name="Footer Placeholder 3">
            <a:extLst>
              <a:ext uri="{FF2B5EF4-FFF2-40B4-BE49-F238E27FC236}">
                <a16:creationId xmlns:a16="http://schemas.microsoft.com/office/drawing/2014/main" id="{B9F5444F-9AEA-1054-894C-3A7420E36402}"/>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58D4AC32-773E-001D-0951-665374018B54}"/>
              </a:ext>
            </a:extLst>
          </p:cNvPr>
          <p:cNvSpPr>
            <a:spLocks noGrp="1"/>
          </p:cNvSpPr>
          <p:nvPr>
            <p:ph type="sldNum" sz="quarter" idx="12"/>
          </p:nvPr>
        </p:nvSpPr>
        <p:spPr/>
        <p:txBody>
          <a:bodyPr/>
          <a:lstStyle/>
          <a:p>
            <a:fld id="{60E6E0D1-A89F-4818-8EEC-542C857284AA}"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321BDE5B-5BBA-FED7-E02E-615319032845}"/>
              </a:ext>
            </a:extLst>
          </p:cNvPr>
          <p:cNvSpPr>
            <a:spLocks noGrp="1"/>
          </p:cNvSpPr>
          <p:nvPr>
            <p:ph type="sldNum" sz="quarter" idx="12"/>
          </p:nvPr>
        </p:nvSpPr>
        <p:spPr/>
        <p:txBody>
          <a:bodyPr/>
          <a:lstStyle/>
          <a:p>
            <a:fld id="{60E6E0D1-A89F-4818-8EEC-542C857284A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Neurovascular Supply</a:t>
            </a:r>
          </a:p>
        </p:txBody>
      </p:sp>
      <p:sp>
        <p:nvSpPr>
          <p:cNvPr id="3" name="Content Placeholder 2"/>
          <p:cNvSpPr>
            <a:spLocks noGrp="1"/>
          </p:cNvSpPr>
          <p:nvPr>
            <p:ph idx="1"/>
          </p:nvPr>
        </p:nvSpPr>
        <p:spPr>
          <a:xfrm>
            <a:off x="1176865" y="2490135"/>
            <a:ext cx="6798736" cy="3444997"/>
          </a:xfrm>
        </p:spPr>
        <p:txBody>
          <a:bodyPr>
            <a:normAutofit fontScale="85000" lnSpcReduction="10000"/>
          </a:bodyPr>
          <a:lstStyle/>
          <a:p>
            <a:r>
              <a:rPr lang="en-US" sz="2000" dirty="0"/>
              <a:t>The two parts of the pleurae receive a different neurovascular supply:</a:t>
            </a:r>
          </a:p>
          <a:p>
            <a:pPr lvl="1"/>
            <a:r>
              <a:rPr lang="en-US" sz="1800" b="1" dirty="0"/>
              <a:t>Parietal Pleura</a:t>
            </a:r>
          </a:p>
          <a:p>
            <a:pPr lvl="2"/>
            <a:r>
              <a:rPr lang="en-US" sz="1600" dirty="0"/>
              <a:t>The parietal pleura is sensitive to pressure, pain, and temperature. It produces a well </a:t>
            </a:r>
            <a:r>
              <a:rPr lang="en-US" sz="1600" dirty="0" err="1"/>
              <a:t>localised</a:t>
            </a:r>
            <a:r>
              <a:rPr lang="en-US" sz="1600" dirty="0"/>
              <a:t> pain, and is innervated by the </a:t>
            </a:r>
            <a:r>
              <a:rPr lang="en-US" sz="1600" dirty="0" err="1"/>
              <a:t>phrenic</a:t>
            </a:r>
            <a:r>
              <a:rPr lang="en-US" sz="1600" dirty="0"/>
              <a:t> and </a:t>
            </a:r>
            <a:r>
              <a:rPr lang="en-US" sz="1600" dirty="0" err="1"/>
              <a:t>intercostal</a:t>
            </a:r>
            <a:r>
              <a:rPr lang="en-US" sz="1600" dirty="0"/>
              <a:t> nerves.</a:t>
            </a:r>
          </a:p>
          <a:p>
            <a:pPr lvl="2"/>
            <a:r>
              <a:rPr lang="en-US" sz="1600" dirty="0"/>
              <a:t>The blood supply is derived from the </a:t>
            </a:r>
            <a:r>
              <a:rPr lang="en-US" sz="1600" dirty="0" err="1"/>
              <a:t>intercostal</a:t>
            </a:r>
            <a:r>
              <a:rPr lang="en-US" sz="1600" dirty="0"/>
              <a:t> arteries.</a:t>
            </a:r>
          </a:p>
          <a:p>
            <a:pPr lvl="1"/>
            <a:r>
              <a:rPr lang="en-US" sz="1800" b="1" dirty="0"/>
              <a:t>Visceral Pleura</a:t>
            </a:r>
          </a:p>
          <a:p>
            <a:pPr lvl="2"/>
            <a:r>
              <a:rPr lang="en-US" sz="1600" dirty="0"/>
              <a:t>The visceral pleura is not sensitive to pain, temperature or touch. Its sensory </a:t>
            </a:r>
            <a:r>
              <a:rPr lang="en-US" sz="1600" dirty="0" err="1"/>
              <a:t>fibres</a:t>
            </a:r>
            <a:r>
              <a:rPr lang="en-US" sz="1600" dirty="0"/>
              <a:t> only detect stretch. It also receives autonomic </a:t>
            </a:r>
            <a:r>
              <a:rPr lang="en-US" sz="1600" dirty="0" err="1"/>
              <a:t>innervation</a:t>
            </a:r>
            <a:r>
              <a:rPr lang="en-US" sz="1600" dirty="0"/>
              <a:t> from the pulmonary plexus (a network of nerves derived from the sympathetic trunk and </a:t>
            </a:r>
            <a:r>
              <a:rPr lang="en-US" sz="1600" dirty="0" err="1"/>
              <a:t>vagus</a:t>
            </a:r>
            <a:r>
              <a:rPr lang="en-US" sz="1600" dirty="0"/>
              <a:t> nerve).</a:t>
            </a:r>
          </a:p>
          <a:p>
            <a:pPr lvl="2"/>
            <a:r>
              <a:rPr lang="en-US" sz="1600" dirty="0"/>
              <a:t>Arterial supply is via the bronchial arteries (branches of the descending aorta), which also supply the parenchyma of the lungs.</a:t>
            </a:r>
          </a:p>
        </p:txBody>
      </p:sp>
      <p:sp>
        <p:nvSpPr>
          <p:cNvPr id="4" name="Footer Placeholder 3">
            <a:extLst>
              <a:ext uri="{FF2B5EF4-FFF2-40B4-BE49-F238E27FC236}">
                <a16:creationId xmlns:a16="http://schemas.microsoft.com/office/drawing/2014/main" id="{74DE56E5-4952-2715-6879-74DB72B50B3C}"/>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ED1B5B27-AF01-7D1C-C0E4-B7BECF8B957D}"/>
              </a:ext>
            </a:extLst>
          </p:cNvPr>
          <p:cNvSpPr>
            <a:spLocks noGrp="1"/>
          </p:cNvSpPr>
          <p:nvPr>
            <p:ph type="sldNum" sz="quarter" idx="12"/>
          </p:nvPr>
        </p:nvSpPr>
        <p:spPr/>
        <p:txBody>
          <a:bodyPr/>
          <a:lstStyle/>
          <a:p>
            <a:fld id="{60E6E0D1-A89F-4818-8EEC-542C857284AA}"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Pneumothorax</a:t>
            </a:r>
          </a:p>
        </p:txBody>
      </p:sp>
      <p:sp>
        <p:nvSpPr>
          <p:cNvPr id="3" name="Content Placeholder 2"/>
          <p:cNvSpPr>
            <a:spLocks noGrp="1"/>
          </p:cNvSpPr>
          <p:nvPr>
            <p:ph idx="1"/>
          </p:nvPr>
        </p:nvSpPr>
        <p:spPr>
          <a:xfrm>
            <a:off x="1176865" y="2490135"/>
            <a:ext cx="6798736" cy="3444997"/>
          </a:xfrm>
        </p:spPr>
        <p:txBody>
          <a:bodyPr>
            <a:noAutofit/>
          </a:bodyPr>
          <a:lstStyle/>
          <a:p>
            <a:r>
              <a:rPr lang="en-US" sz="1600" dirty="0"/>
              <a:t>A pneumothorax (commonly referred to a collapsed lung) occurs when air or gas is present within the pleural space. This removes the surface tension of the serous fluid present in the space, reducing lung extension.</a:t>
            </a:r>
          </a:p>
          <a:p>
            <a:pPr lvl="2"/>
            <a:r>
              <a:rPr lang="en-US" sz="1200" dirty="0"/>
              <a:t>Clinical features include chest pain, and shortness of breath, and asymmetrical chest expansion. Upon percussion, the affected side may be hyper-resonant (due to excess air within the chest).</a:t>
            </a:r>
          </a:p>
          <a:p>
            <a:r>
              <a:rPr lang="en-US" sz="1600" dirty="0"/>
              <a:t>Spontaneous: A spontaneous pneumothorax occurs without a specific cause. It is sub-divided into primary (no underlying respiratory disease) and secondary (underlying respiratory disease present).</a:t>
            </a:r>
          </a:p>
          <a:p>
            <a:r>
              <a:rPr lang="en-US" sz="1600" dirty="0"/>
              <a:t>Traumatic: A traumatic pneumothorax occurs as a result of blunt or penetrating chest trauma, such as a rib fracture (often seen in road traffic collisions).</a:t>
            </a:r>
          </a:p>
          <a:p>
            <a:pPr lvl="1"/>
            <a:r>
              <a:rPr lang="en-US" sz="1400" dirty="0"/>
              <a:t>It may require decompression to remove the extra air/gas in order for the lung to reinflate (this is achieved via the insertion of a chest drain).</a:t>
            </a:r>
          </a:p>
        </p:txBody>
      </p:sp>
      <p:sp>
        <p:nvSpPr>
          <p:cNvPr id="4" name="Footer Placeholder 3">
            <a:extLst>
              <a:ext uri="{FF2B5EF4-FFF2-40B4-BE49-F238E27FC236}">
                <a16:creationId xmlns:a16="http://schemas.microsoft.com/office/drawing/2014/main" id="{58CCB449-08FE-8C2C-2E42-45753C2DA76F}"/>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41BFAF60-E2B4-3C60-13D2-EBC73FB23271}"/>
              </a:ext>
            </a:extLst>
          </p:cNvPr>
          <p:cNvSpPr>
            <a:spLocks noGrp="1"/>
          </p:cNvSpPr>
          <p:nvPr>
            <p:ph type="sldNum" sz="quarter" idx="12"/>
          </p:nvPr>
        </p:nvSpPr>
        <p:spPr/>
        <p:txBody>
          <a:bodyPr/>
          <a:lstStyle/>
          <a:p>
            <a:fld id="{60E6E0D1-A89F-4818-8EEC-542C857284A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descr="Image result for pneumothorax radi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Image result for pneumothorax radi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2"/>
          <a:srcRect/>
          <a:stretch>
            <a:fillRect/>
          </a:stretch>
        </p:blipFill>
        <p:spPr bwMode="auto">
          <a:xfrm>
            <a:off x="1676400" y="546269"/>
            <a:ext cx="5791200" cy="5765461"/>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ED450868-B5C0-B9D0-7813-0FDC2DB7A598}"/>
              </a:ext>
            </a:extLst>
          </p:cNvPr>
          <p:cNvSpPr>
            <a:spLocks noGrp="1"/>
          </p:cNvSpPr>
          <p:nvPr>
            <p:ph type="sldNum" sz="quarter" idx="12"/>
          </p:nvPr>
        </p:nvSpPr>
        <p:spPr/>
        <p:txBody>
          <a:bodyPr/>
          <a:lstStyle/>
          <a:p>
            <a:fld id="{60E6E0D1-A89F-4818-8EEC-542C857284A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725A28-CBE0-B408-3A52-19D461638397}"/>
              </a:ext>
            </a:extLst>
          </p:cNvPr>
          <p:cNvSpPr txBox="1"/>
          <p:nvPr/>
        </p:nvSpPr>
        <p:spPr>
          <a:xfrm>
            <a:off x="2857500" y="2367171"/>
            <a:ext cx="3429000" cy="2123658"/>
          </a:xfrm>
          <a:prstGeom prst="rect">
            <a:avLst/>
          </a:prstGeom>
          <a:noFill/>
        </p:spPr>
        <p:txBody>
          <a:bodyPr wrap="square" rtlCol="0">
            <a:spAutoFit/>
          </a:bodyPr>
          <a:lstStyle/>
          <a:p>
            <a:pPr algn="ctr"/>
            <a:r>
              <a:rPr lang="en-US" sz="6600" dirty="0"/>
              <a:t>THANK</a:t>
            </a:r>
            <a:r>
              <a:rPr lang="en-IN" sz="6600" dirty="0"/>
              <a:t> YOU!</a:t>
            </a:r>
            <a:endParaRPr lang="en-US" sz="6600" dirty="0"/>
          </a:p>
        </p:txBody>
      </p:sp>
    </p:spTree>
    <p:extLst>
      <p:ext uri="{BB962C8B-B14F-4D97-AF65-F5344CB8AC3E}">
        <p14:creationId xmlns:p14="http://schemas.microsoft.com/office/powerpoint/2010/main" val="306514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Layers of the Pleura</a:t>
            </a:r>
          </a:p>
        </p:txBody>
      </p:sp>
      <p:sp>
        <p:nvSpPr>
          <p:cNvPr id="3" name="Content Placeholder 2"/>
          <p:cNvSpPr>
            <a:spLocks noGrp="1"/>
          </p:cNvSpPr>
          <p:nvPr>
            <p:ph idx="1"/>
          </p:nvPr>
        </p:nvSpPr>
        <p:spPr>
          <a:xfrm>
            <a:off x="1176865" y="2490135"/>
            <a:ext cx="3471335" cy="3444997"/>
          </a:xfrm>
        </p:spPr>
        <p:txBody>
          <a:bodyPr>
            <a:noAutofit/>
          </a:bodyPr>
          <a:lstStyle/>
          <a:p>
            <a:r>
              <a:rPr lang="en-US" dirty="0"/>
              <a:t>Two layers that are contained by the pleura: </a:t>
            </a:r>
          </a:p>
          <a:p>
            <a:pPr marL="457200" lvl="1" indent="0">
              <a:buNone/>
            </a:pPr>
            <a:r>
              <a:rPr lang="en-US" dirty="0"/>
              <a:t>(a) Visceral pleura</a:t>
            </a:r>
          </a:p>
          <a:p>
            <a:pPr marL="457200" lvl="1" indent="0">
              <a:buNone/>
            </a:pPr>
            <a:r>
              <a:rPr lang="en-US" dirty="0"/>
              <a:t>(b) Parietal pleura. </a:t>
            </a:r>
          </a:p>
          <a:p>
            <a:r>
              <a:rPr lang="en-US" dirty="0"/>
              <a:t>Pleural Cavity is a potential space between the viscera and parietal pleura.</a:t>
            </a:r>
          </a:p>
        </p:txBody>
      </p:sp>
      <p:pic>
        <p:nvPicPr>
          <p:cNvPr id="5" name="Picture 4">
            <a:extLst>
              <a:ext uri="{FF2B5EF4-FFF2-40B4-BE49-F238E27FC236}">
                <a16:creationId xmlns:a16="http://schemas.microsoft.com/office/drawing/2014/main" id="{95842C82-D1EC-B9C3-D0DA-2D42AD0B24D4}"/>
              </a:ext>
            </a:extLst>
          </p:cNvPr>
          <p:cNvPicPr>
            <a:picLocks noChangeAspect="1"/>
          </p:cNvPicPr>
          <p:nvPr/>
        </p:nvPicPr>
        <p:blipFill rotWithShape="1">
          <a:blip r:embed="rId2">
            <a:extLst>
              <a:ext uri="{28A0092B-C50C-407E-A947-70E740481C1C}">
                <a14:useLocalDpi xmlns:a14="http://schemas.microsoft.com/office/drawing/2010/main" val="0"/>
              </a:ext>
            </a:extLst>
          </a:blip>
          <a:srcRect b="25696"/>
          <a:stretch/>
        </p:blipFill>
        <p:spPr>
          <a:xfrm>
            <a:off x="4648200" y="3119639"/>
            <a:ext cx="3195191" cy="2185988"/>
          </a:xfrm>
          <a:prstGeom prst="rect">
            <a:avLst/>
          </a:prstGeom>
        </p:spPr>
      </p:pic>
      <p:sp>
        <p:nvSpPr>
          <p:cNvPr id="6" name="Footer Placeholder 5">
            <a:extLst>
              <a:ext uri="{FF2B5EF4-FFF2-40B4-BE49-F238E27FC236}">
                <a16:creationId xmlns:a16="http://schemas.microsoft.com/office/drawing/2014/main" id="{4F697F25-7E9A-D706-E31C-3D2A303BCC3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72F1AA7F-D5CC-5D4C-B70C-1E36D1318EEF}"/>
              </a:ext>
            </a:extLst>
          </p:cNvPr>
          <p:cNvSpPr>
            <a:spLocks noGrp="1"/>
          </p:cNvSpPr>
          <p:nvPr>
            <p:ph type="sldNum" sz="quarter" idx="12"/>
          </p:nvPr>
        </p:nvSpPr>
        <p:spPr/>
        <p:txBody>
          <a:bodyPr/>
          <a:lstStyle/>
          <a:p>
            <a:fld id="{60E6E0D1-A89F-4818-8EEC-542C857284AA}"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Structure of the Pleurae</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Each pleura can be divided into two parts:</a:t>
            </a:r>
          </a:p>
          <a:p>
            <a:pPr lvl="1"/>
            <a:r>
              <a:rPr lang="en-US" dirty="0"/>
              <a:t>Parietal pleura- Covers the internal surface of the thoracic cavity.</a:t>
            </a:r>
          </a:p>
          <a:p>
            <a:pPr lvl="1"/>
            <a:r>
              <a:rPr lang="en-US" dirty="0"/>
              <a:t>Visceral Pleura- Covers the lungs.</a:t>
            </a:r>
          </a:p>
          <a:p>
            <a:r>
              <a:rPr lang="en-US" dirty="0"/>
              <a:t>The visceral pleura covers the outer surface of the lungs, and extends into the interlobar fissures. </a:t>
            </a:r>
          </a:p>
          <a:p>
            <a:pPr lvl="1"/>
            <a:r>
              <a:rPr lang="en-US" dirty="0"/>
              <a:t>It is continuous with the parietal pleura at the hilum of each lung (this is where structures enter and leave the lung).</a:t>
            </a:r>
          </a:p>
          <a:p>
            <a:endParaRPr lang="en-US" dirty="0"/>
          </a:p>
        </p:txBody>
      </p:sp>
      <p:sp>
        <p:nvSpPr>
          <p:cNvPr id="4" name="Footer Placeholder 3">
            <a:extLst>
              <a:ext uri="{FF2B5EF4-FFF2-40B4-BE49-F238E27FC236}">
                <a16:creationId xmlns:a16="http://schemas.microsoft.com/office/drawing/2014/main" id="{1E080254-FD25-E56F-BE9E-7F320599636E}"/>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969CD874-EABD-5EA4-FBA0-70C229B746F8}"/>
              </a:ext>
            </a:extLst>
          </p:cNvPr>
          <p:cNvSpPr>
            <a:spLocks noGrp="1"/>
          </p:cNvSpPr>
          <p:nvPr>
            <p:ph type="sldNum" sz="quarter" idx="12"/>
          </p:nvPr>
        </p:nvSpPr>
        <p:spPr/>
        <p:txBody>
          <a:bodyPr/>
          <a:lstStyle/>
          <a:p>
            <a:fld id="{60E6E0D1-A89F-4818-8EEC-542C857284AA}"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Parietal Pleura</a:t>
            </a:r>
          </a:p>
        </p:txBody>
      </p:sp>
      <p:sp>
        <p:nvSpPr>
          <p:cNvPr id="3" name="Content Placeholder 2"/>
          <p:cNvSpPr>
            <a:spLocks noGrp="1"/>
          </p:cNvSpPr>
          <p:nvPr>
            <p:ph idx="1"/>
          </p:nvPr>
        </p:nvSpPr>
        <p:spPr>
          <a:xfrm>
            <a:off x="1176865" y="2490135"/>
            <a:ext cx="6798736" cy="3444997"/>
          </a:xfrm>
        </p:spPr>
        <p:txBody>
          <a:bodyPr>
            <a:normAutofit fontScale="92500" lnSpcReduction="10000"/>
          </a:bodyPr>
          <a:lstStyle/>
          <a:p>
            <a:r>
              <a:rPr lang="en-US" dirty="0"/>
              <a:t>The parietal pleura covers the internal surface of the thoracic cavity. It is thicker than the visceral pleura, and can be subdivided according to the part of the body that it is contact with:</a:t>
            </a:r>
          </a:p>
          <a:p>
            <a:r>
              <a:rPr lang="en-US" dirty="0"/>
              <a:t>Therefore parietal pleura is split into the following 4 parts:</a:t>
            </a:r>
          </a:p>
          <a:p>
            <a:pPr lvl="1"/>
            <a:r>
              <a:rPr lang="en-US" dirty="0"/>
              <a:t>Costal pleura.</a:t>
            </a:r>
          </a:p>
          <a:p>
            <a:pPr lvl="1"/>
            <a:r>
              <a:rPr lang="en-US" dirty="0"/>
              <a:t>Diaphragmatic pleura.</a:t>
            </a:r>
          </a:p>
          <a:p>
            <a:pPr lvl="1"/>
            <a:r>
              <a:rPr lang="en-US" dirty="0" err="1"/>
              <a:t>Mediastinal</a:t>
            </a:r>
            <a:r>
              <a:rPr lang="en-US" dirty="0"/>
              <a:t> pleura.</a:t>
            </a:r>
          </a:p>
          <a:p>
            <a:pPr lvl="1"/>
            <a:r>
              <a:rPr lang="en-US" dirty="0"/>
              <a:t>Cervical pleura.</a:t>
            </a:r>
          </a:p>
          <a:p>
            <a:endParaRPr lang="en-US" dirty="0"/>
          </a:p>
        </p:txBody>
      </p:sp>
      <p:sp>
        <p:nvSpPr>
          <p:cNvPr id="4" name="Footer Placeholder 3">
            <a:extLst>
              <a:ext uri="{FF2B5EF4-FFF2-40B4-BE49-F238E27FC236}">
                <a16:creationId xmlns:a16="http://schemas.microsoft.com/office/drawing/2014/main" id="{08E683ED-570F-95BE-E024-B5BB3999DF32}"/>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841A73BC-D1FA-5266-EED6-A923AE22A8CC}"/>
              </a:ext>
            </a:extLst>
          </p:cNvPr>
          <p:cNvSpPr>
            <a:spLocks noGrp="1"/>
          </p:cNvSpPr>
          <p:nvPr>
            <p:ph type="sldNum" sz="quarter" idx="12"/>
          </p:nvPr>
        </p:nvSpPr>
        <p:spPr/>
        <p:txBody>
          <a:bodyPr/>
          <a:lstStyle/>
          <a:p>
            <a:fld id="{60E6E0D1-A89F-4818-8EEC-542C857284AA}"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Parietal Pleura</a:t>
            </a:r>
          </a:p>
        </p:txBody>
      </p:sp>
      <p:sp>
        <p:nvSpPr>
          <p:cNvPr id="3" name="Content Placeholder 2"/>
          <p:cNvSpPr>
            <a:spLocks noGrp="1"/>
          </p:cNvSpPr>
          <p:nvPr>
            <p:ph idx="1"/>
          </p:nvPr>
        </p:nvSpPr>
        <p:spPr>
          <a:xfrm>
            <a:off x="1176338" y="2490788"/>
            <a:ext cx="4310062" cy="3444875"/>
          </a:xfrm>
        </p:spPr>
        <p:txBody>
          <a:bodyPr>
            <a:noAutofit/>
          </a:bodyPr>
          <a:lstStyle/>
          <a:p>
            <a:r>
              <a:rPr lang="en-US" sz="1700" dirty="0" err="1"/>
              <a:t>Mediastinal</a:t>
            </a:r>
            <a:r>
              <a:rPr lang="en-US" sz="1700" dirty="0"/>
              <a:t> pleura – Covers the lateral aspect of the </a:t>
            </a:r>
            <a:r>
              <a:rPr lang="en-US" sz="1700" dirty="0" err="1"/>
              <a:t>mediastinum</a:t>
            </a:r>
            <a:r>
              <a:rPr lang="en-US" sz="1700" dirty="0"/>
              <a:t> (the central component of the thoracic cavity, containing a number of organ).</a:t>
            </a:r>
          </a:p>
          <a:p>
            <a:r>
              <a:rPr lang="en-US" sz="1700" dirty="0"/>
              <a:t>Cervical pleura – Lines the extension of the pleural cavity into the neck.</a:t>
            </a:r>
          </a:p>
          <a:p>
            <a:r>
              <a:rPr lang="en-US" sz="1700" dirty="0"/>
              <a:t>Costal pleura – Covers the inner aspect of the ribs, costal cartilages, and intercostal muscles.</a:t>
            </a:r>
          </a:p>
          <a:p>
            <a:r>
              <a:rPr lang="en-US" sz="1700" dirty="0"/>
              <a:t>Diaphragmatic pleura – Covers the thoracic (superior) surface of the diaphragm.</a:t>
            </a:r>
          </a:p>
        </p:txBody>
      </p:sp>
      <p:pic>
        <p:nvPicPr>
          <p:cNvPr id="9218" name="Picture 2"/>
          <p:cNvPicPr>
            <a:picLocks noChangeAspect="1" noChangeArrowheads="1"/>
          </p:cNvPicPr>
          <p:nvPr/>
        </p:nvPicPr>
        <p:blipFill>
          <a:blip r:embed="rId2"/>
          <a:srcRect/>
          <a:stretch>
            <a:fillRect/>
          </a:stretch>
        </p:blipFill>
        <p:spPr bwMode="auto">
          <a:xfrm>
            <a:off x="5486400" y="2743200"/>
            <a:ext cx="2366590" cy="3139781"/>
          </a:xfrm>
          <a:prstGeom prst="rect">
            <a:avLst/>
          </a:prstGeom>
          <a:noFill/>
          <a:ln w="9525">
            <a:noFill/>
            <a:miter lim="800000"/>
            <a:headEnd/>
            <a:tailEnd/>
          </a:ln>
          <a:effectLst/>
        </p:spPr>
      </p:pic>
      <p:sp>
        <p:nvSpPr>
          <p:cNvPr id="4" name="Footer Placeholder 3">
            <a:extLst>
              <a:ext uri="{FF2B5EF4-FFF2-40B4-BE49-F238E27FC236}">
                <a16:creationId xmlns:a16="http://schemas.microsoft.com/office/drawing/2014/main" id="{F350C36D-A6D2-3AAE-F213-D95F5A3FD389}"/>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0981CF47-CAB8-D322-0788-EDB7EE650FF2}"/>
              </a:ext>
            </a:extLst>
          </p:cNvPr>
          <p:cNvSpPr>
            <a:spLocks noGrp="1"/>
          </p:cNvSpPr>
          <p:nvPr>
            <p:ph type="sldNum" sz="quarter" idx="12"/>
          </p:nvPr>
        </p:nvSpPr>
        <p:spPr/>
        <p:txBody>
          <a:bodyPr/>
          <a:lstStyle/>
          <a:p>
            <a:fld id="{60E6E0D1-A89F-4818-8EEC-542C857284AA}"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Visceral Pleura (Pulmonary Pleura)</a:t>
            </a:r>
          </a:p>
        </p:txBody>
      </p:sp>
      <p:sp>
        <p:nvSpPr>
          <p:cNvPr id="3" name="Content Placeholder 2"/>
          <p:cNvSpPr>
            <a:spLocks noGrp="1"/>
          </p:cNvSpPr>
          <p:nvPr>
            <p:ph idx="1"/>
          </p:nvPr>
        </p:nvSpPr>
        <p:spPr>
          <a:xfrm>
            <a:off x="1176865" y="2490135"/>
            <a:ext cx="6798736" cy="3444997"/>
          </a:xfrm>
        </p:spPr>
        <p:txBody>
          <a:bodyPr>
            <a:noAutofit/>
          </a:bodyPr>
          <a:lstStyle/>
          <a:p>
            <a:r>
              <a:rPr lang="en-US" dirty="0"/>
              <a:t>The visceral pleura entirely covers the top layer of the lung with the exception of at the </a:t>
            </a:r>
            <a:r>
              <a:rPr lang="en-US" dirty="0" err="1"/>
              <a:t>hilum</a:t>
            </a:r>
            <a:r>
              <a:rPr lang="en-US" dirty="0"/>
              <a:t> and along the connection of the pulmonary ligament. </a:t>
            </a:r>
          </a:p>
          <a:p>
            <a:r>
              <a:rPr lang="en-US" dirty="0"/>
              <a:t>It also extends in the depths of the fissures of the lungs. </a:t>
            </a:r>
          </a:p>
          <a:p>
            <a:r>
              <a:rPr lang="en-US" dirty="0"/>
              <a:t>It is firmly adherent to the lung surface and can’t be divided from it.</a:t>
            </a:r>
            <a:br>
              <a:rPr lang="en-US" dirty="0"/>
            </a:br>
            <a:endParaRPr lang="en-US" dirty="0"/>
          </a:p>
        </p:txBody>
      </p:sp>
      <p:sp>
        <p:nvSpPr>
          <p:cNvPr id="4" name="Footer Placeholder 3">
            <a:extLst>
              <a:ext uri="{FF2B5EF4-FFF2-40B4-BE49-F238E27FC236}">
                <a16:creationId xmlns:a16="http://schemas.microsoft.com/office/drawing/2014/main" id="{E4F20237-0EA2-E357-AA37-A17CEBEBB15B}"/>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001B9493-3AB9-8EBF-3EEC-2FA8379075A2}"/>
              </a:ext>
            </a:extLst>
          </p:cNvPr>
          <p:cNvSpPr>
            <a:spLocks noGrp="1"/>
          </p:cNvSpPr>
          <p:nvPr>
            <p:ph type="sldNum" sz="quarter" idx="12"/>
          </p:nvPr>
        </p:nvSpPr>
        <p:spPr/>
        <p:txBody>
          <a:bodyPr/>
          <a:lstStyle/>
          <a:p>
            <a:fld id="{60E6E0D1-A89F-4818-8EEC-542C857284AA}"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Costal Pleura</a:t>
            </a:r>
          </a:p>
        </p:txBody>
      </p:sp>
      <p:sp>
        <p:nvSpPr>
          <p:cNvPr id="3" name="Content Placeholder 2"/>
          <p:cNvSpPr>
            <a:spLocks noGrp="1"/>
          </p:cNvSpPr>
          <p:nvPr>
            <p:ph idx="1"/>
          </p:nvPr>
        </p:nvSpPr>
        <p:spPr>
          <a:xfrm>
            <a:off x="1176865" y="2490135"/>
            <a:ext cx="6798736" cy="3444997"/>
          </a:xfrm>
        </p:spPr>
        <p:txBody>
          <a:bodyPr/>
          <a:lstStyle/>
          <a:p>
            <a:r>
              <a:rPr lang="en-US" dirty="0"/>
              <a:t>It lines the inner surface of the thoracic wall (being composed of ribs, costal cartilages, and intercostal spaces) to which it’s loosely connected by a thin layer of loose areolar tissue termed endothoracic fascia. </a:t>
            </a:r>
          </a:p>
          <a:p>
            <a:r>
              <a:rPr lang="en-US" dirty="0"/>
              <a:t>In living beings, endothoracic fascia is easily separable from the thoracic wall.</a:t>
            </a:r>
          </a:p>
          <a:p>
            <a:endParaRPr lang="en-US" dirty="0"/>
          </a:p>
        </p:txBody>
      </p:sp>
      <p:sp>
        <p:nvSpPr>
          <p:cNvPr id="4" name="Footer Placeholder 3">
            <a:extLst>
              <a:ext uri="{FF2B5EF4-FFF2-40B4-BE49-F238E27FC236}">
                <a16:creationId xmlns:a16="http://schemas.microsoft.com/office/drawing/2014/main" id="{9AED44A4-288A-0269-979E-0774EF1B8721}"/>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E4470261-075E-8D7E-15CC-98355D433680}"/>
              </a:ext>
            </a:extLst>
          </p:cNvPr>
          <p:cNvSpPr>
            <a:spLocks noGrp="1"/>
          </p:cNvSpPr>
          <p:nvPr>
            <p:ph type="sldNum" sz="quarter" idx="12"/>
          </p:nvPr>
        </p:nvSpPr>
        <p:spPr/>
        <p:txBody>
          <a:bodyPr/>
          <a:lstStyle/>
          <a:p>
            <a:fld id="{60E6E0D1-A89F-4818-8EEC-542C857284AA}"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srcRect/>
          <a:stretch>
            <a:fillRect/>
          </a:stretch>
        </p:blipFill>
        <p:spPr bwMode="auto">
          <a:xfrm>
            <a:off x="2476500" y="657985"/>
            <a:ext cx="4191000" cy="5542030"/>
          </a:xfrm>
          <a:noFill/>
          <a:ln w="9525">
            <a:noFill/>
            <a:miter lim="800000"/>
            <a:headEnd/>
            <a:tailEnd/>
          </a:ln>
          <a:effectLst/>
        </p:spPr>
      </p:pic>
      <p:sp>
        <p:nvSpPr>
          <p:cNvPr id="2" name="Footer Placeholder 1">
            <a:extLst>
              <a:ext uri="{FF2B5EF4-FFF2-40B4-BE49-F238E27FC236}">
                <a16:creationId xmlns:a16="http://schemas.microsoft.com/office/drawing/2014/main" id="{63336342-C4C1-03FC-FA80-98624D7CF8D9}"/>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6CCA260E-EB5C-747C-BC83-A553E3958E90}"/>
              </a:ext>
            </a:extLst>
          </p:cNvPr>
          <p:cNvSpPr>
            <a:spLocks noGrp="1"/>
          </p:cNvSpPr>
          <p:nvPr>
            <p:ph type="sldNum" sz="quarter" idx="12"/>
          </p:nvPr>
        </p:nvSpPr>
        <p:spPr/>
        <p:txBody>
          <a:bodyPr/>
          <a:lstStyle/>
          <a:p>
            <a:fld id="{60E6E0D1-A89F-4818-8EEC-542C857284AA}"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269</TotalTime>
  <Words>1504</Words>
  <Application>Microsoft Office PowerPoint</Application>
  <PresentationFormat>On-screen Show (4:3)</PresentationFormat>
  <Paragraphs>150</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Garamond</vt:lpstr>
      <vt:lpstr>Organic</vt:lpstr>
      <vt:lpstr>The Pleurae</vt:lpstr>
      <vt:lpstr>PowerPoint Presentation</vt:lpstr>
      <vt:lpstr>Layers of the Pleura</vt:lpstr>
      <vt:lpstr>Structure of the Pleurae</vt:lpstr>
      <vt:lpstr>Parietal Pleura</vt:lpstr>
      <vt:lpstr>Parietal Pleura</vt:lpstr>
      <vt:lpstr>Visceral Pleura (Pulmonary Pleura)</vt:lpstr>
      <vt:lpstr>Costal Pleura</vt:lpstr>
      <vt:lpstr>PowerPoint Presentation</vt:lpstr>
      <vt:lpstr>Relations of the Costal Pleura</vt:lpstr>
      <vt:lpstr>PowerPoint Presentation</vt:lpstr>
      <vt:lpstr>The Diaphragmatic Pleura</vt:lpstr>
      <vt:lpstr>Mediastinal Pleura</vt:lpstr>
      <vt:lpstr>Cervical Pleura</vt:lpstr>
      <vt:lpstr>Connections of Cervical Pleura</vt:lpstr>
      <vt:lpstr>Cervical Pleura</vt:lpstr>
      <vt:lpstr>PowerPoint Presentation</vt:lpstr>
      <vt:lpstr>Relations of the Cervical Pleura</vt:lpstr>
      <vt:lpstr>Pleural Cavity</vt:lpstr>
      <vt:lpstr>PowerPoint Presentation</vt:lpstr>
      <vt:lpstr>Pleural Recesses</vt:lpstr>
      <vt:lpstr>PowerPoint Presentation</vt:lpstr>
      <vt:lpstr>Neurovascular Supply</vt:lpstr>
      <vt:lpstr>Pneumothorax</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Pleurae</dc:title>
  <dc:creator>Zone</dc:creator>
  <cp:lastModifiedBy>Rajesh Patel</cp:lastModifiedBy>
  <cp:revision>21</cp:revision>
  <dcterms:created xsi:type="dcterms:W3CDTF">2018-06-04T06:37:07Z</dcterms:created>
  <dcterms:modified xsi:type="dcterms:W3CDTF">2024-06-05T14:54:37Z</dcterms:modified>
</cp:coreProperties>
</file>