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2.xml" ContentType="application/vnd.openxmlformats-officedocument.presentationml.notesSlide+xml"/>
  <Override PartName="/ppt/tags/tag2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81"/>
  </p:notesMasterIdLst>
  <p:sldIdLst>
    <p:sldId id="257" r:id="rId2"/>
    <p:sldId id="258" r:id="rId3"/>
    <p:sldId id="337" r:id="rId4"/>
    <p:sldId id="338" r:id="rId5"/>
    <p:sldId id="339"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340" r:id="rId23"/>
    <p:sldId id="279" r:id="rId24"/>
    <p:sldId id="341" r:id="rId25"/>
    <p:sldId id="342" r:id="rId26"/>
    <p:sldId id="343" r:id="rId27"/>
    <p:sldId id="344" r:id="rId28"/>
    <p:sldId id="345" r:id="rId29"/>
    <p:sldId id="346" r:id="rId30"/>
    <p:sldId id="347" r:id="rId31"/>
    <p:sldId id="348" r:id="rId32"/>
    <p:sldId id="349" r:id="rId33"/>
    <p:sldId id="289" r:id="rId34"/>
    <p:sldId id="290" r:id="rId35"/>
    <p:sldId id="291" r:id="rId36"/>
    <p:sldId id="292" r:id="rId37"/>
    <p:sldId id="293" r:id="rId38"/>
    <p:sldId id="351" r:id="rId39"/>
    <p:sldId id="295" r:id="rId40"/>
    <p:sldId id="296" r:id="rId41"/>
    <p:sldId id="297" r:id="rId42"/>
    <p:sldId id="298" r:id="rId43"/>
    <p:sldId id="352" r:id="rId44"/>
    <p:sldId id="300" r:id="rId45"/>
    <p:sldId id="353" r:id="rId46"/>
    <p:sldId id="354" r:id="rId47"/>
    <p:sldId id="355" r:id="rId48"/>
    <p:sldId id="356" r:id="rId49"/>
    <p:sldId id="357" r:id="rId50"/>
    <p:sldId id="358" r:id="rId51"/>
    <p:sldId id="307" r:id="rId52"/>
    <p:sldId id="359" r:id="rId53"/>
    <p:sldId id="360" r:id="rId54"/>
    <p:sldId id="310" r:id="rId55"/>
    <p:sldId id="311" r:id="rId56"/>
    <p:sldId id="312" r:id="rId57"/>
    <p:sldId id="361" r:id="rId58"/>
    <p:sldId id="362" r:id="rId59"/>
    <p:sldId id="315" r:id="rId60"/>
    <p:sldId id="363" r:id="rId61"/>
    <p:sldId id="364" r:id="rId62"/>
    <p:sldId id="365" r:id="rId63"/>
    <p:sldId id="366" r:id="rId64"/>
    <p:sldId id="367" r:id="rId65"/>
    <p:sldId id="319" r:id="rId66"/>
    <p:sldId id="320" r:id="rId67"/>
    <p:sldId id="321" r:id="rId68"/>
    <p:sldId id="322" r:id="rId69"/>
    <p:sldId id="368" r:id="rId70"/>
    <p:sldId id="369" r:id="rId71"/>
    <p:sldId id="370" r:id="rId72"/>
    <p:sldId id="326" r:id="rId73"/>
    <p:sldId id="371" r:id="rId74"/>
    <p:sldId id="372" r:id="rId75"/>
    <p:sldId id="373" r:id="rId76"/>
    <p:sldId id="374" r:id="rId77"/>
    <p:sldId id="375" r:id="rId78"/>
    <p:sldId id="376" r:id="rId79"/>
    <p:sldId id="323" r:id="rId8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5" d="100"/>
          <a:sy n="105" d="100"/>
        </p:scale>
        <p:origin x="1794" y="1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752F8A-F6AB-4866-8B68-7BF8CEE991FA}" type="datetimeFigureOut">
              <a:rPr lang="en-US" smtClean="0"/>
              <a:pPr/>
              <a:t>11/7/2024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A2B6FC-78E1-4495-96A4-D726D8E67AF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BE452-2A71-B2E8-21A3-945FBB7EDBAB}"/>
            </a:ext>
          </a:extLst>
        </p:cNvPr>
        <p:cNvGrpSpPr/>
        <p:nvPr/>
      </p:nvGrpSpPr>
      <p:grpSpPr>
        <a:xfrm>
          <a:off x="0" y="0"/>
          <a:ext cx="0" cy="0"/>
          <a:chOff x="0" y="0"/>
          <a:chExt cx="0" cy="0"/>
        </a:xfrm>
      </p:grpSpPr>
      <p:sp>
        <p:nvSpPr>
          <p:cNvPr id="83970" name="Rectangle 7">
            <a:extLst>
              <a:ext uri="{FF2B5EF4-FFF2-40B4-BE49-F238E27FC236}">
                <a16:creationId xmlns:a16="http://schemas.microsoft.com/office/drawing/2014/main" id="{03A6C780-064A-3C1B-D244-93B7E53B3EE7}"/>
              </a:ext>
            </a:extLst>
          </p:cNvPr>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64ACC3F-DD24-4437-B104-03281D28D9D3}" type="slidenum">
              <a:rPr lang="en-US" smtClean="0"/>
              <a:pPr/>
              <a:t>3</a:t>
            </a:fld>
            <a:endParaRPr lang="en-US"/>
          </a:p>
        </p:txBody>
      </p:sp>
      <p:sp>
        <p:nvSpPr>
          <p:cNvPr id="83971" name="Rectangle 2">
            <a:extLst>
              <a:ext uri="{FF2B5EF4-FFF2-40B4-BE49-F238E27FC236}">
                <a16:creationId xmlns:a16="http://schemas.microsoft.com/office/drawing/2014/main" id="{20531CE3-637C-2378-CE34-9993A6A69B46}"/>
              </a:ext>
            </a:extLst>
          </p:cNvPr>
          <p:cNvSpPr>
            <a:spLocks noGrp="1" noRot="1" noChangeAspect="1" noChangeArrowheads="1" noTextEdit="1"/>
          </p:cNvSpPr>
          <p:nvPr>
            <p:ph type="sldImg"/>
          </p:nvPr>
        </p:nvSpPr>
        <p:spPr bwMode="auto">
          <a:xfrm>
            <a:off x="1143000" y="687388"/>
            <a:ext cx="4572000" cy="3429000"/>
          </a:xfrm>
          <a:solidFill>
            <a:srgbClr val="FFFFFF"/>
          </a:solidFill>
          <a:ln>
            <a:solidFill>
              <a:srgbClr val="000000"/>
            </a:solidFill>
            <a:miter lim="800000"/>
            <a:headEnd/>
            <a:tailEnd/>
          </a:ln>
        </p:spPr>
      </p:sp>
      <p:sp>
        <p:nvSpPr>
          <p:cNvPr id="83972" name="Rectangle 3">
            <a:extLst>
              <a:ext uri="{FF2B5EF4-FFF2-40B4-BE49-F238E27FC236}">
                <a16:creationId xmlns:a16="http://schemas.microsoft.com/office/drawing/2014/main" id="{5F0EF5C1-9CE5-E6FE-E2A4-1F53EA9A1012}"/>
              </a:ext>
            </a:extLst>
          </p:cNvPr>
          <p:cNvSpPr>
            <a:spLocks noGrp="1" noChangeArrowheads="1"/>
          </p:cNvSpPr>
          <p:nvPr>
            <p:ph type="body" idx="1"/>
          </p:nvPr>
        </p:nvSpPr>
        <p:spPr bwMode="auto">
          <a:xfrm>
            <a:off x="914400" y="4343400"/>
            <a:ext cx="5029200" cy="4113213"/>
          </a:xfrm>
          <a:solidFill>
            <a:srgbClr val="FFFFFF"/>
          </a:solidFill>
        </p:spPr>
        <p:txBody>
          <a:bodyPr wrap="square" numCol="1" anchor="t" anchorCtr="0" compatLnSpc="1">
            <a:prstTxWarp prst="textNoShape">
              <a:avLst/>
            </a:prstTxWarp>
          </a:bodyPr>
          <a:lstStyle/>
          <a:p>
            <a:pPr eaLnBrk="1" hangingPunct="1">
              <a:spcBef>
                <a:spcPct val="0"/>
              </a:spcBef>
            </a:pPr>
            <a:r>
              <a:rPr lang="en-US" dirty="0"/>
              <a:t>Codes 50-70 indicate further direct extension beyond the prostate. Code 50 is extension or fixation to adjacent structures including the bladder neck, bladder NOS, </a:t>
            </a:r>
            <a:r>
              <a:rPr lang="en-US" dirty="0" err="1"/>
              <a:t>Denonvillier’s</a:t>
            </a:r>
            <a:r>
              <a:rPr lang="en-US" dirty="0"/>
              <a:t> fascia, and rectum. Code 52 is extension to the skeletal and </a:t>
            </a:r>
            <a:r>
              <a:rPr lang="en-US" dirty="0" err="1"/>
              <a:t>levator</a:t>
            </a:r>
            <a:r>
              <a:rPr lang="en-US" dirty="0"/>
              <a:t> muscles and to the ureter. Code 60 is extension to the pubic (pelvic) bone or pelvic wall as well as ‘frozen pelvis’. Code 70 is other contiguous extension including the penis, Cowper’s gland, sigmoid colon, and soft tissue other than periprostatic tissue.</a:t>
            </a:r>
          </a:p>
        </p:txBody>
      </p:sp>
    </p:spTree>
    <p:extLst>
      <p:ext uri="{BB962C8B-B14F-4D97-AF65-F5344CB8AC3E}">
        <p14:creationId xmlns:p14="http://schemas.microsoft.com/office/powerpoint/2010/main" val="3495139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1F4E3-7CCA-C5FD-FCA1-B316AD529333}"/>
            </a:ext>
          </a:extLst>
        </p:cNvPr>
        <p:cNvGrpSpPr/>
        <p:nvPr/>
      </p:nvGrpSpPr>
      <p:grpSpPr>
        <a:xfrm>
          <a:off x="0" y="0"/>
          <a:ext cx="0" cy="0"/>
          <a:chOff x="0" y="0"/>
          <a:chExt cx="0" cy="0"/>
        </a:xfrm>
      </p:grpSpPr>
      <p:sp>
        <p:nvSpPr>
          <p:cNvPr id="83970" name="Rectangle 7">
            <a:extLst>
              <a:ext uri="{FF2B5EF4-FFF2-40B4-BE49-F238E27FC236}">
                <a16:creationId xmlns:a16="http://schemas.microsoft.com/office/drawing/2014/main" id="{E6BB31F8-2FD2-B056-CD1D-7ED380256C6C}"/>
              </a:ext>
            </a:extLst>
          </p:cNvPr>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64ACC3F-DD24-4437-B104-03281D28D9D3}" type="slidenum">
              <a:rPr lang="en-US" smtClean="0"/>
              <a:pPr/>
              <a:t>4</a:t>
            </a:fld>
            <a:endParaRPr lang="en-US"/>
          </a:p>
        </p:txBody>
      </p:sp>
      <p:sp>
        <p:nvSpPr>
          <p:cNvPr id="83971" name="Rectangle 2">
            <a:extLst>
              <a:ext uri="{FF2B5EF4-FFF2-40B4-BE49-F238E27FC236}">
                <a16:creationId xmlns:a16="http://schemas.microsoft.com/office/drawing/2014/main" id="{5028C3A0-C8A3-716D-A1AF-C21CD2046976}"/>
              </a:ext>
            </a:extLst>
          </p:cNvPr>
          <p:cNvSpPr>
            <a:spLocks noGrp="1" noRot="1" noChangeAspect="1" noChangeArrowheads="1" noTextEdit="1"/>
          </p:cNvSpPr>
          <p:nvPr>
            <p:ph type="sldImg"/>
          </p:nvPr>
        </p:nvSpPr>
        <p:spPr bwMode="auto">
          <a:xfrm>
            <a:off x="1143000" y="687388"/>
            <a:ext cx="4572000" cy="3429000"/>
          </a:xfrm>
          <a:solidFill>
            <a:srgbClr val="FFFFFF"/>
          </a:solidFill>
          <a:ln>
            <a:solidFill>
              <a:srgbClr val="000000"/>
            </a:solidFill>
            <a:miter lim="800000"/>
            <a:headEnd/>
            <a:tailEnd/>
          </a:ln>
        </p:spPr>
      </p:sp>
      <p:sp>
        <p:nvSpPr>
          <p:cNvPr id="83972" name="Rectangle 3">
            <a:extLst>
              <a:ext uri="{FF2B5EF4-FFF2-40B4-BE49-F238E27FC236}">
                <a16:creationId xmlns:a16="http://schemas.microsoft.com/office/drawing/2014/main" id="{3526107A-B1A4-60ED-5A2A-989E29E2FA8F}"/>
              </a:ext>
            </a:extLst>
          </p:cNvPr>
          <p:cNvSpPr>
            <a:spLocks noGrp="1" noChangeArrowheads="1"/>
          </p:cNvSpPr>
          <p:nvPr>
            <p:ph type="body" idx="1"/>
          </p:nvPr>
        </p:nvSpPr>
        <p:spPr bwMode="auto">
          <a:xfrm>
            <a:off x="914400" y="4343400"/>
            <a:ext cx="5029200" cy="4113213"/>
          </a:xfrm>
          <a:solidFill>
            <a:srgbClr val="FFFFFF"/>
          </a:solidFill>
        </p:spPr>
        <p:txBody>
          <a:bodyPr wrap="square" numCol="1" anchor="t" anchorCtr="0" compatLnSpc="1">
            <a:prstTxWarp prst="textNoShape">
              <a:avLst/>
            </a:prstTxWarp>
          </a:bodyPr>
          <a:lstStyle/>
          <a:p>
            <a:pPr eaLnBrk="1" hangingPunct="1">
              <a:spcBef>
                <a:spcPct val="0"/>
              </a:spcBef>
            </a:pPr>
            <a:r>
              <a:rPr lang="en-US" dirty="0"/>
              <a:t>Codes 50-70 indicate further direct extension beyond the prostate. Code 50 is extension or fixation to adjacent structures including the bladder neck, bladder NOS, </a:t>
            </a:r>
            <a:r>
              <a:rPr lang="en-US" dirty="0" err="1"/>
              <a:t>Denonvillier’s</a:t>
            </a:r>
            <a:r>
              <a:rPr lang="en-US" dirty="0"/>
              <a:t> fascia, and rectum. Code 52 is extension to the skeletal and </a:t>
            </a:r>
            <a:r>
              <a:rPr lang="en-US" dirty="0" err="1"/>
              <a:t>levator</a:t>
            </a:r>
            <a:r>
              <a:rPr lang="en-US" dirty="0"/>
              <a:t> muscles and to the ureter. Code 60 is extension to the pubic (pelvic) bone or pelvic wall as well as ‘frozen pelvis’. Code 70 is other contiguous extension including the penis, Cowper’s gland, sigmoid colon, and soft tissue other than periprostatic tissue.</a:t>
            </a:r>
          </a:p>
        </p:txBody>
      </p:sp>
    </p:spTree>
    <p:extLst>
      <p:ext uri="{BB962C8B-B14F-4D97-AF65-F5344CB8AC3E}">
        <p14:creationId xmlns:p14="http://schemas.microsoft.com/office/powerpoint/2010/main" val="4209401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0000"/>
                    <a:lumOff val="10000"/>
                  </a:schemeClr>
                </a:solidFill>
              </a:defRPr>
            </a:lvl1pPr>
            <a:lvl2pPr marL="457189" indent="0" algn="ctr">
              <a:buNone/>
              <a:defRPr sz="1600"/>
            </a:lvl2pPr>
            <a:lvl3pPr marL="914377" indent="0" algn="ctr">
              <a:buNone/>
              <a:defRPr sz="16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AFE20009-1CC9-4A1B-BEA3-97420F5FE3DD}"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639AFA-8D9B-47CE-910F-5E807335FD0D}" type="slidenum">
              <a:rPr lang="en-US" smtClean="0"/>
              <a:pPr/>
              <a:t>‹#›</a:t>
            </a:fld>
            <a:endParaRPr lang="en-US"/>
          </a:p>
        </p:txBody>
      </p:sp>
      <p:cxnSp>
        <p:nvCxnSpPr>
          <p:cNvPr id="8" name="Straight Connector 7"/>
          <p:cNvCxnSpPr/>
          <p:nvPr/>
        </p:nvCxnSpPr>
        <p:spPr>
          <a:xfrm flipV="1">
            <a:off x="629013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0437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E20009-1CC9-4A1B-BEA3-97420F5FE3DD}"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639AFA-8D9B-47CE-910F-5E807335FD0D}" type="slidenum">
              <a:rPr lang="en-US" smtClean="0"/>
              <a:pPr/>
              <a:t>‹#›</a:t>
            </a:fld>
            <a:endParaRPr lang="en-US"/>
          </a:p>
        </p:txBody>
      </p:sp>
    </p:spTree>
    <p:extLst>
      <p:ext uri="{BB962C8B-B14F-4D97-AF65-F5344CB8AC3E}">
        <p14:creationId xmlns:p14="http://schemas.microsoft.com/office/powerpoint/2010/main" val="2765039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E20009-1CC9-4A1B-BEA3-97420F5FE3DD}"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639AFA-8D9B-47CE-910F-5E807335FD0D}" type="slidenum">
              <a:rPr lang="en-US" smtClean="0"/>
              <a:pPr/>
              <a:t>‹#›</a:t>
            </a:fld>
            <a:endParaRPr lang="en-US"/>
          </a:p>
        </p:txBody>
      </p:sp>
      <p:cxnSp>
        <p:nvCxnSpPr>
          <p:cNvPr id="7" name="Straight Connector 6"/>
          <p:cNvCxnSpPr/>
          <p:nvPr/>
        </p:nvCxnSpPr>
        <p:spPr>
          <a:xfrm rot="5400000" flipV="1">
            <a:off x="7543800" y="17356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7827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E20009-1CC9-4A1B-BEA3-97420F5FE3DD}"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639AFA-8D9B-47CE-910F-5E807335FD0D}" type="slidenum">
              <a:rPr lang="en-US" smtClean="0"/>
              <a:pPr/>
              <a:t>‹#›</a:t>
            </a:fld>
            <a:endParaRPr lang="en-US"/>
          </a:p>
        </p:txBody>
      </p:sp>
    </p:spTree>
    <p:extLst>
      <p:ext uri="{BB962C8B-B14F-4D97-AF65-F5344CB8AC3E}">
        <p14:creationId xmlns:p14="http://schemas.microsoft.com/office/powerpoint/2010/main" val="1019264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9144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457189" indent="0">
              <a:buNone/>
              <a:defRPr sz="16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E20009-1CC9-4A1B-BEA3-97420F5FE3DD}"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639AFA-8D9B-47CE-910F-5E807335FD0D}" type="slidenum">
              <a:rPr lang="en-US" smtClean="0"/>
              <a:pPr/>
              <a:t>‹#›</a:t>
            </a:fld>
            <a:endParaRPr lang="en-US"/>
          </a:p>
        </p:txBody>
      </p:sp>
      <p:cxnSp>
        <p:nvCxnSpPr>
          <p:cNvPr id="8" name="Straight Connector 7"/>
          <p:cNvCxnSpPr/>
          <p:nvPr/>
        </p:nvCxnSpPr>
        <p:spPr>
          <a:xfrm flipV="1">
            <a:off x="629013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490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FE20009-1CC9-4A1B-BEA3-97420F5FE3DD}" type="datetimeFigureOut">
              <a:rPr lang="en-US" smtClean="0"/>
              <a:pPr/>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639AFA-8D9B-47CE-910F-5E807335FD0D}" type="slidenum">
              <a:rPr lang="en-US" smtClean="0"/>
              <a:pPr/>
              <a:t>‹#›</a:t>
            </a:fld>
            <a:endParaRPr lang="en-US"/>
          </a:p>
        </p:txBody>
      </p:sp>
    </p:spTree>
    <p:extLst>
      <p:ext uri="{BB962C8B-B14F-4D97-AF65-F5344CB8AC3E}">
        <p14:creationId xmlns:p14="http://schemas.microsoft.com/office/powerpoint/2010/main" val="1317731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2">
                    <a:lumMod val="75000"/>
                  </a:schemeClr>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2">
                    <a:lumMod val="75000"/>
                  </a:schemeClr>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4491990"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FE20009-1CC9-4A1B-BEA3-97420F5FE3DD}" type="datetimeFigureOut">
              <a:rPr lang="en-US" smtClean="0"/>
              <a:pPr/>
              <a:t>11/7/2024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639AFA-8D9B-47CE-910F-5E807335FD0D}" type="slidenum">
              <a:rPr lang="en-US" smtClean="0"/>
              <a:pPr/>
              <a:t>‹#›</a:t>
            </a:fld>
            <a:endParaRPr lang="en-US"/>
          </a:p>
        </p:txBody>
      </p:sp>
    </p:spTree>
    <p:extLst>
      <p:ext uri="{BB962C8B-B14F-4D97-AF65-F5344CB8AC3E}">
        <p14:creationId xmlns:p14="http://schemas.microsoft.com/office/powerpoint/2010/main" val="2447748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FE20009-1CC9-4A1B-BEA3-97420F5FE3DD}" type="datetimeFigureOut">
              <a:rPr lang="en-US" smtClean="0"/>
              <a:pPr/>
              <a:t>11/7/2024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639AFA-8D9B-47CE-910F-5E807335FD0D}" type="slidenum">
              <a:rPr lang="en-US" smtClean="0"/>
              <a:pPr/>
              <a:t>‹#›</a:t>
            </a:fld>
            <a:endParaRPr lang="en-US"/>
          </a:p>
        </p:txBody>
      </p:sp>
    </p:spTree>
    <p:extLst>
      <p:ext uri="{BB962C8B-B14F-4D97-AF65-F5344CB8AC3E}">
        <p14:creationId xmlns:p14="http://schemas.microsoft.com/office/powerpoint/2010/main" val="884617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E20009-1CC9-4A1B-BEA3-97420F5FE3DD}" type="datetimeFigureOut">
              <a:rPr lang="en-US" smtClean="0"/>
              <a:pPr/>
              <a:t>11/7/2024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639AFA-8D9B-47CE-910F-5E807335FD0D}" type="slidenum">
              <a:rPr lang="en-US" smtClean="0"/>
              <a:pPr/>
              <a:t>‹#›</a:t>
            </a:fld>
            <a:endParaRPr lang="en-US"/>
          </a:p>
        </p:txBody>
      </p:sp>
    </p:spTree>
    <p:extLst>
      <p:ext uri="{BB962C8B-B14F-4D97-AF65-F5344CB8AC3E}">
        <p14:creationId xmlns:p14="http://schemas.microsoft.com/office/powerpoint/2010/main" val="1613710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en-US"/>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E20009-1CC9-4A1B-BEA3-97420F5FE3DD}" type="datetimeFigureOut">
              <a:rPr lang="en-US" smtClean="0"/>
              <a:pPr/>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639AFA-8D9B-47CE-910F-5E807335FD0D}" type="slidenum">
              <a:rPr lang="en-US" smtClean="0"/>
              <a:pPr/>
              <a:t>‹#›</a:t>
            </a:fld>
            <a:endParaRPr lang="en-US"/>
          </a:p>
        </p:txBody>
      </p:sp>
    </p:spTree>
    <p:extLst>
      <p:ext uri="{BB962C8B-B14F-4D97-AF65-F5344CB8AC3E}">
        <p14:creationId xmlns:p14="http://schemas.microsoft.com/office/powerpoint/2010/main" val="3371307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9141714" cy="4572000"/>
          </a:xfrm>
          <a:solidFill>
            <a:schemeClr val="accent2">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FE20009-1CC9-4A1B-BEA3-97420F5FE3DD}" type="datetimeFigureOut">
              <a:rPr lang="en-US" smtClean="0"/>
              <a:pPr/>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639AFA-8D9B-47CE-910F-5E807335FD0D}" type="slidenum">
              <a:rPr lang="en-US" smtClean="0"/>
              <a:pPr/>
              <a:t>‹#›</a:t>
            </a:fld>
            <a:endParaRPr lang="en-US"/>
          </a:p>
        </p:txBody>
      </p:sp>
      <p:cxnSp>
        <p:nvCxnSpPr>
          <p:cNvPr id="9" name="Straight Connector 8"/>
          <p:cNvCxnSpPr/>
          <p:nvPr/>
        </p:nvCxnSpPr>
        <p:spPr>
          <a:xfrm flipV="1">
            <a:off x="629013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0130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AFE20009-1CC9-4A1B-BEA3-97420F5FE3DD}" type="datetimeFigureOut">
              <a:rPr lang="en-US" smtClean="0"/>
              <a:pPr/>
              <a:t>11/7/2024</a:t>
            </a:fld>
            <a:endParaRPr lang="en-US"/>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en-US"/>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0E639AFA-8D9B-47CE-910F-5E807335FD0D}" type="slidenum">
              <a:rPr lang="en-US" smtClean="0"/>
              <a:pPr/>
              <a:t>‹#›</a:t>
            </a:fld>
            <a:endParaRPr lang="en-US"/>
          </a:p>
        </p:txBody>
      </p:sp>
      <p:cxnSp>
        <p:nvCxnSpPr>
          <p:cNvPr id="7" name="Straight Connector 6"/>
          <p:cNvCxnSpPr/>
          <p:nvPr/>
        </p:nvCxnSpPr>
        <p:spPr>
          <a:xfrm flipV="1">
            <a:off x="5715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013703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377" rtl="0" eaLnBrk="1" latinLnBrk="0" hangingPunct="1">
        <a:lnSpc>
          <a:spcPct val="80000"/>
        </a:lnSpc>
        <a:spcBef>
          <a:spcPct val="0"/>
        </a:spcBef>
        <a:buNone/>
        <a:defRPr sz="4400" kern="1200" cap="all" spc="100" baseline="0">
          <a:solidFill>
            <a:schemeClr val="tx1">
              <a:lumMod val="90000"/>
              <a:lumOff val="10000"/>
            </a:schemeClr>
          </a:solidFill>
          <a:latin typeface="+mj-lt"/>
          <a:ea typeface="+mj-ea"/>
          <a:cs typeface="+mj-cs"/>
        </a:defRPr>
      </a:lvl1pPr>
    </p:titleStyle>
    <p:body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image" Target="../media/image5.png"/><Relationship Id="rId2" Type="http://schemas.openxmlformats.org/officeDocument/2006/relationships/tags" Target="../tags/tag2.xml"/><Relationship Id="rId16" Type="http://schemas.openxmlformats.org/officeDocument/2006/relationships/notesSlide" Target="../notesSlides/notesSlide1.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slideLayout" Target="../slideLayouts/slideLayout6.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tags" Target="../tags/tag27.xml"/><Relationship Id="rId3" Type="http://schemas.openxmlformats.org/officeDocument/2006/relationships/tags" Target="../tags/tag17.xml"/><Relationship Id="rId7" Type="http://schemas.openxmlformats.org/officeDocument/2006/relationships/tags" Target="../tags/tag21.xml"/><Relationship Id="rId12" Type="http://schemas.openxmlformats.org/officeDocument/2006/relationships/tags" Target="../tags/tag26.xml"/><Relationship Id="rId2" Type="http://schemas.openxmlformats.org/officeDocument/2006/relationships/tags" Target="../tags/tag16.xml"/><Relationship Id="rId16" Type="http://schemas.openxmlformats.org/officeDocument/2006/relationships/image" Target="../media/image6.png"/><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tags" Target="../tags/tag25.xml"/><Relationship Id="rId5" Type="http://schemas.openxmlformats.org/officeDocument/2006/relationships/tags" Target="../tags/tag19.xml"/><Relationship Id="rId15" Type="http://schemas.openxmlformats.org/officeDocument/2006/relationships/notesSlide" Target="../notesSlides/notesSlide2.xml"/><Relationship Id="rId10" Type="http://schemas.openxmlformats.org/officeDocument/2006/relationships/tags" Target="../tags/tag24.xml"/><Relationship Id="rId4" Type="http://schemas.openxmlformats.org/officeDocument/2006/relationships/tags" Target="../tags/tag18.xml"/><Relationship Id="rId9" Type="http://schemas.openxmlformats.org/officeDocument/2006/relationships/tags" Target="../tags/tag23.xml"/><Relationship Id="rId14"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oleObject" Target="../embeddings/oleObject3.bin"/><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www.prostatecentre.ca/images/diagnosis_stage2.jpg" TargetMode="External"/><Relationship Id="rId7" Type="http://schemas.openxmlformats.org/officeDocument/2006/relationships/image" Target="../media/image44.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hyperlink" Target="http://www.prostatecentre.ca/images/diagnosis_stage3.jpg" TargetMode="External"/><Relationship Id="rId5" Type="http://schemas.openxmlformats.org/officeDocument/2006/relationships/image" Target="../media/image43.jpeg"/><Relationship Id="rId4" Type="http://schemas.openxmlformats.org/officeDocument/2006/relationships/image" Target="../media/image42.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23EC4-DA52-0074-3AE6-7AA3C3581A88}"/>
              </a:ext>
            </a:extLst>
          </p:cNvPr>
          <p:cNvSpPr txBox="1">
            <a:spLocks/>
          </p:cNvSpPr>
          <p:nvPr/>
        </p:nvSpPr>
        <p:spPr>
          <a:xfrm>
            <a:off x="495300" y="5112537"/>
            <a:ext cx="5676900" cy="1463040"/>
          </a:xfrm>
          <a:prstGeom prst="rect">
            <a:avLst/>
          </a:prstGeom>
        </p:spPr>
        <p:txBody>
          <a:bodyPr vert="horz" lIns="91440" tIns="45720" rIns="91440" bIns="45720" rtlCol="0" anchor="ctr">
            <a:normAutofit/>
          </a:bodyPr>
          <a:lstStyle>
            <a:lvl1pPr algn="r" defTabSz="914400" rtl="0" eaLnBrk="1" latinLnBrk="0" hangingPunct="1">
              <a:lnSpc>
                <a:spcPct val="80000"/>
              </a:lnSpc>
              <a:spcBef>
                <a:spcPct val="0"/>
              </a:spcBef>
              <a:buNone/>
              <a:defRPr sz="4400" kern="1200" cap="all" spc="200" baseline="0">
                <a:solidFill>
                  <a:schemeClr val="tx1">
                    <a:lumMod val="95000"/>
                    <a:lumOff val="5000"/>
                  </a:schemeClr>
                </a:solidFill>
                <a:latin typeface="+mj-lt"/>
                <a:ea typeface="+mj-ea"/>
                <a:cs typeface="+mj-cs"/>
              </a:defRPr>
            </a:lvl1pPr>
          </a:lstStyle>
          <a:p>
            <a:r>
              <a:rPr lang="en-US" dirty="0"/>
              <a:t>The Prostate</a:t>
            </a:r>
          </a:p>
        </p:txBody>
      </p:sp>
      <p:sp>
        <p:nvSpPr>
          <p:cNvPr id="3" name="Subtitle 2">
            <a:extLst>
              <a:ext uri="{FF2B5EF4-FFF2-40B4-BE49-F238E27FC236}">
                <a16:creationId xmlns:a16="http://schemas.microsoft.com/office/drawing/2014/main" id="{7D3C2876-C928-720C-3BFA-E19CBE7F4036}"/>
              </a:ext>
            </a:extLst>
          </p:cNvPr>
          <p:cNvSpPr txBox="1">
            <a:spLocks/>
          </p:cNvSpPr>
          <p:nvPr/>
        </p:nvSpPr>
        <p:spPr>
          <a:xfrm>
            <a:off x="6610350" y="5112537"/>
            <a:ext cx="2400300" cy="1463040"/>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0"/>
              </a:spcBef>
              <a:spcAft>
                <a:spcPts val="200"/>
              </a:spcAft>
              <a:buClr>
                <a:schemeClr val="accent1"/>
              </a:buClr>
              <a:buSzPct val="100000"/>
              <a:buFont typeface="Tw Cen MT" panose="020B0602020104020603" pitchFamily="34" charset="0"/>
              <a:buNone/>
              <a:defRPr sz="1600" kern="1200">
                <a:solidFill>
                  <a:schemeClr val="tx1">
                    <a:lumMod val="95000"/>
                    <a:lumOff val="5000"/>
                  </a:schemeClr>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6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6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600" kern="1200">
                <a:solidFill>
                  <a:schemeClr val="tx1"/>
                </a:solidFill>
                <a:latin typeface="+mn-lt"/>
                <a:ea typeface="+mn-ea"/>
                <a:cs typeface="+mn-cs"/>
              </a:defRPr>
            </a:lvl9pPr>
          </a:lstStyle>
          <a:p>
            <a:r>
              <a:rPr lang="en-US" dirty="0"/>
              <a:t>BY MBBSPPT.COM</a:t>
            </a:r>
          </a:p>
        </p:txBody>
      </p:sp>
      <p:pic>
        <p:nvPicPr>
          <p:cNvPr id="5" name="Picture 4">
            <a:extLst>
              <a:ext uri="{FF2B5EF4-FFF2-40B4-BE49-F238E27FC236}">
                <a16:creationId xmlns:a16="http://schemas.microsoft.com/office/drawing/2014/main" id="{98779578-94DA-FAAE-E6EC-6ADA60B770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0700" y="-425679"/>
            <a:ext cx="5562600" cy="55626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srcRect/>
          <a:stretch>
            <a:fillRect/>
          </a:stretch>
        </p:blipFill>
        <p:spPr bwMode="auto">
          <a:xfrm>
            <a:off x="1236980" y="457200"/>
            <a:ext cx="6670040" cy="59436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srcRect/>
          <a:stretch>
            <a:fillRect/>
          </a:stretch>
        </p:blipFill>
        <p:spPr bwMode="auto">
          <a:xfrm>
            <a:off x="304495" y="609600"/>
            <a:ext cx="8535010" cy="56388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p:cNvPicPr>
            <a:picLocks noChangeAspect="1" noChangeArrowheads="1"/>
          </p:cNvPicPr>
          <p:nvPr/>
        </p:nvPicPr>
        <p:blipFill>
          <a:blip r:embed="rId2"/>
          <a:srcRect/>
          <a:stretch>
            <a:fillRect/>
          </a:stretch>
        </p:blipFill>
        <p:spPr bwMode="auto">
          <a:xfrm>
            <a:off x="1490584" y="518318"/>
            <a:ext cx="6162832" cy="5821363"/>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noChangeArrowheads="1"/>
          </p:cNvPicPr>
          <p:nvPr/>
        </p:nvPicPr>
        <p:blipFill>
          <a:blip r:embed="rId2"/>
          <a:srcRect/>
          <a:stretch>
            <a:fillRect/>
          </a:stretch>
        </p:blipFill>
        <p:spPr bwMode="auto">
          <a:xfrm>
            <a:off x="944377" y="561181"/>
            <a:ext cx="7255245" cy="5735638"/>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8D9A2C0-A3ED-DFC3-4C3D-E3CBDC1B22F3}"/>
              </a:ext>
            </a:extLst>
          </p:cNvPr>
          <p:cNvSpPr txBox="1">
            <a:spLocks/>
          </p:cNvSpPr>
          <p:nvPr/>
        </p:nvSpPr>
        <p:spPr>
          <a:xfrm>
            <a:off x="768096" y="2286000"/>
            <a:ext cx="7690104" cy="40233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eaLnBrk="1" hangingPunct="1"/>
            <a:r>
              <a:rPr lang="en-US" dirty="0"/>
              <a:t>It resembles the size and shape of a chestnut which lies below the bladder and above urogenital diaphragm &amp; surrounds 1st part of urethra.</a:t>
            </a:r>
          </a:p>
          <a:p>
            <a:pPr eaLnBrk="1" hangingPunct="1"/>
            <a:r>
              <a:rPr lang="en-US" dirty="0"/>
              <a:t>Broader than longer.</a:t>
            </a:r>
          </a:p>
          <a:p>
            <a:pPr eaLnBrk="1" hangingPunct="1"/>
            <a:r>
              <a:rPr lang="en-US" dirty="0"/>
              <a:t>4x3x2 cm</a:t>
            </a:r>
            <a:endParaRPr lang="en-US" sz="2000" i="1" dirty="0"/>
          </a:p>
          <a:p>
            <a:pPr eaLnBrk="1" hangingPunct="1"/>
            <a:r>
              <a:rPr lang="en-US" sz="2000" i="1" dirty="0"/>
              <a:t>THE OTHER ORGAN HAVING BREADTH MORE THAN LENGTH IS CAECUM.</a:t>
            </a:r>
          </a:p>
        </p:txBody>
      </p:sp>
      <p:sp>
        <p:nvSpPr>
          <p:cNvPr id="8" name="Title 1">
            <a:extLst>
              <a:ext uri="{FF2B5EF4-FFF2-40B4-BE49-F238E27FC236}">
                <a16:creationId xmlns:a16="http://schemas.microsoft.com/office/drawing/2014/main" id="{F8095D52-5496-7CA0-E8AD-F0C4958549E9}"/>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dirty="0"/>
              <a:t>Size &amp; shape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srcRect/>
          <a:stretch>
            <a:fillRect/>
          </a:stretch>
        </p:blipFill>
        <p:spPr bwMode="auto">
          <a:xfrm>
            <a:off x="537500" y="1019175"/>
            <a:ext cx="8068999" cy="481965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823EF85-F25F-F9E2-3CE2-BFD8CFB11775}"/>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dirty="0"/>
              <a:t>The prostate</a:t>
            </a:r>
          </a:p>
        </p:txBody>
      </p:sp>
      <p:sp>
        <p:nvSpPr>
          <p:cNvPr id="6" name="Content Placeholder 4">
            <a:extLst>
              <a:ext uri="{FF2B5EF4-FFF2-40B4-BE49-F238E27FC236}">
                <a16:creationId xmlns:a16="http://schemas.microsoft.com/office/drawing/2014/main" id="{4207F75A-93EF-623A-2F12-40C77087FDE7}"/>
              </a:ext>
            </a:extLst>
          </p:cNvPr>
          <p:cNvSpPr txBox="1">
            <a:spLocks/>
          </p:cNvSpPr>
          <p:nvPr/>
        </p:nvSpPr>
        <p:spPr>
          <a:xfrm>
            <a:off x="768096" y="2286000"/>
            <a:ext cx="7690104" cy="40233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a:buNone/>
            </a:pPr>
            <a:r>
              <a:rPr lang="en-US" dirty="0"/>
              <a:t>The prostate has </a:t>
            </a:r>
          </a:p>
          <a:p>
            <a:pPr>
              <a:buFont typeface="Wingdings" panose="05000000000000000000" pitchFamily="2" charset="2"/>
              <a:buChar char="q"/>
            </a:pPr>
            <a:r>
              <a:rPr lang="en-US" sz="2000" dirty="0"/>
              <a:t> A </a:t>
            </a:r>
            <a:r>
              <a:rPr lang="en-US" sz="2000" b="1" dirty="0"/>
              <a:t>base</a:t>
            </a:r>
            <a:r>
              <a:rPr lang="en-US" sz="2000" dirty="0"/>
              <a:t>, </a:t>
            </a:r>
          </a:p>
          <a:p>
            <a:pPr>
              <a:buFont typeface="Wingdings" panose="05000000000000000000" pitchFamily="2" charset="2"/>
              <a:buChar char="q"/>
            </a:pPr>
            <a:r>
              <a:rPr lang="en-US" sz="2000" dirty="0"/>
              <a:t> An </a:t>
            </a:r>
            <a:r>
              <a:rPr lang="en-US" sz="2000" b="1" dirty="0"/>
              <a:t>apex</a:t>
            </a:r>
            <a:r>
              <a:rPr lang="en-US" sz="2000" dirty="0"/>
              <a:t>, and </a:t>
            </a:r>
          </a:p>
          <a:p>
            <a:pPr>
              <a:buFont typeface="Wingdings" panose="05000000000000000000" pitchFamily="2" charset="2"/>
              <a:buChar char="q"/>
            </a:pPr>
            <a:r>
              <a:rPr lang="en-US" sz="2000" b="1" dirty="0"/>
              <a:t> 4 surfaces</a:t>
            </a:r>
            <a:r>
              <a:rPr lang="en-US" sz="2000" dirty="0"/>
              <a:t> </a:t>
            </a:r>
          </a:p>
          <a:p>
            <a:pPr lvl="2" eaLnBrk="1" hangingPunct="1"/>
            <a:r>
              <a:rPr lang="en-US" sz="2000" b="1" dirty="0"/>
              <a:t>Posterior </a:t>
            </a:r>
            <a:r>
              <a:rPr lang="en-US" sz="2000" dirty="0"/>
              <a:t>, </a:t>
            </a:r>
          </a:p>
          <a:p>
            <a:pPr lvl="2" eaLnBrk="1" hangingPunct="1"/>
            <a:r>
              <a:rPr lang="en-US" sz="2000" b="1" dirty="0"/>
              <a:t>Anterior </a:t>
            </a:r>
            <a:r>
              <a:rPr lang="en-US" sz="2000" dirty="0"/>
              <a:t>, and </a:t>
            </a:r>
          </a:p>
          <a:p>
            <a:pPr lvl="2" eaLnBrk="1" hangingPunct="1"/>
            <a:r>
              <a:rPr lang="en-US" sz="2000" b="1" dirty="0"/>
              <a:t>2 inferolateral</a:t>
            </a:r>
            <a:r>
              <a:rPr lang="en-US" sz="2000" dirty="0"/>
              <a:t> surfaces).</a:t>
            </a:r>
          </a:p>
          <a:p>
            <a:pPr eaLnBrk="1" hangingPunct="1"/>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304800"/>
            <a:ext cx="8229600" cy="639763"/>
          </a:xfrm>
        </p:spPr>
        <p:txBody>
          <a:bodyPr>
            <a:normAutofit fontScale="90000"/>
          </a:bodyPr>
          <a:lstStyle/>
          <a:p>
            <a:pPr eaLnBrk="1" hangingPunct="1"/>
            <a:br>
              <a:rPr lang="en-US" sz="4000" dirty="0"/>
            </a:br>
            <a:r>
              <a:rPr lang="en-US" sz="4000" dirty="0"/>
              <a:t> </a:t>
            </a:r>
            <a:br>
              <a:rPr lang="en-US" sz="4000" dirty="0"/>
            </a:br>
            <a:endParaRPr lang="en-US" sz="4000" dirty="0"/>
          </a:p>
        </p:txBody>
      </p:sp>
      <p:sp>
        <p:nvSpPr>
          <p:cNvPr id="2" name="Title 1">
            <a:extLst>
              <a:ext uri="{FF2B5EF4-FFF2-40B4-BE49-F238E27FC236}">
                <a16:creationId xmlns:a16="http://schemas.microsoft.com/office/drawing/2014/main" id="{3C05218D-653C-FF62-8E79-043D07C0237D}"/>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dirty="0"/>
              <a:t>The prostate</a:t>
            </a:r>
          </a:p>
        </p:txBody>
      </p:sp>
      <p:sp>
        <p:nvSpPr>
          <p:cNvPr id="3" name="Content Placeholder 4">
            <a:extLst>
              <a:ext uri="{FF2B5EF4-FFF2-40B4-BE49-F238E27FC236}">
                <a16:creationId xmlns:a16="http://schemas.microsoft.com/office/drawing/2014/main" id="{9C7C4D4A-58EB-24C7-331E-52D196C3E608}"/>
              </a:ext>
            </a:extLst>
          </p:cNvPr>
          <p:cNvSpPr txBox="1">
            <a:spLocks/>
          </p:cNvSpPr>
          <p:nvPr/>
        </p:nvSpPr>
        <p:spPr>
          <a:xfrm>
            <a:off x="768096" y="2286000"/>
            <a:ext cx="7690104" cy="40233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eaLnBrk="1" hangingPunct="1">
              <a:lnSpc>
                <a:spcPct val="80000"/>
              </a:lnSpc>
              <a:buNone/>
            </a:pPr>
            <a:r>
              <a:rPr lang="en-US" dirty="0"/>
              <a:t>The prostate looks like an inverted cone having its 'base' above and its 'apex' below'.</a:t>
            </a:r>
          </a:p>
          <a:p>
            <a:pPr marL="0" indent="0" eaLnBrk="1" hangingPunct="1">
              <a:lnSpc>
                <a:spcPct val="80000"/>
              </a:lnSpc>
              <a:buNone/>
            </a:pPr>
            <a:r>
              <a:rPr lang="en-US" dirty="0"/>
              <a:t>Its shape resembles - in general - the shape of the urinary bladder in having 4 surfaces </a:t>
            </a:r>
          </a:p>
          <a:p>
            <a:pPr lvl="1" eaLnBrk="1" hangingPunct="1">
              <a:lnSpc>
                <a:spcPct val="80000"/>
              </a:lnSpc>
            </a:pPr>
            <a:r>
              <a:rPr lang="en-US" sz="2000" dirty="0"/>
              <a:t>Anterior or superior(base) </a:t>
            </a:r>
          </a:p>
          <a:p>
            <a:pPr lvl="1" eaLnBrk="1" hangingPunct="1">
              <a:lnSpc>
                <a:spcPct val="80000"/>
              </a:lnSpc>
            </a:pPr>
            <a:r>
              <a:rPr lang="en-US" sz="2000" dirty="0"/>
              <a:t>2 inferolateral and </a:t>
            </a:r>
          </a:p>
          <a:p>
            <a:pPr lvl="1" eaLnBrk="1" hangingPunct="1">
              <a:lnSpc>
                <a:spcPct val="80000"/>
              </a:lnSpc>
            </a:pPr>
            <a:r>
              <a:rPr lang="en-US" sz="2000" dirty="0"/>
              <a:t>Posteroinferior or posterior </a:t>
            </a:r>
          </a:p>
          <a:p>
            <a:pPr marL="0" lvl="1" indent="0" eaLnBrk="1" hangingPunct="1">
              <a:lnSpc>
                <a:spcPct val="80000"/>
              </a:lnSpc>
              <a:buNone/>
            </a:pPr>
            <a:r>
              <a:rPr lang="en-US" sz="2000" dirty="0"/>
              <a:t>but in stead of the urinary bladder having its apex in front and base behind prostate its base above (its superior surface) and its apex below. </a:t>
            </a:r>
          </a:p>
          <a:p>
            <a:pPr marL="0" indent="0" eaLnBrk="1" hangingPunct="1">
              <a:lnSpc>
                <a:spcPct val="80000"/>
              </a:lnSpc>
              <a:buNone/>
            </a:pPr>
            <a:r>
              <a:rPr lang="en-US" dirty="0"/>
              <a:t>All surfaces merge indistinctly into one another with no sharp borders between them.</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457200" y="1143000"/>
            <a:ext cx="8229600" cy="639763"/>
          </a:xfrm>
        </p:spPr>
        <p:txBody>
          <a:bodyPr>
            <a:normAutofit fontScale="90000"/>
          </a:bodyPr>
          <a:lstStyle/>
          <a:p>
            <a:pPr eaLnBrk="1" hangingPunct="1"/>
            <a:br>
              <a:rPr lang="en-US" sz="4000" dirty="0"/>
            </a:br>
            <a:r>
              <a:rPr lang="en-US" sz="4000" dirty="0"/>
              <a:t> </a:t>
            </a:r>
            <a:br>
              <a:rPr lang="en-US" sz="4000" dirty="0"/>
            </a:br>
            <a:endParaRPr lang="en-US" sz="4000" dirty="0"/>
          </a:p>
        </p:txBody>
      </p:sp>
      <p:sp>
        <p:nvSpPr>
          <p:cNvPr id="4" name="Rectangle 2"/>
          <p:cNvSpPr txBox="1">
            <a:spLocks noChangeArrowheads="1"/>
          </p:cNvSpPr>
          <p:nvPr/>
        </p:nvSpPr>
        <p:spPr>
          <a:xfrm>
            <a:off x="609600" y="457200"/>
            <a:ext cx="8229600" cy="639763"/>
          </a:xfrm>
          <a:prstGeom prst="rect">
            <a:avLst/>
          </a:prstGeom>
        </p:spPr>
        <p:txBody>
          <a:bodyPr vert="horz" lIns="91440" tIns="45720" rIns="91440" bIns="45720" rtlCol="0" anchor="ctr">
            <a:normAutofit fontScale="3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br>
              <a:rPr kumimoji="0" lang="en-US" sz="4000" b="0" i="0" u="none" strike="noStrike" kern="1200" cap="none" spc="0" normalizeH="0" baseline="0" noProof="0">
                <a:ln>
                  <a:noFill/>
                </a:ln>
                <a:solidFill>
                  <a:schemeClr val="tx1"/>
                </a:solidFill>
                <a:effectLst/>
                <a:uLnTx/>
                <a:uFillTx/>
                <a:latin typeface="+mj-lt"/>
                <a:ea typeface="+mj-ea"/>
                <a:cs typeface="+mj-cs"/>
              </a:rPr>
            </a:br>
            <a:r>
              <a:rPr kumimoji="0" lang="en-US" sz="4000" b="0" i="0" u="none" strike="noStrike" kern="1200" cap="none" spc="0" normalizeH="0" baseline="0" noProof="0">
                <a:ln>
                  <a:noFill/>
                </a:ln>
                <a:solidFill>
                  <a:schemeClr val="tx1"/>
                </a:solidFill>
                <a:effectLst/>
                <a:uLnTx/>
                <a:uFillTx/>
                <a:latin typeface="+mj-lt"/>
                <a:ea typeface="+mj-ea"/>
                <a:cs typeface="+mj-cs"/>
              </a:rPr>
              <a:t> </a:t>
            </a:r>
            <a:br>
              <a:rPr kumimoji="0" lang="en-US" sz="4000" b="0" i="0" u="none" strike="noStrike" kern="1200" cap="none" spc="0" normalizeH="0" baseline="0" noProof="0">
                <a:ln>
                  <a:noFill/>
                </a:ln>
                <a:solidFill>
                  <a:schemeClr val="tx1"/>
                </a:solidFill>
                <a:effectLst/>
                <a:uLnTx/>
                <a:uFillTx/>
                <a:latin typeface="+mj-lt"/>
                <a:ea typeface="+mj-ea"/>
                <a:cs typeface="+mj-cs"/>
              </a:rPr>
            </a:br>
            <a:endParaRPr kumimoji="0" lang="en-US" sz="40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Rectangle 2"/>
          <p:cNvSpPr txBox="1">
            <a:spLocks noChangeArrowheads="1"/>
          </p:cNvSpPr>
          <p:nvPr/>
        </p:nvSpPr>
        <p:spPr>
          <a:xfrm>
            <a:off x="762000" y="609600"/>
            <a:ext cx="8229600" cy="639763"/>
          </a:xfrm>
          <a:prstGeom prst="rect">
            <a:avLst/>
          </a:prstGeom>
        </p:spPr>
        <p:txBody>
          <a:bodyPr vert="horz" lIns="91440" tIns="45720" rIns="91440" bIns="45720" rtlCol="0" anchor="ctr">
            <a:normAutofit fontScale="3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br>
              <a:rPr kumimoji="0" lang="en-US" sz="4000" b="0" i="0" u="none" strike="noStrike" kern="1200" cap="none" spc="0" normalizeH="0" baseline="0" noProof="0">
                <a:ln>
                  <a:noFill/>
                </a:ln>
                <a:solidFill>
                  <a:schemeClr val="tx1"/>
                </a:solidFill>
                <a:effectLst/>
                <a:uLnTx/>
                <a:uFillTx/>
                <a:latin typeface="+mj-lt"/>
                <a:ea typeface="+mj-ea"/>
                <a:cs typeface="+mj-cs"/>
              </a:rPr>
            </a:br>
            <a:r>
              <a:rPr kumimoji="0" lang="en-US" sz="4000" b="0" i="0" u="none" strike="noStrike" kern="1200" cap="none" spc="0" normalizeH="0" baseline="0" noProof="0">
                <a:ln>
                  <a:noFill/>
                </a:ln>
                <a:solidFill>
                  <a:schemeClr val="tx1"/>
                </a:solidFill>
                <a:effectLst/>
                <a:uLnTx/>
                <a:uFillTx/>
                <a:latin typeface="+mj-lt"/>
                <a:ea typeface="+mj-ea"/>
                <a:cs typeface="+mj-cs"/>
              </a:rPr>
              <a:t> </a:t>
            </a:r>
            <a:br>
              <a:rPr kumimoji="0" lang="en-US" sz="4000" b="0" i="0" u="none" strike="noStrike" kern="1200" cap="none" spc="0" normalizeH="0" baseline="0" noProof="0">
                <a:ln>
                  <a:noFill/>
                </a:ln>
                <a:solidFill>
                  <a:schemeClr val="tx1"/>
                </a:solidFill>
                <a:effectLst/>
                <a:uLnTx/>
                <a:uFillTx/>
                <a:latin typeface="+mj-lt"/>
                <a:ea typeface="+mj-ea"/>
                <a:cs typeface="+mj-cs"/>
              </a:rPr>
            </a:br>
            <a:endParaRPr kumimoji="0" lang="en-US" sz="40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Title 1">
            <a:extLst>
              <a:ext uri="{FF2B5EF4-FFF2-40B4-BE49-F238E27FC236}">
                <a16:creationId xmlns:a16="http://schemas.microsoft.com/office/drawing/2014/main" id="{43241632-5B6A-33CF-2DE9-48873679B91F}"/>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dirty="0"/>
              <a:t>Surfaces</a:t>
            </a:r>
          </a:p>
        </p:txBody>
      </p:sp>
      <p:sp>
        <p:nvSpPr>
          <p:cNvPr id="8" name="Content Placeholder 4">
            <a:extLst>
              <a:ext uri="{FF2B5EF4-FFF2-40B4-BE49-F238E27FC236}">
                <a16:creationId xmlns:a16="http://schemas.microsoft.com/office/drawing/2014/main" id="{4A5CE10F-5161-6F9C-364E-6F753C65F202}"/>
              </a:ext>
            </a:extLst>
          </p:cNvPr>
          <p:cNvSpPr txBox="1">
            <a:spLocks/>
          </p:cNvSpPr>
          <p:nvPr/>
        </p:nvSpPr>
        <p:spPr>
          <a:xfrm>
            <a:off x="768096" y="1782762"/>
            <a:ext cx="7690104" cy="4526597"/>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381000" indent="-381000" eaLnBrk="1" hangingPunct="1">
              <a:lnSpc>
                <a:spcPct val="90000"/>
              </a:lnSpc>
              <a:buFontTx/>
              <a:buAutoNum type="arabicPeriod"/>
            </a:pPr>
            <a:r>
              <a:rPr lang="en-US" sz="2000" dirty="0"/>
              <a:t>The base (or superior surface) lies below the bladder and is continuous with its neck and is separated from it by a circular groove.</a:t>
            </a:r>
          </a:p>
          <a:p>
            <a:pPr marL="381000" indent="-381000" eaLnBrk="1" hangingPunct="1">
              <a:lnSpc>
                <a:spcPct val="90000"/>
              </a:lnSpc>
              <a:buFontTx/>
              <a:buAutoNum type="arabicPeriod"/>
            </a:pPr>
            <a:r>
              <a:rPr lang="en-US" sz="2000" dirty="0"/>
              <a:t>The posteroinferior or posterior surface </a:t>
            </a:r>
            <a:r>
              <a:rPr lang="en-US" sz="2000" dirty="0" err="1"/>
              <a:t>Iies</a:t>
            </a:r>
            <a:r>
              <a:rPr lang="en-US" sz="2000" dirty="0"/>
              <a:t> on the rectum (rectal ampulla) but is separated from it by the fascia of </a:t>
            </a:r>
            <a:r>
              <a:rPr lang="en-US" sz="2000" dirty="0" err="1"/>
              <a:t>Denonvielliers</a:t>
            </a:r>
            <a:r>
              <a:rPr lang="en-US" sz="2000" dirty="0"/>
              <a:t>. This surface can be easily palpated on per rectum (P.R.) examination.</a:t>
            </a:r>
          </a:p>
          <a:p>
            <a:pPr marL="381000" indent="-381000" eaLnBrk="1" hangingPunct="1">
              <a:lnSpc>
                <a:spcPct val="90000"/>
              </a:lnSpc>
              <a:buFontTx/>
              <a:buAutoNum type="arabicPeriod"/>
            </a:pPr>
            <a:r>
              <a:rPr lang="en-US" sz="2000" dirty="0"/>
              <a:t>The 2 inferolateral surfaces lion the anterior </a:t>
            </a:r>
            <a:r>
              <a:rPr lang="en-US" sz="2000" dirty="0" err="1"/>
              <a:t>fibres</a:t>
            </a:r>
            <a:r>
              <a:rPr lang="en-US" sz="2000" dirty="0"/>
              <a:t> of the </a:t>
            </a:r>
            <a:r>
              <a:rPr lang="en-US" sz="2000" dirty="0" err="1"/>
              <a:t>levator</a:t>
            </a:r>
            <a:r>
              <a:rPr lang="en-US" sz="2000" dirty="0"/>
              <a:t> ani and are separated from each other the rounded anterior aspect of the prostate.</a:t>
            </a:r>
          </a:p>
          <a:p>
            <a:pPr marL="381000" indent="-381000" eaLnBrk="1" hangingPunct="1">
              <a:lnSpc>
                <a:spcPct val="90000"/>
              </a:lnSpc>
              <a:buFontTx/>
              <a:buAutoNum type="arabicPeriod"/>
            </a:pPr>
            <a:r>
              <a:rPr lang="en-US" sz="2000" dirty="0"/>
              <a:t>The apex lies where the 2 inferolateral surfaces meet the posteroinferior surface; the apex abuts against perineal </a:t>
            </a:r>
            <a:r>
              <a:rPr lang="en-US" sz="2000" dirty="0" err="1"/>
              <a:t>memberane</a:t>
            </a:r>
            <a:r>
              <a:rPr lang="en-US" sz="2000" dirty="0"/>
              <a:t> and between the anterior borders of the </a:t>
            </a:r>
            <a:r>
              <a:rPr lang="en-US" sz="2000" dirty="0" err="1"/>
              <a:t>levator</a:t>
            </a:r>
            <a:r>
              <a:rPr lang="en-US" sz="2000" dirty="0"/>
              <a:t> ani and is separated from the anal canal by perineal body.</a:t>
            </a:r>
          </a:p>
          <a:p>
            <a:pPr marL="381000" indent="-381000" eaLnBrk="1" hangingPunct="1">
              <a:lnSpc>
                <a:spcPct val="90000"/>
              </a:lnSpc>
              <a:buFontTx/>
              <a:buAutoNum type="arabicPeriod"/>
            </a:pPr>
            <a:r>
              <a:rPr lang="en-US" sz="2000" dirty="0"/>
              <a:t>Anterior surface rounded where two inferolateral surfaces meet behind pubic symphysis &amp; retroperitoneal fat in retropubic space.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srcRect/>
          <a:stretch>
            <a:fillRect/>
          </a:stretch>
        </p:blipFill>
        <p:spPr bwMode="auto">
          <a:xfrm>
            <a:off x="698911" y="838200"/>
            <a:ext cx="7746177" cy="5359400"/>
          </a:xfrm>
          <a:prstGeom prst="rect">
            <a:avLst/>
          </a:prstGeom>
          <a:noFill/>
          <a:ln w="9525">
            <a:noFill/>
            <a:miter lim="800000"/>
            <a:headEnd/>
            <a:tailEnd/>
          </a:ln>
        </p:spPr>
      </p:pic>
      <p:sp>
        <p:nvSpPr>
          <p:cNvPr id="23555" name="Rectangle 3"/>
          <p:cNvSpPr>
            <a:spLocks noChangeArrowheads="1"/>
          </p:cNvSpPr>
          <p:nvPr/>
        </p:nvSpPr>
        <p:spPr bwMode="auto">
          <a:xfrm>
            <a:off x="0" y="5715000"/>
            <a:ext cx="2286000" cy="304800"/>
          </a:xfrm>
          <a:prstGeom prst="rect">
            <a:avLst/>
          </a:prstGeom>
          <a:solidFill>
            <a:schemeClr val="bg1"/>
          </a:solidFill>
          <a:ln w="9525">
            <a:solidFill>
              <a:schemeClr val="bg1"/>
            </a:solidFill>
            <a:miter lim="800000"/>
            <a:headEnd/>
            <a:tailEnd/>
          </a:ln>
        </p:spPr>
        <p:txBody>
          <a:bodyPr wrap="none" anchor="ct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p:cNvPicPr>
            <a:picLocks noChangeAspect="1" noChangeArrowheads="1"/>
          </p:cNvPicPr>
          <p:nvPr/>
        </p:nvPicPr>
        <p:blipFill>
          <a:blip r:embed="rId2"/>
          <a:srcRect/>
          <a:stretch>
            <a:fillRect/>
          </a:stretch>
        </p:blipFill>
        <p:spPr bwMode="auto">
          <a:xfrm>
            <a:off x="755965" y="668337"/>
            <a:ext cx="7632070" cy="5521325"/>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srcRect/>
          <a:stretch>
            <a:fillRect/>
          </a:stretch>
        </p:blipFill>
        <p:spPr bwMode="auto">
          <a:xfrm>
            <a:off x="1293394" y="762000"/>
            <a:ext cx="6557211" cy="5334000"/>
          </a:xfrm>
          <a:prstGeom prst="rect">
            <a:avLst/>
          </a:prstGeom>
          <a:solidFill>
            <a:schemeClr val="bg1"/>
          </a:solidFill>
          <a:ln w="9525">
            <a:solidFill>
              <a:schemeClr val="bg1"/>
            </a:solidFill>
            <a:miter lim="800000"/>
            <a:headEnd/>
            <a:tailEnd/>
          </a:ln>
        </p:spPr>
      </p:pic>
      <p:sp>
        <p:nvSpPr>
          <p:cNvPr id="24579" name="Rectangle 3"/>
          <p:cNvSpPr>
            <a:spLocks noChangeArrowheads="1"/>
          </p:cNvSpPr>
          <p:nvPr/>
        </p:nvSpPr>
        <p:spPr bwMode="auto">
          <a:xfrm>
            <a:off x="304800" y="6553200"/>
            <a:ext cx="762000" cy="3048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24580" name="Rectangle 4"/>
          <p:cNvSpPr>
            <a:spLocks noChangeArrowheads="1"/>
          </p:cNvSpPr>
          <p:nvPr/>
        </p:nvSpPr>
        <p:spPr bwMode="auto">
          <a:xfrm>
            <a:off x="7010400" y="5257800"/>
            <a:ext cx="1447800" cy="9906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24581" name="Rectangle 5"/>
          <p:cNvSpPr>
            <a:spLocks noChangeArrowheads="1"/>
          </p:cNvSpPr>
          <p:nvPr/>
        </p:nvSpPr>
        <p:spPr bwMode="auto">
          <a:xfrm>
            <a:off x="7467600" y="0"/>
            <a:ext cx="1371600" cy="1905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24582" name="Rectangle 6"/>
          <p:cNvSpPr>
            <a:spLocks noChangeArrowheads="1"/>
          </p:cNvSpPr>
          <p:nvPr/>
        </p:nvSpPr>
        <p:spPr bwMode="auto">
          <a:xfrm>
            <a:off x="8229600" y="2743200"/>
            <a:ext cx="914400" cy="13716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24583" name="Rectangle 7"/>
          <p:cNvSpPr>
            <a:spLocks noChangeArrowheads="1"/>
          </p:cNvSpPr>
          <p:nvPr/>
        </p:nvSpPr>
        <p:spPr bwMode="auto">
          <a:xfrm>
            <a:off x="3200400" y="0"/>
            <a:ext cx="2286000" cy="381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24584" name="Rectangle 8"/>
          <p:cNvSpPr>
            <a:spLocks noChangeArrowheads="1"/>
          </p:cNvSpPr>
          <p:nvPr/>
        </p:nvSpPr>
        <p:spPr bwMode="auto">
          <a:xfrm>
            <a:off x="5410200" y="0"/>
            <a:ext cx="1447800" cy="2286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24585" name="Oval 9"/>
          <p:cNvSpPr>
            <a:spLocks noChangeArrowheads="1"/>
          </p:cNvSpPr>
          <p:nvPr/>
        </p:nvSpPr>
        <p:spPr bwMode="auto">
          <a:xfrm>
            <a:off x="3946236" y="1981200"/>
            <a:ext cx="1540164" cy="1143000"/>
          </a:xfrm>
          <a:prstGeom prst="ellipse">
            <a:avLst/>
          </a:prstGeom>
          <a:solidFill>
            <a:schemeClr val="bg1"/>
          </a:solidFill>
          <a:ln w="9525">
            <a:solidFill>
              <a:schemeClr val="bg1"/>
            </a:solidFill>
            <a:round/>
            <a:headEnd/>
            <a:tailEnd/>
          </a:ln>
        </p:spPr>
        <p:txBody>
          <a:bodyPr wrap="none" anchor="ct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srcRect/>
          <a:stretch>
            <a:fillRect/>
          </a:stretch>
        </p:blipFill>
        <p:spPr bwMode="auto">
          <a:xfrm>
            <a:off x="1199697" y="692943"/>
            <a:ext cx="6744605" cy="5472113"/>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5D72E-FEED-CD3C-FC5B-F0A710181221}"/>
            </a:ext>
          </a:extLst>
        </p:cNvPr>
        <p:cNvGrpSpPr/>
        <p:nvPr/>
      </p:nvGrpSpPr>
      <p:grpSpPr>
        <a:xfrm>
          <a:off x="0" y="0"/>
          <a:ext cx="0" cy="0"/>
          <a:chOff x="0" y="0"/>
          <a:chExt cx="0" cy="0"/>
        </a:xfrm>
      </p:grpSpPr>
      <p:sp>
        <p:nvSpPr>
          <p:cNvPr id="2" name="Content Placeholder 4">
            <a:extLst>
              <a:ext uri="{FF2B5EF4-FFF2-40B4-BE49-F238E27FC236}">
                <a16:creationId xmlns:a16="http://schemas.microsoft.com/office/drawing/2014/main" id="{CF95D293-4D92-3FC8-816B-1CF3FE33AEDC}"/>
              </a:ext>
            </a:extLst>
          </p:cNvPr>
          <p:cNvSpPr txBox="1">
            <a:spLocks/>
          </p:cNvSpPr>
          <p:nvPr/>
        </p:nvSpPr>
        <p:spPr>
          <a:xfrm>
            <a:off x="726948" y="1417320"/>
            <a:ext cx="7807452" cy="40233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eaLnBrk="1" hangingPunct="1">
              <a:lnSpc>
                <a:spcPct val="90000"/>
              </a:lnSpc>
            </a:pPr>
            <a:r>
              <a:rPr lang="en-US" dirty="0"/>
              <a:t>The urethra enters the base (or upper surface) of the prostate near its anterior border; passes downwards forwards and emerges from its anterior aspect a little above its apex (anterosuperior to apex)</a:t>
            </a:r>
          </a:p>
          <a:p>
            <a:pPr eaLnBrk="1" hangingPunct="1">
              <a:lnSpc>
                <a:spcPct val="90000"/>
              </a:lnSpc>
            </a:pPr>
            <a:r>
              <a:rPr lang="en-US" dirty="0"/>
              <a:t>Two ejaculatory ducts (one on each side of the median plane) enter the upper part of the posterior aspect the prostate to open into the prostatic urethra.</a:t>
            </a:r>
          </a:p>
          <a:p>
            <a:pPr eaLnBrk="1" hangingPunct="1">
              <a:lnSpc>
                <a:spcPct val="90000"/>
              </a:lnSpc>
            </a:pPr>
            <a:r>
              <a:rPr lang="en-US" dirty="0"/>
              <a:t>The anterior aspect of the prostate is separated from the posterior surface of the symphysis pubis by the retropubic space (of </a:t>
            </a:r>
            <a:r>
              <a:rPr lang="en-US" dirty="0" err="1"/>
              <a:t>Retzius</a:t>
            </a:r>
            <a:r>
              <a:rPr lang="en-US" dirty="0"/>
              <a:t>)</a:t>
            </a:r>
          </a:p>
          <a:p>
            <a:pPr eaLnBrk="1" hangingPunct="1">
              <a:lnSpc>
                <a:spcPct val="90000"/>
              </a:lnSpc>
            </a:pPr>
            <a:r>
              <a:rPr lang="en-US" sz="1600" i="1" dirty="0"/>
              <a:t>* Two cord-like condensations of fibrous tissue called the </a:t>
            </a:r>
            <a:r>
              <a:rPr lang="en-US" sz="1600" i="1" dirty="0" err="1"/>
              <a:t>pubo</a:t>
            </a:r>
            <a:r>
              <a:rPr lang="en-US" sz="1600" i="1" dirty="0"/>
              <a:t>-prostatic ligaments lie close together one on each side of the median plane, connect the upper part of the anterior aspect of the prostate with </a:t>
            </a:r>
            <a:r>
              <a:rPr lang="en-US" sz="1600" i="1" dirty="0" err="1"/>
              <a:t>Iower</a:t>
            </a:r>
            <a:r>
              <a:rPr lang="en-US" sz="1600" i="1" dirty="0"/>
              <a:t> end of the symphysis pubis (and adjacent posterior aspect of the pubic bone).</a:t>
            </a:r>
          </a:p>
        </p:txBody>
      </p:sp>
    </p:spTree>
    <p:extLst>
      <p:ext uri="{BB962C8B-B14F-4D97-AF65-F5344CB8AC3E}">
        <p14:creationId xmlns:p14="http://schemas.microsoft.com/office/powerpoint/2010/main" val="4072344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srcRect/>
          <a:stretch>
            <a:fillRect/>
          </a:stretch>
        </p:blipFill>
        <p:spPr bwMode="auto">
          <a:xfrm>
            <a:off x="1696182" y="495300"/>
            <a:ext cx="5734473" cy="5943600"/>
          </a:xfrm>
          <a:prstGeom prst="rect">
            <a:avLst/>
          </a:prstGeom>
          <a:noFill/>
          <a:ln w="9525">
            <a:noFill/>
            <a:miter lim="800000"/>
            <a:headEnd/>
            <a:tailEnd/>
          </a:ln>
        </p:spPr>
      </p:pic>
      <p:sp>
        <p:nvSpPr>
          <p:cNvPr id="27651" name="Text Box 3"/>
          <p:cNvSpPr txBox="1">
            <a:spLocks noChangeArrowheads="1"/>
          </p:cNvSpPr>
          <p:nvPr/>
        </p:nvSpPr>
        <p:spPr bwMode="auto">
          <a:xfrm>
            <a:off x="6914418" y="3946525"/>
            <a:ext cx="1905000" cy="707886"/>
          </a:xfrm>
          <a:prstGeom prst="rect">
            <a:avLst/>
          </a:prstGeom>
          <a:noFill/>
          <a:ln w="9525">
            <a:noFill/>
            <a:miter lim="800000"/>
            <a:headEnd/>
            <a:tailEnd/>
          </a:ln>
        </p:spPr>
        <p:txBody>
          <a:bodyPr wrap="square">
            <a:spAutoFit/>
          </a:bodyPr>
          <a:lstStyle/>
          <a:p>
            <a:pPr>
              <a:spcBef>
                <a:spcPct val="50000"/>
              </a:spcBef>
            </a:pPr>
            <a:r>
              <a:rPr lang="en-US" sz="2000" dirty="0"/>
              <a:t>median lobe of prostate</a:t>
            </a:r>
          </a:p>
        </p:txBody>
      </p:sp>
      <p:sp>
        <p:nvSpPr>
          <p:cNvPr id="27652" name="Line 4"/>
          <p:cNvSpPr>
            <a:spLocks noChangeShapeType="1"/>
          </p:cNvSpPr>
          <p:nvPr/>
        </p:nvSpPr>
        <p:spPr bwMode="auto">
          <a:xfrm flipH="1">
            <a:off x="4648200" y="4152900"/>
            <a:ext cx="2209800" cy="228600"/>
          </a:xfrm>
          <a:prstGeom prst="line">
            <a:avLst/>
          </a:prstGeom>
          <a:noFill/>
          <a:ln w="9525">
            <a:solidFill>
              <a:schemeClr val="tx1"/>
            </a:solidFill>
            <a:round/>
            <a:headEnd/>
            <a:tailEnd type="triangle" w="med" len="med"/>
          </a:ln>
        </p:spPr>
        <p:txBody>
          <a:bodyPr/>
          <a:lstStyle/>
          <a:p>
            <a:endParaRPr lang="en-US"/>
          </a:p>
        </p:txBody>
      </p:sp>
      <p:sp>
        <p:nvSpPr>
          <p:cNvPr id="27653" name="Text Box 5"/>
          <p:cNvSpPr txBox="1">
            <a:spLocks noChangeArrowheads="1"/>
          </p:cNvSpPr>
          <p:nvPr/>
        </p:nvSpPr>
        <p:spPr bwMode="auto">
          <a:xfrm>
            <a:off x="7848600" y="1066800"/>
            <a:ext cx="762000" cy="400110"/>
          </a:xfrm>
          <a:prstGeom prst="rect">
            <a:avLst/>
          </a:prstGeom>
          <a:noFill/>
          <a:ln w="9525">
            <a:noFill/>
            <a:miter lim="800000"/>
            <a:headEnd/>
            <a:tailEnd/>
          </a:ln>
        </p:spPr>
        <p:txBody>
          <a:bodyPr wrap="square">
            <a:spAutoFit/>
          </a:bodyPr>
          <a:lstStyle/>
          <a:p>
            <a:pPr>
              <a:spcBef>
                <a:spcPct val="50000"/>
              </a:spcBef>
            </a:pPr>
            <a:r>
              <a:rPr lang="en-US" sz="2000" dirty="0"/>
              <a:t>S.V.</a:t>
            </a:r>
          </a:p>
        </p:txBody>
      </p:sp>
      <p:sp>
        <p:nvSpPr>
          <p:cNvPr id="27654" name="Text Box 6"/>
          <p:cNvSpPr txBox="1">
            <a:spLocks noChangeArrowheads="1"/>
          </p:cNvSpPr>
          <p:nvPr/>
        </p:nvSpPr>
        <p:spPr bwMode="auto">
          <a:xfrm>
            <a:off x="7050809" y="495300"/>
            <a:ext cx="914400" cy="400110"/>
          </a:xfrm>
          <a:prstGeom prst="rect">
            <a:avLst/>
          </a:prstGeom>
          <a:noFill/>
          <a:ln w="9525">
            <a:noFill/>
            <a:miter lim="800000"/>
            <a:headEnd/>
            <a:tailEnd/>
          </a:ln>
        </p:spPr>
        <p:txBody>
          <a:bodyPr wrap="square">
            <a:spAutoFit/>
          </a:bodyPr>
          <a:lstStyle/>
          <a:p>
            <a:pPr>
              <a:spcBef>
                <a:spcPct val="50000"/>
              </a:spcBef>
            </a:pPr>
            <a:r>
              <a:rPr lang="en-US" sz="2000" dirty="0"/>
              <a:t>vas</a:t>
            </a:r>
          </a:p>
        </p:txBody>
      </p:sp>
      <p:sp>
        <p:nvSpPr>
          <p:cNvPr id="27655" name="Line 7"/>
          <p:cNvSpPr>
            <a:spLocks noChangeShapeType="1"/>
          </p:cNvSpPr>
          <p:nvPr/>
        </p:nvSpPr>
        <p:spPr bwMode="auto">
          <a:xfrm flipH="1">
            <a:off x="7028718" y="1352550"/>
            <a:ext cx="838200" cy="685800"/>
          </a:xfrm>
          <a:prstGeom prst="line">
            <a:avLst/>
          </a:prstGeom>
          <a:noFill/>
          <a:ln w="9525">
            <a:solidFill>
              <a:schemeClr val="tx1"/>
            </a:solidFill>
            <a:round/>
            <a:headEnd/>
            <a:tailEnd type="triangle" w="med" len="med"/>
          </a:ln>
        </p:spPr>
        <p:txBody>
          <a:bodyPr/>
          <a:lstStyle/>
          <a:p>
            <a:endParaRPr lang="en-US"/>
          </a:p>
        </p:txBody>
      </p:sp>
      <p:sp>
        <p:nvSpPr>
          <p:cNvPr id="27656" name="Line 8"/>
          <p:cNvSpPr>
            <a:spLocks noChangeShapeType="1"/>
          </p:cNvSpPr>
          <p:nvPr/>
        </p:nvSpPr>
        <p:spPr bwMode="auto">
          <a:xfrm flipH="1">
            <a:off x="6285345" y="762000"/>
            <a:ext cx="762000" cy="38100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E5844-36B9-B68D-3AA9-01318435F597}"/>
            </a:ext>
          </a:extLst>
        </p:cNvPr>
        <p:cNvGrpSpPr/>
        <p:nvPr/>
      </p:nvGrpSpPr>
      <p:grpSpPr>
        <a:xfrm>
          <a:off x="0" y="0"/>
          <a:ext cx="0" cy="0"/>
          <a:chOff x="0" y="0"/>
          <a:chExt cx="0" cy="0"/>
        </a:xfrm>
      </p:grpSpPr>
      <p:sp>
        <p:nvSpPr>
          <p:cNvPr id="21506" name="Rectangle 2">
            <a:extLst>
              <a:ext uri="{FF2B5EF4-FFF2-40B4-BE49-F238E27FC236}">
                <a16:creationId xmlns:a16="http://schemas.microsoft.com/office/drawing/2014/main" id="{DEABBF80-D048-BAA3-3C24-383AA0447441}"/>
              </a:ext>
            </a:extLst>
          </p:cNvPr>
          <p:cNvSpPr>
            <a:spLocks noGrp="1" noChangeArrowheads="1"/>
          </p:cNvSpPr>
          <p:nvPr>
            <p:ph type="title"/>
          </p:nvPr>
        </p:nvSpPr>
        <p:spPr>
          <a:xfrm>
            <a:off x="457200" y="304800"/>
            <a:ext cx="8229600" cy="639763"/>
          </a:xfrm>
        </p:spPr>
        <p:txBody>
          <a:bodyPr>
            <a:normAutofit fontScale="90000"/>
          </a:bodyPr>
          <a:lstStyle/>
          <a:p>
            <a:pPr eaLnBrk="1" hangingPunct="1"/>
            <a:br>
              <a:rPr lang="en-US" sz="4000" dirty="0"/>
            </a:br>
            <a:r>
              <a:rPr lang="en-US" sz="4000" dirty="0"/>
              <a:t> </a:t>
            </a:r>
            <a:br>
              <a:rPr lang="en-US" sz="4000" dirty="0"/>
            </a:br>
            <a:endParaRPr lang="en-US" sz="4000" dirty="0"/>
          </a:p>
        </p:txBody>
      </p:sp>
      <p:sp>
        <p:nvSpPr>
          <p:cNvPr id="2" name="Title 1">
            <a:extLst>
              <a:ext uri="{FF2B5EF4-FFF2-40B4-BE49-F238E27FC236}">
                <a16:creationId xmlns:a16="http://schemas.microsoft.com/office/drawing/2014/main" id="{2B0B1A38-469B-A512-46DC-015810101D24}"/>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dirty="0"/>
              <a:t>*</a:t>
            </a:r>
            <a:r>
              <a:rPr lang="en-US" b="1" dirty="0"/>
              <a:t>The retropubic space</a:t>
            </a:r>
          </a:p>
        </p:txBody>
      </p:sp>
      <p:sp>
        <p:nvSpPr>
          <p:cNvPr id="3" name="Content Placeholder 4">
            <a:extLst>
              <a:ext uri="{FF2B5EF4-FFF2-40B4-BE49-F238E27FC236}">
                <a16:creationId xmlns:a16="http://schemas.microsoft.com/office/drawing/2014/main" id="{0FEC35B3-9E74-F4FC-8DA2-4E2A15BCC64E}"/>
              </a:ext>
            </a:extLst>
          </p:cNvPr>
          <p:cNvSpPr txBox="1">
            <a:spLocks/>
          </p:cNvSpPr>
          <p:nvPr/>
        </p:nvSpPr>
        <p:spPr>
          <a:xfrm>
            <a:off x="768096" y="2286000"/>
            <a:ext cx="7690104" cy="40233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eaLnBrk="1" hangingPunct="1"/>
            <a:r>
              <a:rPr lang="en-US" dirty="0"/>
              <a:t>*The retropubic space is filled with pad of fat which extend posterolateral. </a:t>
            </a:r>
          </a:p>
          <a:p>
            <a:pPr eaLnBrk="1" hangingPunct="1"/>
            <a:r>
              <a:rPr lang="en-US" dirty="0"/>
              <a:t>Inferiorly, the space is limited by puboprostatic in males &amp; </a:t>
            </a:r>
            <a:r>
              <a:rPr lang="en-US" dirty="0" err="1"/>
              <a:t>pubovesicle</a:t>
            </a:r>
            <a:r>
              <a:rPr lang="en-US" dirty="0"/>
              <a:t> ligament in female.</a:t>
            </a:r>
          </a:p>
          <a:p>
            <a:pPr eaLnBrk="1" hangingPunct="1"/>
            <a:r>
              <a:rPr lang="en-US" dirty="0"/>
              <a:t>Superiorly it is continuous with extraperitoneal tissue of anterior abdominal wall lateral to umbilical ligament.</a:t>
            </a:r>
          </a:p>
        </p:txBody>
      </p:sp>
    </p:spTree>
    <p:extLst>
      <p:ext uri="{BB962C8B-B14F-4D97-AF65-F5344CB8AC3E}">
        <p14:creationId xmlns:p14="http://schemas.microsoft.com/office/powerpoint/2010/main" val="7448059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7AF62-FA0E-8A09-8B8E-6AA951538FB8}"/>
            </a:ext>
          </a:extLst>
        </p:cNvPr>
        <p:cNvGrpSpPr/>
        <p:nvPr/>
      </p:nvGrpSpPr>
      <p:grpSpPr>
        <a:xfrm>
          <a:off x="0" y="0"/>
          <a:ext cx="0" cy="0"/>
          <a:chOff x="0" y="0"/>
          <a:chExt cx="0" cy="0"/>
        </a:xfrm>
      </p:grpSpPr>
      <p:sp>
        <p:nvSpPr>
          <p:cNvPr id="21506" name="Rectangle 2">
            <a:extLst>
              <a:ext uri="{FF2B5EF4-FFF2-40B4-BE49-F238E27FC236}">
                <a16:creationId xmlns:a16="http://schemas.microsoft.com/office/drawing/2014/main" id="{77F29D1D-120C-7B27-57A6-F3BC35BCADE3}"/>
              </a:ext>
            </a:extLst>
          </p:cNvPr>
          <p:cNvSpPr>
            <a:spLocks noGrp="1" noChangeArrowheads="1"/>
          </p:cNvSpPr>
          <p:nvPr>
            <p:ph type="title"/>
          </p:nvPr>
        </p:nvSpPr>
        <p:spPr>
          <a:xfrm>
            <a:off x="457200" y="304800"/>
            <a:ext cx="8229600" cy="639763"/>
          </a:xfrm>
        </p:spPr>
        <p:txBody>
          <a:bodyPr>
            <a:normAutofit fontScale="90000"/>
          </a:bodyPr>
          <a:lstStyle/>
          <a:p>
            <a:pPr eaLnBrk="1" hangingPunct="1"/>
            <a:br>
              <a:rPr lang="en-US" sz="4000" dirty="0"/>
            </a:br>
            <a:r>
              <a:rPr lang="en-US" sz="4000" dirty="0"/>
              <a:t> </a:t>
            </a:r>
            <a:br>
              <a:rPr lang="en-US" sz="4000" dirty="0"/>
            </a:br>
            <a:endParaRPr lang="en-US" sz="4000" dirty="0"/>
          </a:p>
        </p:txBody>
      </p:sp>
      <p:sp>
        <p:nvSpPr>
          <p:cNvPr id="2" name="Title 1">
            <a:extLst>
              <a:ext uri="{FF2B5EF4-FFF2-40B4-BE49-F238E27FC236}">
                <a16:creationId xmlns:a16="http://schemas.microsoft.com/office/drawing/2014/main" id="{778B20F7-324F-E372-F924-036216EC08BC}"/>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dirty="0"/>
              <a:t>Rectovesical septum</a:t>
            </a:r>
          </a:p>
        </p:txBody>
      </p:sp>
      <p:sp>
        <p:nvSpPr>
          <p:cNvPr id="3" name="Content Placeholder 4">
            <a:extLst>
              <a:ext uri="{FF2B5EF4-FFF2-40B4-BE49-F238E27FC236}">
                <a16:creationId xmlns:a16="http://schemas.microsoft.com/office/drawing/2014/main" id="{BD734BFC-99D1-543E-5AD3-11D927589052}"/>
              </a:ext>
            </a:extLst>
          </p:cNvPr>
          <p:cNvSpPr txBox="1">
            <a:spLocks/>
          </p:cNvSpPr>
          <p:nvPr/>
        </p:nvSpPr>
        <p:spPr>
          <a:xfrm>
            <a:off x="768096" y="2286000"/>
            <a:ext cx="7690104" cy="40233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eaLnBrk="1" hangingPunct="1">
              <a:lnSpc>
                <a:spcPct val="80000"/>
              </a:lnSpc>
            </a:pPr>
            <a:r>
              <a:rPr lang="en-US" dirty="0"/>
              <a:t>Rectovesical septum or </a:t>
            </a:r>
            <a:r>
              <a:rPr lang="en-US" dirty="0" err="1"/>
              <a:t>prostatoperitoneal</a:t>
            </a:r>
            <a:r>
              <a:rPr lang="en-US" dirty="0"/>
              <a:t> membrane or </a:t>
            </a:r>
            <a:r>
              <a:rPr lang="en-US" dirty="0" err="1"/>
              <a:t>Denovillier’s</a:t>
            </a:r>
            <a:r>
              <a:rPr lang="en-US" dirty="0"/>
              <a:t> fascia</a:t>
            </a:r>
          </a:p>
          <a:p>
            <a:pPr eaLnBrk="1" hangingPunct="1">
              <a:lnSpc>
                <a:spcPct val="80000"/>
              </a:lnSpc>
            </a:pPr>
            <a:r>
              <a:rPr lang="en-US" sz="2000" dirty="0"/>
              <a:t>A dense condensation of pelvic fascia which develops by obliteration of the rectovesical peritoneal pouch. It is obliterated from below upwards as fetal life progresses so that at birth this fascia separates the prostate, the seminal vesicles and the ampullae of the vasa </a:t>
            </a:r>
            <a:r>
              <a:rPr lang="en-US" sz="2000" dirty="0" err="1"/>
              <a:t>deferentia</a:t>
            </a:r>
            <a:r>
              <a:rPr lang="en-US" sz="2000" dirty="0"/>
              <a:t> from the rectum. </a:t>
            </a:r>
            <a:endParaRPr lang="en-US" dirty="0"/>
          </a:p>
          <a:p>
            <a:pPr eaLnBrk="1" hangingPunct="1">
              <a:lnSpc>
                <a:spcPct val="80000"/>
              </a:lnSpc>
            </a:pPr>
            <a:r>
              <a:rPr lang="en-US" dirty="0"/>
              <a:t>Contents: in upper part contain seminal vesicles.</a:t>
            </a:r>
          </a:p>
        </p:txBody>
      </p:sp>
    </p:spTree>
    <p:extLst>
      <p:ext uri="{BB962C8B-B14F-4D97-AF65-F5344CB8AC3E}">
        <p14:creationId xmlns:p14="http://schemas.microsoft.com/office/powerpoint/2010/main" val="5911485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99685-4F7E-D473-E6E3-BE06B5212CCC}"/>
            </a:ext>
          </a:extLst>
        </p:cNvPr>
        <p:cNvGrpSpPr/>
        <p:nvPr/>
      </p:nvGrpSpPr>
      <p:grpSpPr>
        <a:xfrm>
          <a:off x="0" y="0"/>
          <a:ext cx="0" cy="0"/>
          <a:chOff x="0" y="0"/>
          <a:chExt cx="0" cy="0"/>
        </a:xfrm>
      </p:grpSpPr>
      <p:sp>
        <p:nvSpPr>
          <p:cNvPr id="21506" name="Rectangle 2">
            <a:extLst>
              <a:ext uri="{FF2B5EF4-FFF2-40B4-BE49-F238E27FC236}">
                <a16:creationId xmlns:a16="http://schemas.microsoft.com/office/drawing/2014/main" id="{66D1A723-948F-0627-E2CB-18FBE4A6A5B7}"/>
              </a:ext>
            </a:extLst>
          </p:cNvPr>
          <p:cNvSpPr>
            <a:spLocks noGrp="1" noChangeArrowheads="1"/>
          </p:cNvSpPr>
          <p:nvPr>
            <p:ph type="title"/>
          </p:nvPr>
        </p:nvSpPr>
        <p:spPr>
          <a:xfrm>
            <a:off x="457200" y="304800"/>
            <a:ext cx="8229600" cy="639763"/>
          </a:xfrm>
        </p:spPr>
        <p:txBody>
          <a:bodyPr>
            <a:normAutofit fontScale="90000"/>
          </a:bodyPr>
          <a:lstStyle/>
          <a:p>
            <a:pPr eaLnBrk="1" hangingPunct="1"/>
            <a:br>
              <a:rPr lang="en-US" sz="4000" dirty="0"/>
            </a:br>
            <a:r>
              <a:rPr lang="en-US" sz="4000" dirty="0"/>
              <a:t> </a:t>
            </a:r>
            <a:br>
              <a:rPr lang="en-US" sz="4000" dirty="0"/>
            </a:br>
            <a:endParaRPr lang="en-US" sz="4000" dirty="0"/>
          </a:p>
        </p:txBody>
      </p:sp>
      <p:sp>
        <p:nvSpPr>
          <p:cNvPr id="2" name="Title 1">
            <a:extLst>
              <a:ext uri="{FF2B5EF4-FFF2-40B4-BE49-F238E27FC236}">
                <a16:creationId xmlns:a16="http://schemas.microsoft.com/office/drawing/2014/main" id="{EE65A452-273A-9DA1-4D26-EEE164D065C6}"/>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dirty="0"/>
              <a:t>RELATIONS</a:t>
            </a:r>
          </a:p>
        </p:txBody>
      </p:sp>
      <p:sp>
        <p:nvSpPr>
          <p:cNvPr id="3" name="Content Placeholder 4">
            <a:extLst>
              <a:ext uri="{FF2B5EF4-FFF2-40B4-BE49-F238E27FC236}">
                <a16:creationId xmlns:a16="http://schemas.microsoft.com/office/drawing/2014/main" id="{179F6A9D-3ADD-E9B0-AD13-0289C6918FD1}"/>
              </a:ext>
            </a:extLst>
          </p:cNvPr>
          <p:cNvSpPr txBox="1">
            <a:spLocks/>
          </p:cNvSpPr>
          <p:nvPr/>
        </p:nvSpPr>
        <p:spPr>
          <a:xfrm>
            <a:off x="768096" y="2084832"/>
            <a:ext cx="7690104" cy="4224528"/>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eaLnBrk="1" hangingPunct="1">
              <a:lnSpc>
                <a:spcPct val="90000"/>
              </a:lnSpc>
            </a:pPr>
            <a:r>
              <a:rPr lang="en-US" b="1" dirty="0"/>
              <a:t>Base</a:t>
            </a:r>
          </a:p>
          <a:p>
            <a:pPr lvl="1" eaLnBrk="1" hangingPunct="1">
              <a:lnSpc>
                <a:spcPct val="90000"/>
              </a:lnSpc>
            </a:pPr>
            <a:r>
              <a:rPr lang="en-US" sz="1800" dirty="0"/>
              <a:t>Continuous with neck of bladder, a groove intervening in which are veins.</a:t>
            </a:r>
          </a:p>
          <a:p>
            <a:pPr eaLnBrk="1" hangingPunct="1">
              <a:lnSpc>
                <a:spcPct val="90000"/>
              </a:lnSpc>
            </a:pPr>
            <a:r>
              <a:rPr lang="en-US" b="1" dirty="0"/>
              <a:t>Apex</a:t>
            </a:r>
          </a:p>
          <a:p>
            <a:pPr lvl="1" eaLnBrk="1" hangingPunct="1">
              <a:lnSpc>
                <a:spcPct val="90000"/>
              </a:lnSpc>
            </a:pPr>
            <a:r>
              <a:rPr lang="en-US" sz="1800" dirty="0"/>
              <a:t>Rests on upper surface of superior layer of the urogenital diaphragm.</a:t>
            </a:r>
          </a:p>
          <a:p>
            <a:pPr eaLnBrk="1" hangingPunct="1">
              <a:lnSpc>
                <a:spcPct val="90000"/>
              </a:lnSpc>
            </a:pPr>
            <a:r>
              <a:rPr lang="en-US" b="1" dirty="0"/>
              <a:t>Posterior</a:t>
            </a:r>
          </a:p>
          <a:p>
            <a:pPr lvl="1" eaLnBrk="1" hangingPunct="1">
              <a:lnSpc>
                <a:spcPct val="90000"/>
              </a:lnSpc>
            </a:pPr>
            <a:r>
              <a:rPr lang="en-US" sz="1800" dirty="0"/>
              <a:t>Rests on anterior wall of rectum and can be felt by a finger in the rectum.</a:t>
            </a:r>
          </a:p>
          <a:p>
            <a:pPr eaLnBrk="1" hangingPunct="1">
              <a:lnSpc>
                <a:spcPct val="90000"/>
              </a:lnSpc>
            </a:pPr>
            <a:r>
              <a:rPr lang="en-US" b="1" dirty="0"/>
              <a:t>Inferolateral. (2)</a:t>
            </a:r>
          </a:p>
          <a:p>
            <a:pPr lvl="1" eaLnBrk="1" hangingPunct="1">
              <a:lnSpc>
                <a:spcPct val="90000"/>
              </a:lnSpc>
            </a:pPr>
            <a:r>
              <a:rPr lang="en-US" sz="1800" dirty="0"/>
              <a:t>Related to and supported by that part of the </a:t>
            </a:r>
            <a:r>
              <a:rPr lang="en-US" sz="1800" dirty="0" err="1"/>
              <a:t>levator</a:t>
            </a:r>
            <a:r>
              <a:rPr lang="en-US" sz="1800" dirty="0"/>
              <a:t> ani called the </a:t>
            </a:r>
            <a:r>
              <a:rPr lang="en-US" sz="1800" dirty="0" err="1"/>
              <a:t>levator</a:t>
            </a:r>
            <a:r>
              <a:rPr lang="en-US" sz="1800" dirty="0"/>
              <a:t> prostate.</a:t>
            </a:r>
          </a:p>
          <a:p>
            <a:pPr eaLnBrk="1" hangingPunct="1">
              <a:lnSpc>
                <a:spcPct val="90000"/>
              </a:lnSpc>
            </a:pPr>
            <a:r>
              <a:rPr lang="en-US" b="1" dirty="0"/>
              <a:t>Anterior Border or Surface</a:t>
            </a:r>
          </a:p>
          <a:p>
            <a:pPr lvl="1" eaLnBrk="1" hangingPunct="1">
              <a:lnSpc>
                <a:spcPct val="90000"/>
              </a:lnSpc>
            </a:pPr>
            <a:r>
              <a:rPr lang="en-US" sz="1800" dirty="0"/>
              <a:t>Behind the symphysis and connected with it by puboprostatic ligaments.</a:t>
            </a:r>
          </a:p>
        </p:txBody>
      </p:sp>
    </p:spTree>
    <p:extLst>
      <p:ext uri="{BB962C8B-B14F-4D97-AF65-F5344CB8AC3E}">
        <p14:creationId xmlns:p14="http://schemas.microsoft.com/office/powerpoint/2010/main" val="36682560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657C6-10EA-0252-BFF9-BCBEE96786E0}"/>
            </a:ext>
          </a:extLst>
        </p:cNvPr>
        <p:cNvGrpSpPr/>
        <p:nvPr/>
      </p:nvGrpSpPr>
      <p:grpSpPr>
        <a:xfrm>
          <a:off x="0" y="0"/>
          <a:ext cx="0" cy="0"/>
          <a:chOff x="0" y="0"/>
          <a:chExt cx="0" cy="0"/>
        </a:xfrm>
      </p:grpSpPr>
      <p:sp>
        <p:nvSpPr>
          <p:cNvPr id="21506" name="Rectangle 2">
            <a:extLst>
              <a:ext uri="{FF2B5EF4-FFF2-40B4-BE49-F238E27FC236}">
                <a16:creationId xmlns:a16="http://schemas.microsoft.com/office/drawing/2014/main" id="{DA4AD8F1-7D19-D897-367C-1A051716594A}"/>
              </a:ext>
            </a:extLst>
          </p:cNvPr>
          <p:cNvSpPr>
            <a:spLocks noGrp="1" noChangeArrowheads="1"/>
          </p:cNvSpPr>
          <p:nvPr>
            <p:ph type="title"/>
          </p:nvPr>
        </p:nvSpPr>
        <p:spPr>
          <a:xfrm>
            <a:off x="457200" y="304800"/>
            <a:ext cx="8229600" cy="639763"/>
          </a:xfrm>
        </p:spPr>
        <p:txBody>
          <a:bodyPr>
            <a:normAutofit fontScale="90000"/>
          </a:bodyPr>
          <a:lstStyle/>
          <a:p>
            <a:pPr eaLnBrk="1" hangingPunct="1"/>
            <a:br>
              <a:rPr lang="en-US" sz="4000" dirty="0"/>
            </a:br>
            <a:r>
              <a:rPr lang="en-US" sz="4000" dirty="0"/>
              <a:t> </a:t>
            </a:r>
            <a:br>
              <a:rPr lang="en-US" sz="4000" dirty="0"/>
            </a:br>
            <a:endParaRPr lang="en-US" sz="4000" dirty="0"/>
          </a:p>
        </p:txBody>
      </p:sp>
      <p:sp>
        <p:nvSpPr>
          <p:cNvPr id="2" name="Title 1">
            <a:extLst>
              <a:ext uri="{FF2B5EF4-FFF2-40B4-BE49-F238E27FC236}">
                <a16:creationId xmlns:a16="http://schemas.microsoft.com/office/drawing/2014/main" id="{FB1A4D4C-0FD5-B845-C193-5F157F4C1DB5}"/>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b="1" dirty="0"/>
              <a:t>The Base of the Prostate </a:t>
            </a:r>
          </a:p>
        </p:txBody>
      </p:sp>
      <p:sp>
        <p:nvSpPr>
          <p:cNvPr id="3" name="Content Placeholder 4">
            <a:extLst>
              <a:ext uri="{FF2B5EF4-FFF2-40B4-BE49-F238E27FC236}">
                <a16:creationId xmlns:a16="http://schemas.microsoft.com/office/drawing/2014/main" id="{1246B924-31F4-72AF-651E-60312BB77CA3}"/>
              </a:ext>
            </a:extLst>
          </p:cNvPr>
          <p:cNvSpPr txBox="1">
            <a:spLocks/>
          </p:cNvSpPr>
          <p:nvPr/>
        </p:nvSpPr>
        <p:spPr>
          <a:xfrm>
            <a:off x="768096" y="2084832"/>
            <a:ext cx="7690104" cy="4224528"/>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eaLnBrk="1" hangingPunct="1"/>
            <a:r>
              <a:rPr lang="en-US" sz="2000" dirty="0"/>
              <a:t>The base of the prostate (its vesicular surface) is closely related to the </a:t>
            </a:r>
            <a:r>
              <a:rPr lang="en-US" sz="2000" b="1" dirty="0"/>
              <a:t>neck of the </a:t>
            </a:r>
            <a:r>
              <a:rPr lang="en-US" sz="2000" dirty="0"/>
              <a:t>urinary bladder.</a:t>
            </a:r>
          </a:p>
          <a:p>
            <a:pPr eaLnBrk="1" hangingPunct="1"/>
            <a:r>
              <a:rPr lang="en-US" sz="2000" dirty="0"/>
              <a:t>The prostatic urethra enters the </a:t>
            </a:r>
            <a:r>
              <a:rPr lang="en-US" sz="2000" b="1" dirty="0"/>
              <a:t>middle of the base</a:t>
            </a:r>
            <a:r>
              <a:rPr lang="en-US" sz="2000" dirty="0"/>
              <a:t> near its </a:t>
            </a:r>
            <a:r>
              <a:rPr lang="en-US" sz="2000" b="1" dirty="0"/>
              <a:t>anterior surface</a:t>
            </a:r>
            <a:r>
              <a:rPr lang="en-US" sz="2000" dirty="0"/>
              <a:t>.</a:t>
            </a:r>
          </a:p>
        </p:txBody>
      </p:sp>
    </p:spTree>
    <p:extLst>
      <p:ext uri="{BB962C8B-B14F-4D97-AF65-F5344CB8AC3E}">
        <p14:creationId xmlns:p14="http://schemas.microsoft.com/office/powerpoint/2010/main" val="10090028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2E386-C62B-07CC-CD49-5AA6E8ACAF67}"/>
            </a:ext>
          </a:extLst>
        </p:cNvPr>
        <p:cNvGrpSpPr/>
        <p:nvPr/>
      </p:nvGrpSpPr>
      <p:grpSpPr>
        <a:xfrm>
          <a:off x="0" y="0"/>
          <a:ext cx="0" cy="0"/>
          <a:chOff x="0" y="0"/>
          <a:chExt cx="0" cy="0"/>
        </a:xfrm>
      </p:grpSpPr>
      <p:sp>
        <p:nvSpPr>
          <p:cNvPr id="21506" name="Rectangle 2">
            <a:extLst>
              <a:ext uri="{FF2B5EF4-FFF2-40B4-BE49-F238E27FC236}">
                <a16:creationId xmlns:a16="http://schemas.microsoft.com/office/drawing/2014/main" id="{5E014A33-03F9-E3F5-D639-40746F505CFD}"/>
              </a:ext>
            </a:extLst>
          </p:cNvPr>
          <p:cNvSpPr>
            <a:spLocks noGrp="1" noChangeArrowheads="1"/>
          </p:cNvSpPr>
          <p:nvPr>
            <p:ph type="title"/>
          </p:nvPr>
        </p:nvSpPr>
        <p:spPr>
          <a:xfrm>
            <a:off x="457200" y="304800"/>
            <a:ext cx="8229600" cy="639763"/>
          </a:xfrm>
        </p:spPr>
        <p:txBody>
          <a:bodyPr>
            <a:normAutofit fontScale="90000"/>
          </a:bodyPr>
          <a:lstStyle/>
          <a:p>
            <a:pPr eaLnBrk="1" hangingPunct="1"/>
            <a:br>
              <a:rPr lang="en-US" sz="4000" dirty="0"/>
            </a:br>
            <a:r>
              <a:rPr lang="en-US" sz="4000" dirty="0"/>
              <a:t> </a:t>
            </a:r>
            <a:br>
              <a:rPr lang="en-US" sz="4000" dirty="0"/>
            </a:br>
            <a:endParaRPr lang="en-US" sz="4000" dirty="0"/>
          </a:p>
        </p:txBody>
      </p:sp>
      <p:sp>
        <p:nvSpPr>
          <p:cNvPr id="2" name="Title 1">
            <a:extLst>
              <a:ext uri="{FF2B5EF4-FFF2-40B4-BE49-F238E27FC236}">
                <a16:creationId xmlns:a16="http://schemas.microsoft.com/office/drawing/2014/main" id="{394CC117-DB2A-E03A-0C28-715DF977DEE2}"/>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dirty="0"/>
              <a:t>The Apex of the Prostate </a:t>
            </a:r>
          </a:p>
        </p:txBody>
      </p:sp>
      <p:sp>
        <p:nvSpPr>
          <p:cNvPr id="3" name="Content Placeholder 4">
            <a:extLst>
              <a:ext uri="{FF2B5EF4-FFF2-40B4-BE49-F238E27FC236}">
                <a16:creationId xmlns:a16="http://schemas.microsoft.com/office/drawing/2014/main" id="{4DA793B4-00DC-0DF9-5C9A-B49CFBB7EEE7}"/>
              </a:ext>
            </a:extLst>
          </p:cNvPr>
          <p:cNvSpPr txBox="1">
            <a:spLocks/>
          </p:cNvSpPr>
          <p:nvPr/>
        </p:nvSpPr>
        <p:spPr>
          <a:xfrm>
            <a:off x="768096" y="2084832"/>
            <a:ext cx="7690104" cy="4224528"/>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eaLnBrk="1" hangingPunct="1"/>
            <a:r>
              <a:rPr lang="en-US" sz="2000" dirty="0"/>
              <a:t>The apex of the prostate is </a:t>
            </a:r>
            <a:r>
              <a:rPr lang="en-US" sz="2000" b="1" dirty="0"/>
              <a:t>inferior</a:t>
            </a:r>
            <a:r>
              <a:rPr lang="en-US" sz="2000" dirty="0"/>
              <a:t> and is related to the superior fascia of the urogenital diaphragm.</a:t>
            </a:r>
          </a:p>
          <a:p>
            <a:pPr eaLnBrk="1" hangingPunct="1"/>
            <a:r>
              <a:rPr lang="en-US" sz="2000" dirty="0"/>
              <a:t>It rests on the sphincter urethrae muscle and is embraced by the medial margins of the </a:t>
            </a:r>
            <a:r>
              <a:rPr lang="en-US" sz="2000" dirty="0" err="1"/>
              <a:t>levator</a:t>
            </a:r>
            <a:r>
              <a:rPr lang="en-US" sz="2000" dirty="0"/>
              <a:t> ani muscles.</a:t>
            </a:r>
          </a:p>
        </p:txBody>
      </p:sp>
    </p:spTree>
    <p:extLst>
      <p:ext uri="{BB962C8B-B14F-4D97-AF65-F5344CB8AC3E}">
        <p14:creationId xmlns:p14="http://schemas.microsoft.com/office/powerpoint/2010/main" val="10596313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E1884-12F0-D6CA-9595-0861A2CC7A6E}"/>
            </a:ext>
          </a:extLst>
        </p:cNvPr>
        <p:cNvGrpSpPr/>
        <p:nvPr/>
      </p:nvGrpSpPr>
      <p:grpSpPr>
        <a:xfrm>
          <a:off x="0" y="0"/>
          <a:ext cx="0" cy="0"/>
          <a:chOff x="0" y="0"/>
          <a:chExt cx="0" cy="0"/>
        </a:xfrm>
      </p:grpSpPr>
      <p:sp>
        <p:nvSpPr>
          <p:cNvPr id="21506" name="Rectangle 2">
            <a:extLst>
              <a:ext uri="{FF2B5EF4-FFF2-40B4-BE49-F238E27FC236}">
                <a16:creationId xmlns:a16="http://schemas.microsoft.com/office/drawing/2014/main" id="{FCE56915-8D31-EFA9-77B4-DBA968B93D9A}"/>
              </a:ext>
            </a:extLst>
          </p:cNvPr>
          <p:cNvSpPr>
            <a:spLocks noGrp="1" noChangeArrowheads="1"/>
          </p:cNvSpPr>
          <p:nvPr>
            <p:ph type="title"/>
          </p:nvPr>
        </p:nvSpPr>
        <p:spPr>
          <a:xfrm>
            <a:off x="457200" y="304800"/>
            <a:ext cx="8229600" cy="639763"/>
          </a:xfrm>
        </p:spPr>
        <p:txBody>
          <a:bodyPr>
            <a:normAutofit fontScale="90000"/>
          </a:bodyPr>
          <a:lstStyle/>
          <a:p>
            <a:pPr eaLnBrk="1" hangingPunct="1"/>
            <a:br>
              <a:rPr lang="en-US" sz="4000" dirty="0"/>
            </a:br>
            <a:r>
              <a:rPr lang="en-US" sz="4000" dirty="0"/>
              <a:t> </a:t>
            </a:r>
            <a:br>
              <a:rPr lang="en-US" sz="4000" dirty="0"/>
            </a:br>
            <a:endParaRPr lang="en-US" sz="4000" dirty="0"/>
          </a:p>
        </p:txBody>
      </p:sp>
      <p:sp>
        <p:nvSpPr>
          <p:cNvPr id="2" name="Title 1">
            <a:extLst>
              <a:ext uri="{FF2B5EF4-FFF2-40B4-BE49-F238E27FC236}">
                <a16:creationId xmlns:a16="http://schemas.microsoft.com/office/drawing/2014/main" id="{E43275A2-D6BD-3596-95B8-B1794D90F746}"/>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dirty="0"/>
              <a:t>The Posterior Surface of the Prostate</a:t>
            </a:r>
          </a:p>
        </p:txBody>
      </p:sp>
      <p:sp>
        <p:nvSpPr>
          <p:cNvPr id="3" name="Content Placeholder 4">
            <a:extLst>
              <a:ext uri="{FF2B5EF4-FFF2-40B4-BE49-F238E27FC236}">
                <a16:creationId xmlns:a16="http://schemas.microsoft.com/office/drawing/2014/main" id="{7FA54045-3BEA-94E7-E092-14292B38F5C1}"/>
              </a:ext>
            </a:extLst>
          </p:cNvPr>
          <p:cNvSpPr txBox="1">
            <a:spLocks/>
          </p:cNvSpPr>
          <p:nvPr/>
        </p:nvSpPr>
        <p:spPr>
          <a:xfrm>
            <a:off x="768096" y="2286000"/>
            <a:ext cx="7690104" cy="40233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eaLnBrk="1" hangingPunct="1">
              <a:lnSpc>
                <a:spcPct val="80000"/>
              </a:lnSpc>
            </a:pPr>
            <a:r>
              <a:rPr lang="en-US" dirty="0"/>
              <a:t>This is </a:t>
            </a:r>
            <a:r>
              <a:rPr lang="en-US" b="1" dirty="0"/>
              <a:t>triangular</a:t>
            </a:r>
            <a:r>
              <a:rPr lang="en-US" dirty="0"/>
              <a:t> and </a:t>
            </a:r>
            <a:r>
              <a:rPr lang="en-US" b="1" dirty="0"/>
              <a:t>flattened transversely</a:t>
            </a:r>
            <a:r>
              <a:rPr lang="en-US" dirty="0"/>
              <a:t>. It </a:t>
            </a:r>
            <a:r>
              <a:rPr lang="en-US" b="1" dirty="0"/>
              <a:t>faces posteriorly</a:t>
            </a:r>
            <a:r>
              <a:rPr lang="en-US" dirty="0"/>
              <a:t> and </a:t>
            </a:r>
            <a:r>
              <a:rPr lang="en-US" b="1" dirty="0"/>
              <a:t>slightly inferiorly</a:t>
            </a:r>
            <a:r>
              <a:rPr lang="en-US" dirty="0"/>
              <a:t> toward the urogenital diaphragm.</a:t>
            </a:r>
          </a:p>
          <a:p>
            <a:pPr eaLnBrk="1" hangingPunct="1">
              <a:lnSpc>
                <a:spcPct val="80000"/>
              </a:lnSpc>
            </a:pPr>
            <a:r>
              <a:rPr lang="en-US" dirty="0"/>
              <a:t>It rests on the </a:t>
            </a:r>
            <a:r>
              <a:rPr lang="en-US" b="1" dirty="0"/>
              <a:t>ampulla of the </a:t>
            </a:r>
            <a:r>
              <a:rPr lang="en-US" dirty="0"/>
              <a:t>rectum.</a:t>
            </a:r>
          </a:p>
          <a:p>
            <a:pPr lvl="1" eaLnBrk="1" hangingPunct="1">
              <a:lnSpc>
                <a:spcPct val="80000"/>
              </a:lnSpc>
            </a:pPr>
            <a:r>
              <a:rPr lang="en-US" dirty="0"/>
              <a:t>This surface can be palpated by a digit in the rectum.</a:t>
            </a:r>
          </a:p>
          <a:p>
            <a:pPr eaLnBrk="1" hangingPunct="1">
              <a:lnSpc>
                <a:spcPct val="80000"/>
              </a:lnSpc>
            </a:pPr>
            <a:r>
              <a:rPr lang="en-US" dirty="0"/>
              <a:t>Usually, the posterior surface has a </a:t>
            </a:r>
            <a:r>
              <a:rPr lang="en-US" b="1" dirty="0"/>
              <a:t>shallow median groove</a:t>
            </a:r>
            <a:r>
              <a:rPr lang="en-US" dirty="0"/>
              <a:t>, </a:t>
            </a:r>
            <a:r>
              <a:rPr lang="en-US" b="1" dirty="0"/>
              <a:t>demarcating</a:t>
            </a:r>
            <a:r>
              <a:rPr lang="en-US" dirty="0"/>
              <a:t> the </a:t>
            </a:r>
            <a:r>
              <a:rPr lang="en-US" b="1" dirty="0"/>
              <a:t>lateral lobes</a:t>
            </a:r>
            <a:r>
              <a:rPr lang="en-US" dirty="0"/>
              <a:t>. The </a:t>
            </a:r>
            <a:r>
              <a:rPr lang="en-US" b="1" dirty="0"/>
              <a:t>lateral lobes</a:t>
            </a:r>
            <a:r>
              <a:rPr lang="en-US" dirty="0"/>
              <a:t> are </a:t>
            </a:r>
            <a:r>
              <a:rPr lang="en-US" b="1" dirty="0"/>
              <a:t>often fused</a:t>
            </a:r>
            <a:r>
              <a:rPr lang="en-US" dirty="0"/>
              <a:t> and clinicians often refer to them as the posterior lobe.</a:t>
            </a:r>
          </a:p>
          <a:p>
            <a:pPr eaLnBrk="1" hangingPunct="1">
              <a:lnSpc>
                <a:spcPct val="80000"/>
              </a:lnSpc>
            </a:pPr>
            <a:r>
              <a:rPr lang="en-US" b="1" dirty="0"/>
              <a:t>Superiorly</a:t>
            </a:r>
            <a:r>
              <a:rPr lang="en-US" dirty="0"/>
              <a:t> on the posterior surface, there is a </a:t>
            </a:r>
            <a:r>
              <a:rPr lang="en-US" b="1" dirty="0"/>
              <a:t>shallow groove</a:t>
            </a:r>
            <a:r>
              <a:rPr lang="en-US" dirty="0"/>
              <a:t> where the ejaculatory ducts</a:t>
            </a:r>
            <a:r>
              <a:rPr lang="en-US" b="1" dirty="0"/>
              <a:t> enter the prostate</a:t>
            </a:r>
            <a:r>
              <a:rPr lang="en-US" dirty="0"/>
              <a:t>. This groove indicates the </a:t>
            </a:r>
            <a:r>
              <a:rPr lang="en-US" b="1" dirty="0"/>
              <a:t>middle lobe</a:t>
            </a:r>
            <a:r>
              <a:rPr lang="en-US" dirty="0"/>
              <a:t>, the small section of the prostate between the ejaculatory ducts and the urethra. The </a:t>
            </a:r>
            <a:r>
              <a:rPr lang="en-US" b="1" dirty="0"/>
              <a:t>middle lobe</a:t>
            </a:r>
            <a:r>
              <a:rPr lang="en-US" dirty="0"/>
              <a:t> lies </a:t>
            </a:r>
            <a:r>
              <a:rPr lang="en-US" b="1" dirty="0"/>
              <a:t>posterior</a:t>
            </a:r>
            <a:r>
              <a:rPr lang="en-US" dirty="0"/>
              <a:t> to the </a:t>
            </a:r>
            <a:r>
              <a:rPr lang="en-US" b="1" dirty="0"/>
              <a:t>uvula vesica</a:t>
            </a:r>
            <a:r>
              <a:rPr lang="en-US" dirty="0"/>
              <a:t> of the urinary bladder. The </a:t>
            </a:r>
            <a:r>
              <a:rPr lang="en-US" b="1" dirty="0"/>
              <a:t>prostatic utricle</a:t>
            </a:r>
            <a:r>
              <a:rPr lang="en-US" dirty="0"/>
              <a:t> is located in the </a:t>
            </a:r>
            <a:r>
              <a:rPr lang="en-US" b="1" dirty="0"/>
              <a:t>substance of the middle lobe</a:t>
            </a:r>
            <a:r>
              <a:rPr lang="en-US" dirty="0"/>
              <a:t>.</a:t>
            </a:r>
          </a:p>
        </p:txBody>
      </p:sp>
    </p:spTree>
    <p:extLst>
      <p:ext uri="{BB962C8B-B14F-4D97-AF65-F5344CB8AC3E}">
        <p14:creationId xmlns:p14="http://schemas.microsoft.com/office/powerpoint/2010/main" val="2553663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49838-93B9-42E6-45E5-D35FAF3C10EF}"/>
            </a:ext>
          </a:extLst>
        </p:cNvPr>
        <p:cNvGrpSpPr/>
        <p:nvPr/>
      </p:nvGrpSpPr>
      <p:grpSpPr>
        <a:xfrm>
          <a:off x="0" y="0"/>
          <a:ext cx="0" cy="0"/>
          <a:chOff x="0" y="0"/>
          <a:chExt cx="0" cy="0"/>
        </a:xfrm>
      </p:grpSpPr>
      <p:sp>
        <p:nvSpPr>
          <p:cNvPr id="8195" name="Rectangle 3">
            <a:extLst>
              <a:ext uri="{FF2B5EF4-FFF2-40B4-BE49-F238E27FC236}">
                <a16:creationId xmlns:a16="http://schemas.microsoft.com/office/drawing/2014/main" id="{97E389A1-F27D-85E6-9E03-AEEE6864C892}"/>
              </a:ext>
            </a:extLst>
          </p:cNvPr>
          <p:cNvSpPr>
            <a:spLocks noChangeArrowheads="1"/>
          </p:cNvSpPr>
          <p:nvPr>
            <p:custDataLst>
              <p:tags r:id="rId2"/>
            </p:custDataLst>
          </p:nvPr>
        </p:nvSpPr>
        <p:spPr bwMode="auto">
          <a:xfrm>
            <a:off x="6757988" y="1943100"/>
            <a:ext cx="595312" cy="852488"/>
          </a:xfrm>
          <a:prstGeom prst="rect">
            <a:avLst/>
          </a:prstGeom>
          <a:solidFill>
            <a:srgbClr val="FFFFFF"/>
          </a:solidFill>
          <a:ln w="9525">
            <a:noFill/>
            <a:miter lim="800000"/>
            <a:headEnd/>
            <a:tailEnd/>
          </a:ln>
        </p:spPr>
        <p:txBody>
          <a:bodyPr/>
          <a:lstStyle/>
          <a:p>
            <a:endParaRPr lang="en-US"/>
          </a:p>
        </p:txBody>
      </p:sp>
      <p:sp>
        <p:nvSpPr>
          <p:cNvPr id="8196" name="Rectangle 4">
            <a:extLst>
              <a:ext uri="{FF2B5EF4-FFF2-40B4-BE49-F238E27FC236}">
                <a16:creationId xmlns:a16="http://schemas.microsoft.com/office/drawing/2014/main" id="{E011F076-05CA-B4E6-B2AB-B611C49FD06A}"/>
              </a:ext>
            </a:extLst>
          </p:cNvPr>
          <p:cNvSpPr>
            <a:spLocks noChangeArrowheads="1"/>
          </p:cNvSpPr>
          <p:nvPr>
            <p:custDataLst>
              <p:tags r:id="rId3"/>
            </p:custDataLst>
          </p:nvPr>
        </p:nvSpPr>
        <p:spPr bwMode="auto">
          <a:xfrm>
            <a:off x="5918200" y="3924300"/>
            <a:ext cx="1422400" cy="577850"/>
          </a:xfrm>
          <a:prstGeom prst="rect">
            <a:avLst/>
          </a:prstGeom>
          <a:solidFill>
            <a:srgbClr val="FFFFFF"/>
          </a:solidFill>
          <a:ln w="9525">
            <a:noFill/>
            <a:miter lim="800000"/>
            <a:headEnd/>
            <a:tailEnd/>
          </a:ln>
        </p:spPr>
        <p:txBody>
          <a:bodyPr/>
          <a:lstStyle/>
          <a:p>
            <a:endParaRPr lang="en-US"/>
          </a:p>
        </p:txBody>
      </p:sp>
      <p:sp>
        <p:nvSpPr>
          <p:cNvPr id="8197" name="Rectangle 5">
            <a:extLst>
              <a:ext uri="{FF2B5EF4-FFF2-40B4-BE49-F238E27FC236}">
                <a16:creationId xmlns:a16="http://schemas.microsoft.com/office/drawing/2014/main" id="{3AF585CA-0EC8-8AB4-57FE-A606138884F7}"/>
              </a:ext>
            </a:extLst>
          </p:cNvPr>
          <p:cNvSpPr>
            <a:spLocks noChangeArrowheads="1"/>
          </p:cNvSpPr>
          <p:nvPr>
            <p:custDataLst>
              <p:tags r:id="rId4"/>
            </p:custDataLst>
          </p:nvPr>
        </p:nvSpPr>
        <p:spPr bwMode="auto">
          <a:xfrm>
            <a:off x="3235325" y="5172075"/>
            <a:ext cx="549275" cy="384175"/>
          </a:xfrm>
          <a:prstGeom prst="rect">
            <a:avLst/>
          </a:prstGeom>
          <a:solidFill>
            <a:srgbClr val="FFFFFF"/>
          </a:solidFill>
          <a:ln w="9525">
            <a:noFill/>
            <a:miter lim="800000"/>
            <a:headEnd/>
            <a:tailEnd/>
          </a:ln>
        </p:spPr>
        <p:txBody>
          <a:bodyPr/>
          <a:lstStyle/>
          <a:p>
            <a:endParaRPr lang="en-US"/>
          </a:p>
        </p:txBody>
      </p:sp>
      <p:sp>
        <p:nvSpPr>
          <p:cNvPr id="8198" name="Rectangle 6">
            <a:extLst>
              <a:ext uri="{FF2B5EF4-FFF2-40B4-BE49-F238E27FC236}">
                <a16:creationId xmlns:a16="http://schemas.microsoft.com/office/drawing/2014/main" id="{606EC3B8-4DEC-1C56-D8E0-B7F01E8512E8}"/>
              </a:ext>
            </a:extLst>
          </p:cNvPr>
          <p:cNvSpPr>
            <a:spLocks noChangeArrowheads="1"/>
          </p:cNvSpPr>
          <p:nvPr>
            <p:custDataLst>
              <p:tags r:id="rId5"/>
            </p:custDataLst>
          </p:nvPr>
        </p:nvSpPr>
        <p:spPr bwMode="auto">
          <a:xfrm>
            <a:off x="5559425" y="5146675"/>
            <a:ext cx="981075" cy="390525"/>
          </a:xfrm>
          <a:prstGeom prst="rect">
            <a:avLst/>
          </a:prstGeom>
          <a:solidFill>
            <a:srgbClr val="FFFFFF"/>
          </a:solidFill>
          <a:ln w="9525">
            <a:noFill/>
            <a:miter lim="800000"/>
            <a:headEnd/>
            <a:tailEnd/>
          </a:ln>
        </p:spPr>
        <p:txBody>
          <a:bodyPr/>
          <a:lstStyle/>
          <a:p>
            <a:endParaRPr lang="en-US"/>
          </a:p>
        </p:txBody>
      </p:sp>
      <p:sp>
        <p:nvSpPr>
          <p:cNvPr id="8200" name="Rectangle 8">
            <a:extLst>
              <a:ext uri="{FF2B5EF4-FFF2-40B4-BE49-F238E27FC236}">
                <a16:creationId xmlns:a16="http://schemas.microsoft.com/office/drawing/2014/main" id="{915FAB8E-907A-7734-E343-DF2AF79DA3AD}"/>
              </a:ext>
            </a:extLst>
          </p:cNvPr>
          <p:cNvSpPr>
            <a:spLocks noChangeArrowheads="1"/>
          </p:cNvSpPr>
          <p:nvPr>
            <p:custDataLst>
              <p:tags r:id="rId6"/>
            </p:custDataLst>
          </p:nvPr>
        </p:nvSpPr>
        <p:spPr bwMode="auto">
          <a:xfrm>
            <a:off x="6519863" y="3328988"/>
            <a:ext cx="731837" cy="231775"/>
          </a:xfrm>
          <a:prstGeom prst="rect">
            <a:avLst/>
          </a:prstGeom>
          <a:solidFill>
            <a:srgbClr val="FFFFFF"/>
          </a:solidFill>
          <a:ln w="9525">
            <a:noFill/>
            <a:miter lim="800000"/>
            <a:headEnd/>
            <a:tailEnd/>
          </a:ln>
        </p:spPr>
        <p:txBody>
          <a:bodyPr/>
          <a:lstStyle/>
          <a:p>
            <a:endParaRPr lang="en-US"/>
          </a:p>
        </p:txBody>
      </p:sp>
      <p:sp>
        <p:nvSpPr>
          <p:cNvPr id="8201" name="Rectangle 10">
            <a:extLst>
              <a:ext uri="{FF2B5EF4-FFF2-40B4-BE49-F238E27FC236}">
                <a16:creationId xmlns:a16="http://schemas.microsoft.com/office/drawing/2014/main" id="{62C8513E-31E6-29CD-DC08-8024FF769F8F}"/>
              </a:ext>
            </a:extLst>
          </p:cNvPr>
          <p:cNvSpPr>
            <a:spLocks noChangeArrowheads="1"/>
          </p:cNvSpPr>
          <p:nvPr>
            <p:custDataLst>
              <p:tags r:id="rId7"/>
            </p:custDataLst>
          </p:nvPr>
        </p:nvSpPr>
        <p:spPr bwMode="auto">
          <a:xfrm>
            <a:off x="6261100" y="4678363"/>
            <a:ext cx="965200" cy="295275"/>
          </a:xfrm>
          <a:prstGeom prst="rect">
            <a:avLst/>
          </a:prstGeom>
          <a:solidFill>
            <a:srgbClr val="FFFFFF"/>
          </a:solidFill>
          <a:ln w="9525">
            <a:noFill/>
            <a:miter lim="800000"/>
            <a:headEnd/>
            <a:tailEnd/>
          </a:ln>
        </p:spPr>
        <p:txBody>
          <a:bodyPr/>
          <a:lstStyle/>
          <a:p>
            <a:endParaRPr lang="en-US"/>
          </a:p>
        </p:txBody>
      </p:sp>
      <p:sp>
        <p:nvSpPr>
          <p:cNvPr id="8202" name="Rectangle 11">
            <a:extLst>
              <a:ext uri="{FF2B5EF4-FFF2-40B4-BE49-F238E27FC236}">
                <a16:creationId xmlns:a16="http://schemas.microsoft.com/office/drawing/2014/main" id="{B00B3682-36DC-CDF1-A099-C8131C7141BD}"/>
              </a:ext>
            </a:extLst>
          </p:cNvPr>
          <p:cNvSpPr>
            <a:spLocks noChangeArrowheads="1"/>
          </p:cNvSpPr>
          <p:nvPr>
            <p:custDataLst>
              <p:tags r:id="rId8"/>
            </p:custDataLst>
          </p:nvPr>
        </p:nvSpPr>
        <p:spPr bwMode="auto">
          <a:xfrm>
            <a:off x="1846263" y="2109788"/>
            <a:ext cx="474662" cy="309562"/>
          </a:xfrm>
          <a:prstGeom prst="rect">
            <a:avLst/>
          </a:prstGeom>
          <a:solidFill>
            <a:srgbClr val="FFFFFF"/>
          </a:solidFill>
          <a:ln w="9525">
            <a:noFill/>
            <a:miter lim="800000"/>
            <a:headEnd/>
            <a:tailEnd/>
          </a:ln>
        </p:spPr>
        <p:txBody>
          <a:bodyPr/>
          <a:lstStyle/>
          <a:p>
            <a:endParaRPr lang="en-US"/>
          </a:p>
        </p:txBody>
      </p:sp>
      <p:sp>
        <p:nvSpPr>
          <p:cNvPr id="8203" name="Freeform 13">
            <a:extLst>
              <a:ext uri="{FF2B5EF4-FFF2-40B4-BE49-F238E27FC236}">
                <a16:creationId xmlns:a16="http://schemas.microsoft.com/office/drawing/2014/main" id="{77A96B92-203B-F892-9D96-C7C3AC0FB4C8}"/>
              </a:ext>
            </a:extLst>
          </p:cNvPr>
          <p:cNvSpPr>
            <a:spLocks/>
          </p:cNvSpPr>
          <p:nvPr>
            <p:custDataLst>
              <p:tags r:id="rId9"/>
            </p:custDataLst>
          </p:nvPr>
        </p:nvSpPr>
        <p:spPr bwMode="auto">
          <a:xfrm>
            <a:off x="3332163" y="1066800"/>
            <a:ext cx="1925637" cy="1001713"/>
          </a:xfrm>
          <a:custGeom>
            <a:avLst/>
            <a:gdLst>
              <a:gd name="T0" fmla="*/ 762502911 w 4850"/>
              <a:gd name="T1" fmla="*/ 154742439 h 2909"/>
              <a:gd name="T2" fmla="*/ 747211771 w 4850"/>
              <a:gd name="T3" fmla="*/ 121066781 h 2909"/>
              <a:gd name="T4" fmla="*/ 718363755 w 4850"/>
              <a:gd name="T5" fmla="*/ 90236805 h 2909"/>
              <a:gd name="T6" fmla="*/ 677219857 w 4850"/>
              <a:gd name="T7" fmla="*/ 62727069 h 2909"/>
              <a:gd name="T8" fmla="*/ 625356319 w 4850"/>
              <a:gd name="T9" fmla="*/ 39367422 h 2909"/>
              <a:gd name="T10" fmla="*/ 564507406 w 4850"/>
              <a:gd name="T11" fmla="*/ 20869651 h 2909"/>
              <a:gd name="T12" fmla="*/ 495776486 w 4850"/>
              <a:gd name="T13" fmla="*/ 7707577 h 2909"/>
              <a:gd name="T14" fmla="*/ 421213072 w 4850"/>
              <a:gd name="T15" fmla="*/ 829883 h 2909"/>
              <a:gd name="T16" fmla="*/ 343181429 w 4850"/>
              <a:gd name="T17" fmla="*/ 829883 h 2909"/>
              <a:gd name="T18" fmla="*/ 268618015 w 4850"/>
              <a:gd name="T19" fmla="*/ 7707577 h 2909"/>
              <a:gd name="T20" fmla="*/ 199887045 w 4850"/>
              <a:gd name="T21" fmla="*/ 20869651 h 2909"/>
              <a:gd name="T22" fmla="*/ 139038132 w 4850"/>
              <a:gd name="T23" fmla="*/ 39367422 h 2909"/>
              <a:gd name="T24" fmla="*/ 87174569 w 4850"/>
              <a:gd name="T25" fmla="*/ 62727069 h 2909"/>
              <a:gd name="T26" fmla="*/ 46030659 w 4850"/>
              <a:gd name="T27" fmla="*/ 90236805 h 2909"/>
              <a:gd name="T28" fmla="*/ 17182637 w 4850"/>
              <a:gd name="T29" fmla="*/ 121066781 h 2909"/>
              <a:gd name="T30" fmla="*/ 1733867 w 4850"/>
              <a:gd name="T31" fmla="*/ 154742439 h 2909"/>
              <a:gd name="T32" fmla="*/ 1733867 w 4850"/>
              <a:gd name="T33" fmla="*/ 190078249 h 2909"/>
              <a:gd name="T34" fmla="*/ 17182637 w 4850"/>
              <a:gd name="T35" fmla="*/ 223754252 h 2909"/>
              <a:gd name="T36" fmla="*/ 46030659 w 4850"/>
              <a:gd name="T37" fmla="*/ 254584206 h 2909"/>
              <a:gd name="T38" fmla="*/ 87174569 w 4850"/>
              <a:gd name="T39" fmla="*/ 282093942 h 2909"/>
              <a:gd name="T40" fmla="*/ 139038132 w 4850"/>
              <a:gd name="T41" fmla="*/ 305453579 h 2909"/>
              <a:gd name="T42" fmla="*/ 199887045 w 4850"/>
              <a:gd name="T43" fmla="*/ 324069801 h 2909"/>
              <a:gd name="T44" fmla="*/ 268618015 w 4850"/>
              <a:gd name="T45" fmla="*/ 337113415 h 2909"/>
              <a:gd name="T46" fmla="*/ 343181429 w 4850"/>
              <a:gd name="T47" fmla="*/ 343990763 h 2909"/>
              <a:gd name="T48" fmla="*/ 421213072 w 4850"/>
              <a:gd name="T49" fmla="*/ 343990763 h 2909"/>
              <a:gd name="T50" fmla="*/ 495776486 w 4850"/>
              <a:gd name="T51" fmla="*/ 337113415 h 2909"/>
              <a:gd name="T52" fmla="*/ 564507406 w 4850"/>
              <a:gd name="T53" fmla="*/ 324069801 h 2909"/>
              <a:gd name="T54" fmla="*/ 625356319 w 4850"/>
              <a:gd name="T55" fmla="*/ 305453579 h 2909"/>
              <a:gd name="T56" fmla="*/ 677219857 w 4850"/>
              <a:gd name="T57" fmla="*/ 282093942 h 2909"/>
              <a:gd name="T58" fmla="*/ 718363755 w 4850"/>
              <a:gd name="T59" fmla="*/ 254584206 h 2909"/>
              <a:gd name="T60" fmla="*/ 747211771 w 4850"/>
              <a:gd name="T61" fmla="*/ 223754252 h 2909"/>
              <a:gd name="T62" fmla="*/ 762502911 w 4850"/>
              <a:gd name="T63" fmla="*/ 190078249 h 290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850"/>
              <a:gd name="T97" fmla="*/ 0 h 2909"/>
              <a:gd name="T98" fmla="*/ 4850 w 4850"/>
              <a:gd name="T99" fmla="*/ 2909 h 290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850" h="2909">
                <a:moveTo>
                  <a:pt x="4850" y="1455"/>
                </a:moveTo>
                <a:lnTo>
                  <a:pt x="4837" y="1305"/>
                </a:lnTo>
                <a:lnTo>
                  <a:pt x="4800" y="1161"/>
                </a:lnTo>
                <a:lnTo>
                  <a:pt x="4740" y="1021"/>
                </a:lnTo>
                <a:lnTo>
                  <a:pt x="4659" y="888"/>
                </a:lnTo>
                <a:lnTo>
                  <a:pt x="4557" y="761"/>
                </a:lnTo>
                <a:lnTo>
                  <a:pt x="4435" y="641"/>
                </a:lnTo>
                <a:lnTo>
                  <a:pt x="4296" y="529"/>
                </a:lnTo>
                <a:lnTo>
                  <a:pt x="4139" y="426"/>
                </a:lnTo>
                <a:lnTo>
                  <a:pt x="3967" y="332"/>
                </a:lnTo>
                <a:lnTo>
                  <a:pt x="3780" y="249"/>
                </a:lnTo>
                <a:lnTo>
                  <a:pt x="3581" y="176"/>
                </a:lnTo>
                <a:lnTo>
                  <a:pt x="3369" y="114"/>
                </a:lnTo>
                <a:lnTo>
                  <a:pt x="3145" y="65"/>
                </a:lnTo>
                <a:lnTo>
                  <a:pt x="2913" y="29"/>
                </a:lnTo>
                <a:lnTo>
                  <a:pt x="2672" y="7"/>
                </a:lnTo>
                <a:lnTo>
                  <a:pt x="2425" y="0"/>
                </a:lnTo>
                <a:lnTo>
                  <a:pt x="2177" y="7"/>
                </a:lnTo>
                <a:lnTo>
                  <a:pt x="1936" y="29"/>
                </a:lnTo>
                <a:lnTo>
                  <a:pt x="1704" y="65"/>
                </a:lnTo>
                <a:lnTo>
                  <a:pt x="1480" y="114"/>
                </a:lnTo>
                <a:lnTo>
                  <a:pt x="1268" y="176"/>
                </a:lnTo>
                <a:lnTo>
                  <a:pt x="1069" y="249"/>
                </a:lnTo>
                <a:lnTo>
                  <a:pt x="882" y="332"/>
                </a:lnTo>
                <a:lnTo>
                  <a:pt x="709" y="426"/>
                </a:lnTo>
                <a:lnTo>
                  <a:pt x="553" y="529"/>
                </a:lnTo>
                <a:lnTo>
                  <a:pt x="414" y="641"/>
                </a:lnTo>
                <a:lnTo>
                  <a:pt x="292" y="761"/>
                </a:lnTo>
                <a:lnTo>
                  <a:pt x="190" y="888"/>
                </a:lnTo>
                <a:lnTo>
                  <a:pt x="109" y="1021"/>
                </a:lnTo>
                <a:lnTo>
                  <a:pt x="48" y="1161"/>
                </a:lnTo>
                <a:lnTo>
                  <a:pt x="11" y="1305"/>
                </a:lnTo>
                <a:lnTo>
                  <a:pt x="0" y="1455"/>
                </a:lnTo>
                <a:lnTo>
                  <a:pt x="11" y="1603"/>
                </a:lnTo>
                <a:lnTo>
                  <a:pt x="48" y="1747"/>
                </a:lnTo>
                <a:lnTo>
                  <a:pt x="109" y="1887"/>
                </a:lnTo>
                <a:lnTo>
                  <a:pt x="190" y="2021"/>
                </a:lnTo>
                <a:lnTo>
                  <a:pt x="292" y="2147"/>
                </a:lnTo>
                <a:lnTo>
                  <a:pt x="414" y="2268"/>
                </a:lnTo>
                <a:lnTo>
                  <a:pt x="553" y="2379"/>
                </a:lnTo>
                <a:lnTo>
                  <a:pt x="709" y="2482"/>
                </a:lnTo>
                <a:lnTo>
                  <a:pt x="882" y="2576"/>
                </a:lnTo>
                <a:lnTo>
                  <a:pt x="1069" y="2660"/>
                </a:lnTo>
                <a:lnTo>
                  <a:pt x="1268" y="2733"/>
                </a:lnTo>
                <a:lnTo>
                  <a:pt x="1480" y="2794"/>
                </a:lnTo>
                <a:lnTo>
                  <a:pt x="1704" y="2843"/>
                </a:lnTo>
                <a:lnTo>
                  <a:pt x="1936" y="2879"/>
                </a:lnTo>
                <a:lnTo>
                  <a:pt x="2177" y="2901"/>
                </a:lnTo>
                <a:lnTo>
                  <a:pt x="2425" y="2909"/>
                </a:lnTo>
                <a:lnTo>
                  <a:pt x="2672" y="2901"/>
                </a:lnTo>
                <a:lnTo>
                  <a:pt x="2913" y="2879"/>
                </a:lnTo>
                <a:lnTo>
                  <a:pt x="3145" y="2843"/>
                </a:lnTo>
                <a:lnTo>
                  <a:pt x="3369" y="2794"/>
                </a:lnTo>
                <a:lnTo>
                  <a:pt x="3581" y="2733"/>
                </a:lnTo>
                <a:lnTo>
                  <a:pt x="3780" y="2660"/>
                </a:lnTo>
                <a:lnTo>
                  <a:pt x="3967" y="2576"/>
                </a:lnTo>
                <a:lnTo>
                  <a:pt x="4139" y="2482"/>
                </a:lnTo>
                <a:lnTo>
                  <a:pt x="4296" y="2379"/>
                </a:lnTo>
                <a:lnTo>
                  <a:pt x="4435" y="2268"/>
                </a:lnTo>
                <a:lnTo>
                  <a:pt x="4557" y="2147"/>
                </a:lnTo>
                <a:lnTo>
                  <a:pt x="4659" y="2021"/>
                </a:lnTo>
                <a:lnTo>
                  <a:pt x="4740" y="1887"/>
                </a:lnTo>
                <a:lnTo>
                  <a:pt x="4800" y="1747"/>
                </a:lnTo>
                <a:lnTo>
                  <a:pt x="4837" y="1603"/>
                </a:lnTo>
                <a:lnTo>
                  <a:pt x="4850" y="1455"/>
                </a:lnTo>
                <a:close/>
              </a:path>
            </a:pathLst>
          </a:custGeom>
          <a:solidFill>
            <a:srgbClr val="FFFFFF"/>
          </a:solidFill>
          <a:ln w="9525">
            <a:noFill/>
            <a:round/>
            <a:headEnd/>
            <a:tailEnd/>
          </a:ln>
        </p:spPr>
        <p:txBody>
          <a:bodyPr/>
          <a:lstStyle/>
          <a:p>
            <a:endParaRPr lang="en-US"/>
          </a:p>
        </p:txBody>
      </p:sp>
      <p:sp>
        <p:nvSpPr>
          <p:cNvPr id="8204" name="Rectangle 18">
            <a:extLst>
              <a:ext uri="{FF2B5EF4-FFF2-40B4-BE49-F238E27FC236}">
                <a16:creationId xmlns:a16="http://schemas.microsoft.com/office/drawing/2014/main" id="{3144E141-C526-36C8-C23C-8F260F67EC47}"/>
              </a:ext>
            </a:extLst>
          </p:cNvPr>
          <p:cNvSpPr>
            <a:spLocks noChangeArrowheads="1"/>
          </p:cNvSpPr>
          <p:nvPr>
            <p:custDataLst>
              <p:tags r:id="rId10"/>
            </p:custDataLst>
          </p:nvPr>
        </p:nvSpPr>
        <p:spPr bwMode="auto">
          <a:xfrm>
            <a:off x="1922463" y="4754563"/>
            <a:ext cx="565150" cy="206375"/>
          </a:xfrm>
          <a:prstGeom prst="rect">
            <a:avLst/>
          </a:prstGeom>
          <a:solidFill>
            <a:srgbClr val="FFFFFF"/>
          </a:solidFill>
          <a:ln w="9525">
            <a:noFill/>
            <a:miter lim="800000"/>
            <a:headEnd/>
            <a:tailEnd/>
          </a:ln>
        </p:spPr>
        <p:txBody>
          <a:bodyPr/>
          <a:lstStyle/>
          <a:p>
            <a:endParaRPr lang="en-US"/>
          </a:p>
        </p:txBody>
      </p:sp>
      <p:sp>
        <p:nvSpPr>
          <p:cNvPr id="8205" name="Line 20">
            <a:extLst>
              <a:ext uri="{FF2B5EF4-FFF2-40B4-BE49-F238E27FC236}">
                <a16:creationId xmlns:a16="http://schemas.microsoft.com/office/drawing/2014/main" id="{1EEDF6F2-CF05-E819-A682-9C37A2B843F3}"/>
              </a:ext>
            </a:extLst>
          </p:cNvPr>
          <p:cNvSpPr>
            <a:spLocks noChangeShapeType="1"/>
          </p:cNvSpPr>
          <p:nvPr>
            <p:custDataLst>
              <p:tags r:id="rId11"/>
            </p:custDataLst>
          </p:nvPr>
        </p:nvSpPr>
        <p:spPr bwMode="auto">
          <a:xfrm flipV="1">
            <a:off x="2481263" y="4524375"/>
            <a:ext cx="1071562" cy="327025"/>
          </a:xfrm>
          <a:prstGeom prst="line">
            <a:avLst/>
          </a:prstGeom>
          <a:noFill/>
          <a:ln w="19050">
            <a:solidFill>
              <a:srgbClr val="FFFFFF"/>
            </a:solidFill>
            <a:round/>
            <a:headEnd/>
            <a:tailEnd/>
          </a:ln>
        </p:spPr>
        <p:txBody>
          <a:bodyPr/>
          <a:lstStyle/>
          <a:p>
            <a:endParaRPr lang="en-US"/>
          </a:p>
        </p:txBody>
      </p:sp>
      <p:sp>
        <p:nvSpPr>
          <p:cNvPr id="8206" name="Rectangle 26">
            <a:extLst>
              <a:ext uri="{FF2B5EF4-FFF2-40B4-BE49-F238E27FC236}">
                <a16:creationId xmlns:a16="http://schemas.microsoft.com/office/drawing/2014/main" id="{CC69F07F-F078-5BDA-6929-FE4616B465ED}"/>
              </a:ext>
            </a:extLst>
          </p:cNvPr>
          <p:cNvSpPr>
            <a:spLocks noChangeArrowheads="1"/>
          </p:cNvSpPr>
          <p:nvPr>
            <p:custDataLst>
              <p:tags r:id="rId12"/>
            </p:custDataLst>
          </p:nvPr>
        </p:nvSpPr>
        <p:spPr bwMode="auto">
          <a:xfrm>
            <a:off x="5499100" y="5032375"/>
            <a:ext cx="1255713" cy="352425"/>
          </a:xfrm>
          <a:prstGeom prst="rect">
            <a:avLst/>
          </a:prstGeom>
          <a:solidFill>
            <a:srgbClr val="FFFFFF"/>
          </a:solidFill>
          <a:ln w="9525">
            <a:noFill/>
            <a:miter lim="800000"/>
            <a:headEnd/>
            <a:tailEnd/>
          </a:ln>
        </p:spPr>
        <p:txBody>
          <a:bodyPr/>
          <a:lstStyle/>
          <a:p>
            <a:endParaRPr lang="en-US"/>
          </a:p>
        </p:txBody>
      </p:sp>
      <p:sp>
        <p:nvSpPr>
          <p:cNvPr id="8207" name="Rectangle 27">
            <a:extLst>
              <a:ext uri="{FF2B5EF4-FFF2-40B4-BE49-F238E27FC236}">
                <a16:creationId xmlns:a16="http://schemas.microsoft.com/office/drawing/2014/main" id="{C440B086-5B59-30CC-1C12-8E2D52725F7B}"/>
              </a:ext>
            </a:extLst>
          </p:cNvPr>
          <p:cNvSpPr>
            <a:spLocks noChangeArrowheads="1"/>
          </p:cNvSpPr>
          <p:nvPr>
            <p:custDataLst>
              <p:tags r:id="rId13"/>
            </p:custDataLst>
          </p:nvPr>
        </p:nvSpPr>
        <p:spPr bwMode="auto">
          <a:xfrm>
            <a:off x="3284538" y="5175250"/>
            <a:ext cx="495300" cy="323850"/>
          </a:xfrm>
          <a:prstGeom prst="rect">
            <a:avLst/>
          </a:prstGeom>
          <a:solidFill>
            <a:srgbClr val="FFFFFF"/>
          </a:solidFill>
          <a:ln w="9525">
            <a:noFill/>
            <a:miter lim="800000"/>
            <a:headEnd/>
            <a:tailEnd/>
          </a:ln>
        </p:spPr>
        <p:txBody>
          <a:bodyPr/>
          <a:lstStyle/>
          <a:p>
            <a:endParaRPr lang="en-US"/>
          </a:p>
        </p:txBody>
      </p:sp>
      <p:sp>
        <p:nvSpPr>
          <p:cNvPr id="19" name="Title 1">
            <a:extLst>
              <a:ext uri="{FF2B5EF4-FFF2-40B4-BE49-F238E27FC236}">
                <a16:creationId xmlns:a16="http://schemas.microsoft.com/office/drawing/2014/main" id="{50881F80-3A71-C9C8-1C68-3F823611FEE7}"/>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dirty="0"/>
              <a:t>Sagittal View of the Prostate</a:t>
            </a:r>
          </a:p>
        </p:txBody>
      </p:sp>
      <p:grpSp>
        <p:nvGrpSpPr>
          <p:cNvPr id="20" name="Group 1075" descr="Cross-section showing the location of the penis and urethra, apex of prostate, puboprostatic ligament, pubic bone, base of prostate, plexus of Santorini, anterior lobe, middle lobe, posterior lobe, seminal vesicle, rectum, Denonvillier's fascia, and deep transverse perineal muscle.">
            <a:extLst>
              <a:ext uri="{FF2B5EF4-FFF2-40B4-BE49-F238E27FC236}">
                <a16:creationId xmlns:a16="http://schemas.microsoft.com/office/drawing/2014/main" id="{FF4B05D3-19D3-C84C-7625-756BD38A07B7}"/>
              </a:ext>
            </a:extLst>
          </p:cNvPr>
          <p:cNvGrpSpPr>
            <a:grpSpLocks/>
          </p:cNvGrpSpPr>
          <p:nvPr>
            <p:custDataLst>
              <p:tags r:id="rId14"/>
            </p:custDataLst>
          </p:nvPr>
        </p:nvGrpSpPr>
        <p:grpSpPr bwMode="auto">
          <a:xfrm>
            <a:off x="1067377" y="1626394"/>
            <a:ext cx="7015695" cy="4595812"/>
            <a:chOff x="411" y="720"/>
            <a:chExt cx="4899" cy="3120"/>
          </a:xfrm>
        </p:grpSpPr>
        <p:grpSp>
          <p:nvGrpSpPr>
            <p:cNvPr id="21" name="Group 1072">
              <a:extLst>
                <a:ext uri="{FF2B5EF4-FFF2-40B4-BE49-F238E27FC236}">
                  <a16:creationId xmlns:a16="http://schemas.microsoft.com/office/drawing/2014/main" id="{824A1C9B-2EFA-C47E-744A-E06794E50C94}"/>
                </a:ext>
              </a:extLst>
            </p:cNvPr>
            <p:cNvGrpSpPr>
              <a:grpSpLocks/>
            </p:cNvGrpSpPr>
            <p:nvPr/>
          </p:nvGrpSpPr>
          <p:grpSpPr bwMode="auto">
            <a:xfrm>
              <a:off x="411" y="720"/>
              <a:ext cx="4899" cy="3120"/>
              <a:chOff x="411" y="720"/>
              <a:chExt cx="4899" cy="3120"/>
            </a:xfrm>
          </p:grpSpPr>
          <p:grpSp>
            <p:nvGrpSpPr>
              <p:cNvPr id="23" name="Group 1071">
                <a:extLst>
                  <a:ext uri="{FF2B5EF4-FFF2-40B4-BE49-F238E27FC236}">
                    <a16:creationId xmlns:a16="http://schemas.microsoft.com/office/drawing/2014/main" id="{BE96562E-DBB1-672B-2454-7CAAEFA27D24}"/>
                  </a:ext>
                </a:extLst>
              </p:cNvPr>
              <p:cNvGrpSpPr>
                <a:grpSpLocks/>
              </p:cNvGrpSpPr>
              <p:nvPr/>
            </p:nvGrpSpPr>
            <p:grpSpPr bwMode="auto">
              <a:xfrm>
                <a:off x="411" y="720"/>
                <a:ext cx="4899" cy="3120"/>
                <a:chOff x="411" y="720"/>
                <a:chExt cx="4899" cy="3120"/>
              </a:xfrm>
            </p:grpSpPr>
            <p:pic>
              <p:nvPicPr>
                <p:cNvPr id="26" name="Picture 1026">
                  <a:extLst>
                    <a:ext uri="{FF2B5EF4-FFF2-40B4-BE49-F238E27FC236}">
                      <a16:creationId xmlns:a16="http://schemas.microsoft.com/office/drawing/2014/main" id="{A80C21BC-F2CB-FDC8-1083-10B125BE2AAC}"/>
                    </a:ext>
                  </a:extLst>
                </p:cNvPr>
                <p:cNvPicPr>
                  <a:picLocks noChangeAspect="1" noChangeArrowheads="1"/>
                </p:cNvPicPr>
                <p:nvPr/>
              </p:nvPicPr>
              <p:blipFill>
                <a:blip r:embed="rId17"/>
                <a:srcRect/>
                <a:stretch>
                  <a:fillRect/>
                </a:stretch>
              </p:blipFill>
              <p:spPr bwMode="auto">
                <a:xfrm>
                  <a:off x="579" y="1004"/>
                  <a:ext cx="4731" cy="2799"/>
                </a:xfrm>
                <a:prstGeom prst="rect">
                  <a:avLst/>
                </a:prstGeom>
                <a:noFill/>
                <a:ln w="9525">
                  <a:noFill/>
                  <a:miter lim="800000"/>
                  <a:headEnd/>
                  <a:tailEnd/>
                </a:ln>
              </p:spPr>
            </p:pic>
            <p:sp>
              <p:nvSpPr>
                <p:cNvPr id="27" name="Rectangle 1028">
                  <a:extLst>
                    <a:ext uri="{FF2B5EF4-FFF2-40B4-BE49-F238E27FC236}">
                      <a16:creationId xmlns:a16="http://schemas.microsoft.com/office/drawing/2014/main" id="{D17F4F7E-C5ED-4921-C0C3-9BFBB6F2C6E1}"/>
                    </a:ext>
                  </a:extLst>
                </p:cNvPr>
                <p:cNvSpPr>
                  <a:spLocks noChangeArrowheads="1"/>
                </p:cNvSpPr>
                <p:nvPr/>
              </p:nvSpPr>
              <p:spPr bwMode="auto">
                <a:xfrm>
                  <a:off x="4272" y="1920"/>
                  <a:ext cx="587" cy="192"/>
                </a:xfrm>
                <a:prstGeom prst="rect">
                  <a:avLst/>
                </a:prstGeom>
                <a:solidFill>
                  <a:schemeClr val="bg1"/>
                </a:solidFill>
                <a:ln w="9525">
                  <a:noFill/>
                  <a:miter lim="800000"/>
                  <a:headEnd/>
                  <a:tailEnd/>
                </a:ln>
              </p:spPr>
              <p:txBody>
                <a:bodyPr wrap="none" lIns="0" tIns="0" rIns="0" bIns="0">
                  <a:spAutoFit/>
                </a:bodyPr>
                <a:lstStyle/>
                <a:p>
                  <a:pPr defTabSz="865188"/>
                  <a:r>
                    <a:rPr lang="en-US" sz="2000" b="1">
                      <a:solidFill>
                        <a:srgbClr val="000080"/>
                      </a:solidFill>
                    </a:rPr>
                    <a:t>Rectum</a:t>
                  </a:r>
                  <a:endParaRPr lang="en-US" sz="2300">
                    <a:latin typeface="Tahoma" pitchFamily="34" charset="0"/>
                  </a:endParaRPr>
                </a:p>
              </p:txBody>
            </p:sp>
            <p:sp>
              <p:nvSpPr>
                <p:cNvPr id="28" name="Rectangle 1030">
                  <a:extLst>
                    <a:ext uri="{FF2B5EF4-FFF2-40B4-BE49-F238E27FC236}">
                      <a16:creationId xmlns:a16="http://schemas.microsoft.com/office/drawing/2014/main" id="{E5851D84-41B1-306B-B7AE-B40F6EDEEB43}"/>
                    </a:ext>
                  </a:extLst>
                </p:cNvPr>
                <p:cNvSpPr>
                  <a:spLocks noChangeArrowheads="1"/>
                </p:cNvSpPr>
                <p:nvPr/>
              </p:nvSpPr>
              <p:spPr bwMode="auto">
                <a:xfrm>
                  <a:off x="3504" y="1296"/>
                  <a:ext cx="1488" cy="192"/>
                </a:xfrm>
                <a:prstGeom prst="rect">
                  <a:avLst/>
                </a:prstGeom>
                <a:solidFill>
                  <a:schemeClr val="bg1"/>
                </a:solidFill>
                <a:ln w="9525">
                  <a:noFill/>
                  <a:miter lim="800000"/>
                  <a:headEnd/>
                  <a:tailEnd/>
                </a:ln>
              </p:spPr>
              <p:txBody>
                <a:bodyPr lIns="0" tIns="0" rIns="0" bIns="0">
                  <a:spAutoFit/>
                </a:bodyPr>
                <a:lstStyle/>
                <a:p>
                  <a:pPr defTabSz="865188"/>
                  <a:r>
                    <a:rPr lang="en-US" sz="2000" b="1">
                      <a:solidFill>
                        <a:srgbClr val="000080"/>
                      </a:solidFill>
                    </a:rPr>
                    <a:t>Seminal vesicle</a:t>
                  </a:r>
                  <a:endParaRPr lang="en-US" sz="2300">
                    <a:latin typeface="Tahoma" pitchFamily="34" charset="0"/>
                  </a:endParaRPr>
                </a:p>
              </p:txBody>
            </p:sp>
            <p:sp>
              <p:nvSpPr>
                <p:cNvPr id="29" name="Rectangle 1032">
                  <a:extLst>
                    <a:ext uri="{FF2B5EF4-FFF2-40B4-BE49-F238E27FC236}">
                      <a16:creationId xmlns:a16="http://schemas.microsoft.com/office/drawing/2014/main" id="{B35F5126-D72A-E3F3-1F56-21C85BF2F9E8}"/>
                    </a:ext>
                  </a:extLst>
                </p:cNvPr>
                <p:cNvSpPr>
                  <a:spLocks noChangeArrowheads="1"/>
                </p:cNvSpPr>
                <p:nvPr/>
              </p:nvSpPr>
              <p:spPr bwMode="auto">
                <a:xfrm>
                  <a:off x="3840" y="2736"/>
                  <a:ext cx="1440" cy="384"/>
                </a:xfrm>
                <a:prstGeom prst="rect">
                  <a:avLst/>
                </a:prstGeom>
                <a:solidFill>
                  <a:schemeClr val="bg1"/>
                </a:solidFill>
                <a:ln w="9525">
                  <a:noFill/>
                  <a:miter lim="800000"/>
                  <a:headEnd/>
                  <a:tailEnd/>
                </a:ln>
              </p:spPr>
              <p:txBody>
                <a:bodyPr lIns="0" tIns="0" rIns="0" bIns="0">
                  <a:spAutoFit/>
                </a:bodyPr>
                <a:lstStyle/>
                <a:p>
                  <a:pPr defTabSz="865188"/>
                  <a:r>
                    <a:rPr lang="en-US" sz="2000" b="1">
                      <a:solidFill>
                        <a:srgbClr val="000080"/>
                      </a:solidFill>
                    </a:rPr>
                    <a:t>Denonvillier's fascia</a:t>
                  </a:r>
                  <a:endParaRPr lang="en-US" sz="2300">
                    <a:latin typeface="Tahoma" pitchFamily="34" charset="0"/>
                  </a:endParaRPr>
                </a:p>
              </p:txBody>
            </p:sp>
            <p:sp>
              <p:nvSpPr>
                <p:cNvPr id="30" name="Rectangle 1034">
                  <a:extLst>
                    <a:ext uri="{FF2B5EF4-FFF2-40B4-BE49-F238E27FC236}">
                      <a16:creationId xmlns:a16="http://schemas.microsoft.com/office/drawing/2014/main" id="{92407FF2-8730-F6DE-078A-820AABA3D720}"/>
                    </a:ext>
                  </a:extLst>
                </p:cNvPr>
                <p:cNvSpPr>
                  <a:spLocks noChangeArrowheads="1"/>
                </p:cNvSpPr>
                <p:nvPr/>
              </p:nvSpPr>
              <p:spPr bwMode="auto">
                <a:xfrm>
                  <a:off x="3888" y="3456"/>
                  <a:ext cx="1344" cy="384"/>
                </a:xfrm>
                <a:prstGeom prst="rect">
                  <a:avLst/>
                </a:prstGeom>
                <a:solidFill>
                  <a:schemeClr val="bg1"/>
                </a:solidFill>
                <a:ln w="9525">
                  <a:noFill/>
                  <a:miter lim="800000"/>
                  <a:headEnd/>
                  <a:tailEnd/>
                </a:ln>
              </p:spPr>
              <p:txBody>
                <a:bodyPr lIns="0" tIns="0" rIns="0" bIns="0">
                  <a:spAutoFit/>
                </a:bodyPr>
                <a:lstStyle/>
                <a:p>
                  <a:pPr defTabSz="865188"/>
                  <a:r>
                    <a:rPr lang="en-US" sz="2000" b="1">
                      <a:solidFill>
                        <a:srgbClr val="000080"/>
                      </a:solidFill>
                    </a:rPr>
                    <a:t>Deep transverse </a:t>
                  </a:r>
                  <a:r>
                    <a:rPr lang="en-US" b="1">
                      <a:solidFill>
                        <a:srgbClr val="000080"/>
                      </a:solidFill>
                    </a:rPr>
                    <a:t>perineal muscle</a:t>
                  </a:r>
                  <a:r>
                    <a:rPr lang="en-US" sz="2000" b="1">
                      <a:solidFill>
                        <a:srgbClr val="000080"/>
                      </a:solidFill>
                    </a:rPr>
                    <a:t> </a:t>
                  </a:r>
                </a:p>
              </p:txBody>
            </p:sp>
            <p:sp>
              <p:nvSpPr>
                <p:cNvPr id="31" name="Rectangle 1037">
                  <a:extLst>
                    <a:ext uri="{FF2B5EF4-FFF2-40B4-BE49-F238E27FC236}">
                      <a16:creationId xmlns:a16="http://schemas.microsoft.com/office/drawing/2014/main" id="{7C03B387-9875-547A-BD7B-CEADDC1C445F}"/>
                    </a:ext>
                  </a:extLst>
                </p:cNvPr>
                <p:cNvSpPr>
                  <a:spLocks noChangeArrowheads="1"/>
                </p:cNvSpPr>
                <p:nvPr/>
              </p:nvSpPr>
              <p:spPr bwMode="auto">
                <a:xfrm>
                  <a:off x="528" y="2352"/>
                  <a:ext cx="1167" cy="384"/>
                </a:xfrm>
                <a:prstGeom prst="rect">
                  <a:avLst/>
                </a:prstGeom>
                <a:solidFill>
                  <a:schemeClr val="bg1"/>
                </a:solidFill>
                <a:ln w="9525">
                  <a:noFill/>
                  <a:miter lim="800000"/>
                  <a:headEnd/>
                  <a:tailEnd/>
                </a:ln>
              </p:spPr>
              <p:txBody>
                <a:bodyPr lIns="0" tIns="0" rIns="0" bIns="0">
                  <a:spAutoFit/>
                </a:bodyPr>
                <a:lstStyle/>
                <a:p>
                  <a:pPr defTabSz="865188"/>
                  <a:r>
                    <a:rPr lang="en-US" sz="2000" b="1">
                      <a:solidFill>
                        <a:srgbClr val="000080"/>
                      </a:solidFill>
                    </a:rPr>
                    <a:t>Puboprostatic </a:t>
                  </a:r>
                  <a:r>
                    <a:rPr lang="en-US" b="1">
                      <a:solidFill>
                        <a:srgbClr val="000080"/>
                      </a:solidFill>
                    </a:rPr>
                    <a:t>ligament</a:t>
                  </a:r>
                  <a:r>
                    <a:rPr lang="en-US" sz="2000" b="1">
                      <a:solidFill>
                        <a:srgbClr val="000080"/>
                      </a:solidFill>
                    </a:rPr>
                    <a:t> </a:t>
                  </a:r>
                </a:p>
              </p:txBody>
            </p:sp>
            <p:sp>
              <p:nvSpPr>
                <p:cNvPr id="32" name="Rectangle 1039">
                  <a:extLst>
                    <a:ext uri="{FF2B5EF4-FFF2-40B4-BE49-F238E27FC236}">
                      <a16:creationId xmlns:a16="http://schemas.microsoft.com/office/drawing/2014/main" id="{E0378A09-D043-7994-CED5-6E4920B3EC4B}"/>
                    </a:ext>
                  </a:extLst>
                </p:cNvPr>
                <p:cNvSpPr>
                  <a:spLocks noChangeArrowheads="1"/>
                </p:cNvSpPr>
                <p:nvPr/>
              </p:nvSpPr>
              <p:spPr bwMode="auto">
                <a:xfrm>
                  <a:off x="599" y="2912"/>
                  <a:ext cx="1092" cy="880"/>
                </a:xfrm>
                <a:prstGeom prst="rect">
                  <a:avLst/>
                </a:prstGeom>
                <a:solidFill>
                  <a:srgbClr val="FEFCFF"/>
                </a:solidFill>
                <a:ln w="9525">
                  <a:noFill/>
                  <a:miter lim="800000"/>
                  <a:headEnd/>
                  <a:tailEnd/>
                </a:ln>
              </p:spPr>
              <p:txBody>
                <a:bodyPr/>
                <a:lstStyle/>
                <a:p>
                  <a:endParaRPr lang="en-US"/>
                </a:p>
              </p:txBody>
            </p:sp>
            <p:sp>
              <p:nvSpPr>
                <p:cNvPr id="33" name="Rectangle 1041">
                  <a:extLst>
                    <a:ext uri="{FF2B5EF4-FFF2-40B4-BE49-F238E27FC236}">
                      <a16:creationId xmlns:a16="http://schemas.microsoft.com/office/drawing/2014/main" id="{351303B3-B516-C8C0-D2AE-827507F095F1}"/>
                    </a:ext>
                  </a:extLst>
                </p:cNvPr>
                <p:cNvSpPr>
                  <a:spLocks noChangeArrowheads="1"/>
                </p:cNvSpPr>
                <p:nvPr/>
              </p:nvSpPr>
              <p:spPr bwMode="auto">
                <a:xfrm>
                  <a:off x="1152" y="768"/>
                  <a:ext cx="912" cy="384"/>
                </a:xfrm>
                <a:prstGeom prst="rect">
                  <a:avLst/>
                </a:prstGeom>
                <a:solidFill>
                  <a:schemeClr val="bg1"/>
                </a:solidFill>
                <a:ln w="9525">
                  <a:noFill/>
                  <a:miter lim="800000"/>
                  <a:headEnd/>
                  <a:tailEnd/>
                </a:ln>
              </p:spPr>
              <p:txBody>
                <a:bodyPr lIns="0" tIns="0" rIns="0" bIns="0">
                  <a:spAutoFit/>
                </a:bodyPr>
                <a:lstStyle/>
                <a:p>
                  <a:pPr defTabSz="865188"/>
                  <a:r>
                    <a:rPr lang="en-US" sz="2000" b="1" dirty="0">
                      <a:solidFill>
                        <a:srgbClr val="000080"/>
                      </a:solidFill>
                    </a:rPr>
                    <a:t>Plexus of </a:t>
                  </a:r>
                  <a:r>
                    <a:rPr lang="en-US" b="1" dirty="0">
                      <a:solidFill>
                        <a:srgbClr val="000080"/>
                      </a:solidFill>
                    </a:rPr>
                    <a:t>Santorini</a:t>
                  </a:r>
                  <a:r>
                    <a:rPr lang="en-US" sz="2000" b="1" dirty="0">
                      <a:solidFill>
                        <a:srgbClr val="000080"/>
                      </a:solidFill>
                    </a:rPr>
                    <a:t> </a:t>
                  </a:r>
                </a:p>
              </p:txBody>
            </p:sp>
            <p:sp>
              <p:nvSpPr>
                <p:cNvPr id="34" name="Rectangle 1045">
                  <a:extLst>
                    <a:ext uri="{FF2B5EF4-FFF2-40B4-BE49-F238E27FC236}">
                      <a16:creationId xmlns:a16="http://schemas.microsoft.com/office/drawing/2014/main" id="{4C305951-020C-D3F7-D877-B95E21FA3208}"/>
                    </a:ext>
                  </a:extLst>
                </p:cNvPr>
                <p:cNvSpPr>
                  <a:spLocks noChangeArrowheads="1"/>
                </p:cNvSpPr>
                <p:nvPr/>
              </p:nvSpPr>
              <p:spPr bwMode="auto">
                <a:xfrm>
                  <a:off x="2064" y="720"/>
                  <a:ext cx="672" cy="384"/>
                </a:xfrm>
                <a:prstGeom prst="rect">
                  <a:avLst/>
                </a:prstGeom>
                <a:noFill/>
                <a:ln w="9525">
                  <a:noFill/>
                  <a:miter lim="800000"/>
                  <a:headEnd/>
                  <a:tailEnd/>
                </a:ln>
              </p:spPr>
              <p:txBody>
                <a:bodyPr lIns="0" tIns="0" rIns="0" bIns="0">
                  <a:spAutoFit/>
                </a:bodyPr>
                <a:lstStyle/>
                <a:p>
                  <a:pPr defTabSz="865188"/>
                  <a:r>
                    <a:rPr lang="en-US" sz="2000" b="1">
                      <a:solidFill>
                        <a:srgbClr val="000080"/>
                      </a:solidFill>
                    </a:rPr>
                    <a:t>Anterior lobe</a:t>
                  </a:r>
                  <a:endParaRPr lang="en-US" sz="2300">
                    <a:latin typeface="Tahoma" pitchFamily="34" charset="0"/>
                  </a:endParaRPr>
                </a:p>
              </p:txBody>
            </p:sp>
            <p:sp>
              <p:nvSpPr>
                <p:cNvPr id="35" name="Rectangle 1047">
                  <a:extLst>
                    <a:ext uri="{FF2B5EF4-FFF2-40B4-BE49-F238E27FC236}">
                      <a16:creationId xmlns:a16="http://schemas.microsoft.com/office/drawing/2014/main" id="{CC775C73-63D4-D7A4-AA9C-9958EAD978E6}"/>
                    </a:ext>
                  </a:extLst>
                </p:cNvPr>
                <p:cNvSpPr>
                  <a:spLocks noChangeArrowheads="1"/>
                </p:cNvSpPr>
                <p:nvPr/>
              </p:nvSpPr>
              <p:spPr bwMode="auto">
                <a:xfrm>
                  <a:off x="3529" y="855"/>
                  <a:ext cx="1119" cy="192"/>
                </a:xfrm>
                <a:prstGeom prst="rect">
                  <a:avLst/>
                </a:prstGeom>
                <a:noFill/>
                <a:ln w="9525">
                  <a:noFill/>
                  <a:miter lim="800000"/>
                  <a:headEnd/>
                  <a:tailEnd/>
                </a:ln>
              </p:spPr>
              <p:txBody>
                <a:bodyPr wrap="none" lIns="0" tIns="0" rIns="0" bIns="0">
                  <a:spAutoFit/>
                </a:bodyPr>
                <a:lstStyle/>
                <a:p>
                  <a:pPr defTabSz="865188"/>
                  <a:r>
                    <a:rPr lang="en-US" sz="2000" b="1">
                      <a:solidFill>
                        <a:srgbClr val="000080"/>
                      </a:solidFill>
                    </a:rPr>
                    <a:t>Posterior lobe </a:t>
                  </a:r>
                  <a:endParaRPr lang="en-US" sz="2300">
                    <a:latin typeface="Tahoma" pitchFamily="34" charset="0"/>
                  </a:endParaRPr>
                </a:p>
              </p:txBody>
            </p:sp>
            <p:sp>
              <p:nvSpPr>
                <p:cNvPr id="36" name="Rectangle 1054">
                  <a:extLst>
                    <a:ext uri="{FF2B5EF4-FFF2-40B4-BE49-F238E27FC236}">
                      <a16:creationId xmlns:a16="http://schemas.microsoft.com/office/drawing/2014/main" id="{6CF7BC5C-60AF-DA5D-9348-5C956FE362F1}"/>
                    </a:ext>
                  </a:extLst>
                </p:cNvPr>
                <p:cNvSpPr>
                  <a:spLocks noChangeArrowheads="1"/>
                </p:cNvSpPr>
                <p:nvPr/>
              </p:nvSpPr>
              <p:spPr bwMode="auto">
                <a:xfrm>
                  <a:off x="2880" y="720"/>
                  <a:ext cx="528" cy="384"/>
                </a:xfrm>
                <a:prstGeom prst="rect">
                  <a:avLst/>
                </a:prstGeom>
                <a:noFill/>
                <a:ln w="9525">
                  <a:noFill/>
                  <a:miter lim="800000"/>
                  <a:headEnd/>
                  <a:tailEnd/>
                </a:ln>
              </p:spPr>
              <p:txBody>
                <a:bodyPr lIns="0" tIns="0" rIns="0" bIns="0">
                  <a:spAutoFit/>
                </a:bodyPr>
                <a:lstStyle/>
                <a:p>
                  <a:pPr defTabSz="865188"/>
                  <a:r>
                    <a:rPr lang="en-US" sz="2000" b="1">
                      <a:solidFill>
                        <a:srgbClr val="000080"/>
                      </a:solidFill>
                    </a:rPr>
                    <a:t>Middle lobe</a:t>
                  </a:r>
                  <a:endParaRPr lang="en-US" sz="2300">
                    <a:latin typeface="Tahoma" pitchFamily="34" charset="0"/>
                  </a:endParaRPr>
                </a:p>
              </p:txBody>
            </p:sp>
            <p:grpSp>
              <p:nvGrpSpPr>
                <p:cNvPr id="37" name="Group 1070">
                  <a:extLst>
                    <a:ext uri="{FF2B5EF4-FFF2-40B4-BE49-F238E27FC236}">
                      <a16:creationId xmlns:a16="http://schemas.microsoft.com/office/drawing/2014/main" id="{74A7F5EC-37EA-CB20-D4BB-0653A68ACA18}"/>
                    </a:ext>
                  </a:extLst>
                </p:cNvPr>
                <p:cNvGrpSpPr>
                  <a:grpSpLocks/>
                </p:cNvGrpSpPr>
                <p:nvPr/>
              </p:nvGrpSpPr>
              <p:grpSpPr bwMode="auto">
                <a:xfrm>
                  <a:off x="1824" y="1104"/>
                  <a:ext cx="1699" cy="256"/>
                  <a:chOff x="1824" y="1104"/>
                  <a:chExt cx="1699" cy="256"/>
                </a:xfrm>
              </p:grpSpPr>
              <p:sp>
                <p:nvSpPr>
                  <p:cNvPr id="43" name="Rectangle 1043">
                    <a:extLst>
                      <a:ext uri="{FF2B5EF4-FFF2-40B4-BE49-F238E27FC236}">
                        <a16:creationId xmlns:a16="http://schemas.microsoft.com/office/drawing/2014/main" id="{951D92CF-C56C-DBC7-42F3-A1830B256171}"/>
                      </a:ext>
                    </a:extLst>
                  </p:cNvPr>
                  <p:cNvSpPr>
                    <a:spLocks noChangeArrowheads="1"/>
                  </p:cNvSpPr>
                  <p:nvPr/>
                </p:nvSpPr>
                <p:spPr bwMode="auto">
                  <a:xfrm>
                    <a:off x="1920" y="1104"/>
                    <a:ext cx="1544" cy="231"/>
                  </a:xfrm>
                  <a:prstGeom prst="rect">
                    <a:avLst/>
                  </a:prstGeom>
                  <a:solidFill>
                    <a:srgbClr val="FEFCFF"/>
                  </a:solidFill>
                  <a:ln w="9525">
                    <a:noFill/>
                    <a:miter lim="800000"/>
                    <a:headEnd/>
                    <a:tailEnd/>
                  </a:ln>
                </p:spPr>
                <p:txBody>
                  <a:bodyPr/>
                  <a:lstStyle/>
                  <a:p>
                    <a:endParaRPr lang="en-US"/>
                  </a:p>
                </p:txBody>
              </p:sp>
              <p:sp>
                <p:nvSpPr>
                  <p:cNvPr id="44" name="Line 1044">
                    <a:extLst>
                      <a:ext uri="{FF2B5EF4-FFF2-40B4-BE49-F238E27FC236}">
                        <a16:creationId xmlns:a16="http://schemas.microsoft.com/office/drawing/2014/main" id="{A4B44242-86EB-AF3F-1251-134611276BF5}"/>
                      </a:ext>
                    </a:extLst>
                  </p:cNvPr>
                  <p:cNvSpPr>
                    <a:spLocks noChangeShapeType="1"/>
                  </p:cNvSpPr>
                  <p:nvPr/>
                </p:nvSpPr>
                <p:spPr bwMode="auto">
                  <a:xfrm>
                    <a:off x="1824" y="1152"/>
                    <a:ext cx="437" cy="179"/>
                  </a:xfrm>
                  <a:prstGeom prst="line">
                    <a:avLst/>
                  </a:prstGeom>
                  <a:noFill/>
                  <a:ln w="0">
                    <a:solidFill>
                      <a:srgbClr val="000000"/>
                    </a:solidFill>
                    <a:round/>
                    <a:headEnd/>
                    <a:tailEnd/>
                  </a:ln>
                </p:spPr>
                <p:txBody>
                  <a:bodyPr/>
                  <a:lstStyle/>
                  <a:p>
                    <a:endParaRPr lang="en-US"/>
                  </a:p>
                </p:txBody>
              </p:sp>
              <p:sp>
                <p:nvSpPr>
                  <p:cNvPr id="45" name="Line 1050">
                    <a:extLst>
                      <a:ext uri="{FF2B5EF4-FFF2-40B4-BE49-F238E27FC236}">
                        <a16:creationId xmlns:a16="http://schemas.microsoft.com/office/drawing/2014/main" id="{E3A6E43B-F66D-69C6-8B56-77932405ECC6}"/>
                      </a:ext>
                    </a:extLst>
                  </p:cNvPr>
                  <p:cNvSpPr>
                    <a:spLocks noChangeShapeType="1"/>
                  </p:cNvSpPr>
                  <p:nvPr/>
                </p:nvSpPr>
                <p:spPr bwMode="auto">
                  <a:xfrm flipV="1">
                    <a:off x="3216" y="1104"/>
                    <a:ext cx="307" cy="243"/>
                  </a:xfrm>
                  <a:prstGeom prst="line">
                    <a:avLst/>
                  </a:prstGeom>
                  <a:noFill/>
                  <a:ln w="0">
                    <a:solidFill>
                      <a:srgbClr val="000000"/>
                    </a:solidFill>
                    <a:round/>
                    <a:headEnd/>
                    <a:tailEnd/>
                  </a:ln>
                </p:spPr>
                <p:txBody>
                  <a:bodyPr/>
                  <a:lstStyle/>
                  <a:p>
                    <a:endParaRPr lang="en-US"/>
                  </a:p>
                </p:txBody>
              </p:sp>
              <p:sp>
                <p:nvSpPr>
                  <p:cNvPr id="46" name="Line 1052">
                    <a:extLst>
                      <a:ext uri="{FF2B5EF4-FFF2-40B4-BE49-F238E27FC236}">
                        <a16:creationId xmlns:a16="http://schemas.microsoft.com/office/drawing/2014/main" id="{E12A884F-6CEF-D761-3C20-A3A2E70B5CF4}"/>
                      </a:ext>
                    </a:extLst>
                  </p:cNvPr>
                  <p:cNvSpPr>
                    <a:spLocks noChangeShapeType="1"/>
                  </p:cNvSpPr>
                  <p:nvPr/>
                </p:nvSpPr>
                <p:spPr bwMode="auto">
                  <a:xfrm flipH="1" flipV="1">
                    <a:off x="2448" y="1200"/>
                    <a:ext cx="202" cy="160"/>
                  </a:xfrm>
                  <a:prstGeom prst="line">
                    <a:avLst/>
                  </a:prstGeom>
                  <a:noFill/>
                  <a:ln w="0">
                    <a:solidFill>
                      <a:srgbClr val="000000"/>
                    </a:solidFill>
                    <a:round/>
                    <a:headEnd/>
                    <a:tailEnd/>
                  </a:ln>
                </p:spPr>
                <p:txBody>
                  <a:bodyPr/>
                  <a:lstStyle/>
                  <a:p>
                    <a:endParaRPr lang="en-US"/>
                  </a:p>
                </p:txBody>
              </p:sp>
              <p:sp>
                <p:nvSpPr>
                  <p:cNvPr id="47" name="Line 1056">
                    <a:extLst>
                      <a:ext uri="{FF2B5EF4-FFF2-40B4-BE49-F238E27FC236}">
                        <a16:creationId xmlns:a16="http://schemas.microsoft.com/office/drawing/2014/main" id="{01AEFB9F-7A19-4B58-CBCD-2FEA1AC35053}"/>
                      </a:ext>
                    </a:extLst>
                  </p:cNvPr>
                  <p:cNvSpPr>
                    <a:spLocks noChangeShapeType="1"/>
                  </p:cNvSpPr>
                  <p:nvPr/>
                </p:nvSpPr>
                <p:spPr bwMode="auto">
                  <a:xfrm flipV="1">
                    <a:off x="2928" y="1200"/>
                    <a:ext cx="104" cy="140"/>
                  </a:xfrm>
                  <a:prstGeom prst="line">
                    <a:avLst/>
                  </a:prstGeom>
                  <a:noFill/>
                  <a:ln w="0">
                    <a:solidFill>
                      <a:srgbClr val="000000"/>
                    </a:solidFill>
                    <a:round/>
                    <a:headEnd/>
                    <a:tailEnd/>
                  </a:ln>
                </p:spPr>
                <p:txBody>
                  <a:bodyPr/>
                  <a:lstStyle/>
                  <a:p>
                    <a:endParaRPr lang="en-US"/>
                  </a:p>
                </p:txBody>
              </p:sp>
            </p:grpSp>
            <p:sp>
              <p:nvSpPr>
                <p:cNvPr id="38" name="Rectangle 1057">
                  <a:extLst>
                    <a:ext uri="{FF2B5EF4-FFF2-40B4-BE49-F238E27FC236}">
                      <a16:creationId xmlns:a16="http://schemas.microsoft.com/office/drawing/2014/main" id="{99BE31DB-FBE2-9C8E-8E3D-EB58B062E8BA}"/>
                    </a:ext>
                  </a:extLst>
                </p:cNvPr>
                <p:cNvSpPr>
                  <a:spLocks noChangeArrowheads="1"/>
                </p:cNvSpPr>
                <p:nvPr/>
              </p:nvSpPr>
              <p:spPr bwMode="auto">
                <a:xfrm>
                  <a:off x="756" y="2106"/>
                  <a:ext cx="864" cy="189"/>
                </a:xfrm>
                <a:prstGeom prst="rect">
                  <a:avLst/>
                </a:prstGeom>
                <a:noFill/>
                <a:ln w="9525">
                  <a:noFill/>
                  <a:miter lim="800000"/>
                  <a:headEnd/>
                  <a:tailEnd/>
                </a:ln>
              </p:spPr>
              <p:txBody>
                <a:bodyPr wrap="none" lIns="0" tIns="0" rIns="0" bIns="0">
                  <a:spAutoFit/>
                </a:bodyPr>
                <a:lstStyle/>
                <a:p>
                  <a:pPr defTabSz="865188"/>
                  <a:r>
                    <a:rPr lang="en-US" sz="2000" b="1">
                      <a:solidFill>
                        <a:srgbClr val="000080"/>
                      </a:solidFill>
                    </a:rPr>
                    <a:t>Pubic bone</a:t>
                  </a:r>
                  <a:endParaRPr lang="en-US" sz="2300">
                    <a:latin typeface="Tahoma" pitchFamily="34" charset="0"/>
                  </a:endParaRPr>
                </a:p>
              </p:txBody>
            </p:sp>
            <p:sp>
              <p:nvSpPr>
                <p:cNvPr id="39" name="Rectangle 1059">
                  <a:extLst>
                    <a:ext uri="{FF2B5EF4-FFF2-40B4-BE49-F238E27FC236}">
                      <a16:creationId xmlns:a16="http://schemas.microsoft.com/office/drawing/2014/main" id="{E473535F-B5BE-A93E-5778-72B3EAFDD1A1}"/>
                    </a:ext>
                  </a:extLst>
                </p:cNvPr>
                <p:cNvSpPr>
                  <a:spLocks noChangeArrowheads="1"/>
                </p:cNvSpPr>
                <p:nvPr/>
              </p:nvSpPr>
              <p:spPr bwMode="auto">
                <a:xfrm>
                  <a:off x="528" y="2928"/>
                  <a:ext cx="864" cy="384"/>
                </a:xfrm>
                <a:prstGeom prst="rect">
                  <a:avLst/>
                </a:prstGeom>
                <a:noFill/>
                <a:ln w="9525">
                  <a:noFill/>
                  <a:miter lim="800000"/>
                  <a:headEnd/>
                  <a:tailEnd/>
                </a:ln>
              </p:spPr>
              <p:txBody>
                <a:bodyPr lIns="0" tIns="0" rIns="0" bIns="0">
                  <a:spAutoFit/>
                </a:bodyPr>
                <a:lstStyle/>
                <a:p>
                  <a:pPr defTabSz="865188"/>
                  <a:r>
                    <a:rPr lang="en-US" sz="2000" b="1">
                      <a:solidFill>
                        <a:srgbClr val="000080"/>
                      </a:solidFill>
                    </a:rPr>
                    <a:t>Penis and </a:t>
                  </a:r>
                  <a:r>
                    <a:rPr lang="en-US" b="1">
                      <a:solidFill>
                        <a:srgbClr val="000080"/>
                      </a:solidFill>
                    </a:rPr>
                    <a:t>Urethra</a:t>
                  </a:r>
                  <a:r>
                    <a:rPr lang="en-US" sz="2000" b="1">
                      <a:solidFill>
                        <a:srgbClr val="000080"/>
                      </a:solidFill>
                    </a:rPr>
                    <a:t> </a:t>
                  </a:r>
                </a:p>
              </p:txBody>
            </p:sp>
            <p:sp>
              <p:nvSpPr>
                <p:cNvPr id="40" name="Rectangle 1063">
                  <a:extLst>
                    <a:ext uri="{FF2B5EF4-FFF2-40B4-BE49-F238E27FC236}">
                      <a16:creationId xmlns:a16="http://schemas.microsoft.com/office/drawing/2014/main" id="{DD5B4671-F0FE-3818-5737-196BABA99EC3}"/>
                    </a:ext>
                  </a:extLst>
                </p:cNvPr>
                <p:cNvSpPr>
                  <a:spLocks noChangeArrowheads="1"/>
                </p:cNvSpPr>
                <p:nvPr/>
              </p:nvSpPr>
              <p:spPr bwMode="auto">
                <a:xfrm>
                  <a:off x="768" y="1728"/>
                  <a:ext cx="816" cy="384"/>
                </a:xfrm>
                <a:prstGeom prst="rect">
                  <a:avLst/>
                </a:prstGeom>
                <a:solidFill>
                  <a:schemeClr val="bg1"/>
                </a:solidFill>
                <a:ln w="9525">
                  <a:noFill/>
                  <a:miter lim="800000"/>
                  <a:headEnd/>
                  <a:tailEnd/>
                </a:ln>
              </p:spPr>
              <p:txBody>
                <a:bodyPr lIns="0" tIns="0" rIns="0" bIns="0">
                  <a:spAutoFit/>
                </a:bodyPr>
                <a:lstStyle/>
                <a:p>
                  <a:pPr defTabSz="865188"/>
                  <a:r>
                    <a:rPr lang="en-US" sz="2000" b="1">
                      <a:solidFill>
                        <a:srgbClr val="FF0000"/>
                      </a:solidFill>
                    </a:rPr>
                    <a:t>Base of </a:t>
                  </a:r>
                </a:p>
                <a:p>
                  <a:pPr defTabSz="865188"/>
                  <a:r>
                    <a:rPr lang="en-US" sz="2000" b="1">
                      <a:solidFill>
                        <a:srgbClr val="FF0000"/>
                      </a:solidFill>
                    </a:rPr>
                    <a:t>prostate</a:t>
                  </a:r>
                  <a:endParaRPr lang="en-US" sz="2300">
                    <a:solidFill>
                      <a:srgbClr val="FF0000"/>
                    </a:solidFill>
                    <a:latin typeface="Tahoma" pitchFamily="34" charset="0"/>
                  </a:endParaRPr>
                </a:p>
              </p:txBody>
            </p:sp>
            <p:sp>
              <p:nvSpPr>
                <p:cNvPr id="41" name="Rectangle 1064">
                  <a:extLst>
                    <a:ext uri="{FF2B5EF4-FFF2-40B4-BE49-F238E27FC236}">
                      <a16:creationId xmlns:a16="http://schemas.microsoft.com/office/drawing/2014/main" id="{B6378B30-0D41-4CDD-1C88-AD27851F3BF3}"/>
                    </a:ext>
                  </a:extLst>
                </p:cNvPr>
                <p:cNvSpPr>
                  <a:spLocks noChangeArrowheads="1"/>
                </p:cNvSpPr>
                <p:nvPr/>
              </p:nvSpPr>
              <p:spPr bwMode="auto">
                <a:xfrm>
                  <a:off x="411" y="2691"/>
                  <a:ext cx="1262" cy="189"/>
                </a:xfrm>
                <a:prstGeom prst="rect">
                  <a:avLst/>
                </a:prstGeom>
                <a:noFill/>
                <a:ln w="9525">
                  <a:noFill/>
                  <a:miter lim="800000"/>
                  <a:headEnd/>
                  <a:tailEnd/>
                </a:ln>
              </p:spPr>
              <p:txBody>
                <a:bodyPr wrap="none" lIns="0" tIns="0" rIns="0" bIns="0">
                  <a:spAutoFit/>
                </a:bodyPr>
                <a:lstStyle/>
                <a:p>
                  <a:pPr defTabSz="865188"/>
                  <a:r>
                    <a:rPr lang="en-US" sz="2000" b="1">
                      <a:solidFill>
                        <a:srgbClr val="FF0000"/>
                      </a:solidFill>
                    </a:rPr>
                    <a:t>Apex of prostate</a:t>
                  </a:r>
                  <a:endParaRPr lang="en-US" sz="2300">
                    <a:solidFill>
                      <a:srgbClr val="FF0000"/>
                    </a:solidFill>
                    <a:latin typeface="Tahoma" pitchFamily="34" charset="0"/>
                  </a:endParaRPr>
                </a:p>
              </p:txBody>
            </p:sp>
            <p:sp>
              <p:nvSpPr>
                <p:cNvPr id="42" name="Line 1065">
                  <a:extLst>
                    <a:ext uri="{FF2B5EF4-FFF2-40B4-BE49-F238E27FC236}">
                      <a16:creationId xmlns:a16="http://schemas.microsoft.com/office/drawing/2014/main" id="{4070C590-C807-7625-3FE2-9B187D8A43D3}"/>
                    </a:ext>
                  </a:extLst>
                </p:cNvPr>
                <p:cNvSpPr>
                  <a:spLocks noChangeShapeType="1"/>
                </p:cNvSpPr>
                <p:nvPr/>
              </p:nvSpPr>
              <p:spPr bwMode="auto">
                <a:xfrm>
                  <a:off x="1554" y="1935"/>
                  <a:ext cx="1006" cy="315"/>
                </a:xfrm>
                <a:prstGeom prst="line">
                  <a:avLst/>
                </a:prstGeom>
                <a:noFill/>
                <a:ln w="28575">
                  <a:solidFill>
                    <a:srgbClr val="FF0000"/>
                  </a:solidFill>
                  <a:round/>
                  <a:headEnd/>
                  <a:tailEnd/>
                </a:ln>
              </p:spPr>
              <p:txBody>
                <a:bodyPr wrap="none"/>
                <a:lstStyle/>
                <a:p>
                  <a:endParaRPr lang="en-US"/>
                </a:p>
              </p:txBody>
            </p:sp>
          </p:grpSp>
          <p:sp>
            <p:nvSpPr>
              <p:cNvPr id="24" name="Line 1066">
                <a:extLst>
                  <a:ext uri="{FF2B5EF4-FFF2-40B4-BE49-F238E27FC236}">
                    <a16:creationId xmlns:a16="http://schemas.microsoft.com/office/drawing/2014/main" id="{04E69F6A-8AB5-7922-C890-BB7131AD9B8D}"/>
                  </a:ext>
                </a:extLst>
              </p:cNvPr>
              <p:cNvSpPr>
                <a:spLocks noChangeShapeType="1"/>
              </p:cNvSpPr>
              <p:nvPr/>
            </p:nvSpPr>
            <p:spPr bwMode="auto">
              <a:xfrm flipH="1">
                <a:off x="1600" y="1800"/>
                <a:ext cx="274" cy="90"/>
              </a:xfrm>
              <a:prstGeom prst="line">
                <a:avLst/>
              </a:prstGeom>
              <a:noFill/>
              <a:ln w="28575">
                <a:solidFill>
                  <a:srgbClr val="FFFFFF"/>
                </a:solidFill>
                <a:round/>
                <a:headEnd/>
                <a:tailEnd/>
              </a:ln>
            </p:spPr>
            <p:txBody>
              <a:bodyPr wrap="none"/>
              <a:lstStyle/>
              <a:p>
                <a:endParaRPr lang="en-US"/>
              </a:p>
            </p:txBody>
          </p:sp>
          <p:sp>
            <p:nvSpPr>
              <p:cNvPr id="25" name="Line 1067">
                <a:extLst>
                  <a:ext uri="{FF2B5EF4-FFF2-40B4-BE49-F238E27FC236}">
                    <a16:creationId xmlns:a16="http://schemas.microsoft.com/office/drawing/2014/main" id="{D23BAA2D-6DCF-1143-5E61-F8DE13E24F09}"/>
                  </a:ext>
                </a:extLst>
              </p:cNvPr>
              <p:cNvSpPr>
                <a:spLocks noChangeShapeType="1"/>
              </p:cNvSpPr>
              <p:nvPr/>
            </p:nvSpPr>
            <p:spPr bwMode="auto">
              <a:xfrm flipV="1">
                <a:off x="1737" y="2717"/>
                <a:ext cx="1102" cy="73"/>
              </a:xfrm>
              <a:prstGeom prst="line">
                <a:avLst/>
              </a:prstGeom>
              <a:noFill/>
              <a:ln w="28575">
                <a:solidFill>
                  <a:srgbClr val="FF0000"/>
                </a:solidFill>
                <a:round/>
                <a:headEnd/>
                <a:tailEnd/>
              </a:ln>
            </p:spPr>
            <p:txBody>
              <a:bodyPr wrap="none"/>
              <a:lstStyle/>
              <a:p>
                <a:endParaRPr lang="en-US"/>
              </a:p>
            </p:txBody>
          </p:sp>
        </p:grpSp>
        <p:sp>
          <p:nvSpPr>
            <p:cNvPr id="22" name="Line 1074">
              <a:extLst>
                <a:ext uri="{FF2B5EF4-FFF2-40B4-BE49-F238E27FC236}">
                  <a16:creationId xmlns:a16="http://schemas.microsoft.com/office/drawing/2014/main" id="{F8911AA6-66DD-3FBC-B646-4E6BEF2D481E}"/>
                </a:ext>
              </a:extLst>
            </p:cNvPr>
            <p:cNvSpPr>
              <a:spLocks noChangeShapeType="1"/>
            </p:cNvSpPr>
            <p:nvPr/>
          </p:nvSpPr>
          <p:spPr bwMode="auto">
            <a:xfrm>
              <a:off x="1344" y="3072"/>
              <a:ext cx="784" cy="1"/>
            </a:xfrm>
            <a:prstGeom prst="line">
              <a:avLst/>
            </a:prstGeom>
            <a:noFill/>
            <a:ln w="0">
              <a:solidFill>
                <a:srgbClr val="000000"/>
              </a:solidFill>
              <a:round/>
              <a:headEnd/>
              <a:tailEnd/>
            </a:ln>
          </p:spPr>
          <p:txBody>
            <a:bodyPr/>
            <a:lstStyle/>
            <a:p>
              <a:endParaRPr lang="en-US"/>
            </a:p>
          </p:txBody>
        </p:sp>
      </p:grpSp>
    </p:spTree>
    <p:custDataLst>
      <p:tags r:id="rId1"/>
    </p:custDataLst>
    <p:extLst>
      <p:ext uri="{BB962C8B-B14F-4D97-AF65-F5344CB8AC3E}">
        <p14:creationId xmlns:p14="http://schemas.microsoft.com/office/powerpoint/2010/main" val="2170279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04F74-A63A-9D94-0C3B-E528174BE337}"/>
            </a:ext>
          </a:extLst>
        </p:cNvPr>
        <p:cNvGrpSpPr/>
        <p:nvPr/>
      </p:nvGrpSpPr>
      <p:grpSpPr>
        <a:xfrm>
          <a:off x="0" y="0"/>
          <a:ext cx="0" cy="0"/>
          <a:chOff x="0" y="0"/>
          <a:chExt cx="0" cy="0"/>
        </a:xfrm>
      </p:grpSpPr>
      <p:sp>
        <p:nvSpPr>
          <p:cNvPr id="21506" name="Rectangle 2">
            <a:extLst>
              <a:ext uri="{FF2B5EF4-FFF2-40B4-BE49-F238E27FC236}">
                <a16:creationId xmlns:a16="http://schemas.microsoft.com/office/drawing/2014/main" id="{EE852703-3584-EBE1-7058-DCC270BF62B5}"/>
              </a:ext>
            </a:extLst>
          </p:cNvPr>
          <p:cNvSpPr>
            <a:spLocks noGrp="1" noChangeArrowheads="1"/>
          </p:cNvSpPr>
          <p:nvPr>
            <p:ph type="title"/>
          </p:nvPr>
        </p:nvSpPr>
        <p:spPr>
          <a:xfrm>
            <a:off x="457200" y="304800"/>
            <a:ext cx="8229600" cy="639763"/>
          </a:xfrm>
        </p:spPr>
        <p:txBody>
          <a:bodyPr>
            <a:normAutofit fontScale="90000"/>
          </a:bodyPr>
          <a:lstStyle/>
          <a:p>
            <a:pPr eaLnBrk="1" hangingPunct="1"/>
            <a:br>
              <a:rPr lang="en-US" sz="4000" dirty="0"/>
            </a:br>
            <a:r>
              <a:rPr lang="en-US" sz="4000" dirty="0"/>
              <a:t> </a:t>
            </a:r>
            <a:br>
              <a:rPr lang="en-US" sz="4000" dirty="0"/>
            </a:br>
            <a:endParaRPr lang="en-US" sz="4000" dirty="0"/>
          </a:p>
        </p:txBody>
      </p:sp>
      <p:sp>
        <p:nvSpPr>
          <p:cNvPr id="2" name="Title 1">
            <a:extLst>
              <a:ext uri="{FF2B5EF4-FFF2-40B4-BE49-F238E27FC236}">
                <a16:creationId xmlns:a16="http://schemas.microsoft.com/office/drawing/2014/main" id="{6F59353F-AB39-83F3-3706-1C1A41B39374}"/>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dirty="0"/>
              <a:t>The Anterior Surface of the Prostate </a:t>
            </a:r>
          </a:p>
        </p:txBody>
      </p:sp>
      <p:sp>
        <p:nvSpPr>
          <p:cNvPr id="3" name="Content Placeholder 4">
            <a:extLst>
              <a:ext uri="{FF2B5EF4-FFF2-40B4-BE49-F238E27FC236}">
                <a16:creationId xmlns:a16="http://schemas.microsoft.com/office/drawing/2014/main" id="{C769FD8D-20ED-A956-4859-6FB3C33EAA19}"/>
              </a:ext>
            </a:extLst>
          </p:cNvPr>
          <p:cNvSpPr txBox="1">
            <a:spLocks/>
          </p:cNvSpPr>
          <p:nvPr/>
        </p:nvSpPr>
        <p:spPr>
          <a:xfrm>
            <a:off x="768096" y="2286000"/>
            <a:ext cx="7690104" cy="40233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eaLnBrk="1" hangingPunct="1">
              <a:buNone/>
            </a:pPr>
            <a:r>
              <a:rPr lang="en-US" sz="2000" dirty="0"/>
              <a:t>This is </a:t>
            </a:r>
            <a:r>
              <a:rPr lang="en-US" sz="2000" b="1" dirty="0"/>
              <a:t>transversely narrow</a:t>
            </a:r>
            <a:r>
              <a:rPr lang="en-US" sz="2000" dirty="0"/>
              <a:t> and </a:t>
            </a:r>
            <a:r>
              <a:rPr lang="en-US" sz="2000" b="1" dirty="0"/>
              <a:t>convex</a:t>
            </a:r>
            <a:r>
              <a:rPr lang="en-US" sz="2000" dirty="0"/>
              <a:t> and </a:t>
            </a:r>
            <a:r>
              <a:rPr lang="en-US" sz="2000" b="1" dirty="0"/>
              <a:t>extends</a:t>
            </a:r>
            <a:r>
              <a:rPr lang="en-US" sz="2000" dirty="0"/>
              <a:t> from the </a:t>
            </a:r>
            <a:r>
              <a:rPr lang="en-US" sz="2000" b="1" dirty="0"/>
              <a:t>apex</a:t>
            </a:r>
            <a:r>
              <a:rPr lang="en-US" sz="2000" dirty="0"/>
              <a:t> to the </a:t>
            </a:r>
            <a:r>
              <a:rPr lang="en-US" sz="2000" b="1" dirty="0"/>
              <a:t>base</a:t>
            </a:r>
            <a:r>
              <a:rPr lang="en-US" sz="2000" dirty="0"/>
              <a:t>.</a:t>
            </a:r>
          </a:p>
        </p:txBody>
      </p:sp>
    </p:spTree>
    <p:extLst>
      <p:ext uri="{BB962C8B-B14F-4D97-AF65-F5344CB8AC3E}">
        <p14:creationId xmlns:p14="http://schemas.microsoft.com/office/powerpoint/2010/main" val="29972557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BACE-AB0D-F4C4-EE47-B69CF8E06DF5}"/>
            </a:ext>
          </a:extLst>
        </p:cNvPr>
        <p:cNvGrpSpPr/>
        <p:nvPr/>
      </p:nvGrpSpPr>
      <p:grpSpPr>
        <a:xfrm>
          <a:off x="0" y="0"/>
          <a:ext cx="0" cy="0"/>
          <a:chOff x="0" y="0"/>
          <a:chExt cx="0" cy="0"/>
        </a:xfrm>
      </p:grpSpPr>
      <p:sp>
        <p:nvSpPr>
          <p:cNvPr id="21506" name="Rectangle 2">
            <a:extLst>
              <a:ext uri="{FF2B5EF4-FFF2-40B4-BE49-F238E27FC236}">
                <a16:creationId xmlns:a16="http://schemas.microsoft.com/office/drawing/2014/main" id="{9A7624A6-EA35-04A1-1ECF-CA7C2B5CC081}"/>
              </a:ext>
            </a:extLst>
          </p:cNvPr>
          <p:cNvSpPr>
            <a:spLocks noGrp="1" noChangeArrowheads="1"/>
          </p:cNvSpPr>
          <p:nvPr>
            <p:ph type="title"/>
          </p:nvPr>
        </p:nvSpPr>
        <p:spPr>
          <a:xfrm>
            <a:off x="457200" y="304800"/>
            <a:ext cx="8229600" cy="639763"/>
          </a:xfrm>
        </p:spPr>
        <p:txBody>
          <a:bodyPr>
            <a:normAutofit fontScale="90000"/>
          </a:bodyPr>
          <a:lstStyle/>
          <a:p>
            <a:pPr eaLnBrk="1" hangingPunct="1"/>
            <a:br>
              <a:rPr lang="en-US" sz="4000" dirty="0"/>
            </a:br>
            <a:r>
              <a:rPr lang="en-US" sz="4000" dirty="0"/>
              <a:t> </a:t>
            </a:r>
            <a:br>
              <a:rPr lang="en-US" sz="4000" dirty="0"/>
            </a:br>
            <a:endParaRPr lang="en-US" sz="4000" dirty="0"/>
          </a:p>
        </p:txBody>
      </p:sp>
      <p:sp>
        <p:nvSpPr>
          <p:cNvPr id="2" name="Title 1">
            <a:extLst>
              <a:ext uri="{FF2B5EF4-FFF2-40B4-BE49-F238E27FC236}">
                <a16:creationId xmlns:a16="http://schemas.microsoft.com/office/drawing/2014/main" id="{9EFCC7DA-77A8-A057-00CD-44AEE9B3DB0E}"/>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dirty="0"/>
              <a:t>The Inferolateral Surfaces of the Prostate</a:t>
            </a:r>
          </a:p>
        </p:txBody>
      </p:sp>
      <p:sp>
        <p:nvSpPr>
          <p:cNvPr id="4" name="Content Placeholder 4">
            <a:extLst>
              <a:ext uri="{FF2B5EF4-FFF2-40B4-BE49-F238E27FC236}">
                <a16:creationId xmlns:a16="http://schemas.microsoft.com/office/drawing/2014/main" id="{BE689F0D-2780-DD7F-FAFD-0CA880BE98B7}"/>
              </a:ext>
            </a:extLst>
          </p:cNvPr>
          <p:cNvSpPr txBox="1">
            <a:spLocks/>
          </p:cNvSpPr>
          <p:nvPr/>
        </p:nvSpPr>
        <p:spPr>
          <a:xfrm>
            <a:off x="768096" y="2286000"/>
            <a:ext cx="7690104" cy="40233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eaLnBrk="1" hangingPunct="1">
              <a:buNone/>
            </a:pPr>
            <a:r>
              <a:rPr lang="en-US" sz="2000" dirty="0"/>
              <a:t>These meet </a:t>
            </a:r>
            <a:r>
              <a:rPr lang="en-US" sz="2000" b="1" dirty="0"/>
              <a:t>anteriorly</a:t>
            </a:r>
            <a:r>
              <a:rPr lang="en-US" sz="2000" dirty="0"/>
              <a:t> with the </a:t>
            </a:r>
            <a:r>
              <a:rPr lang="en-US" sz="2000" b="1" dirty="0"/>
              <a:t>convex anterior surface</a:t>
            </a:r>
            <a:r>
              <a:rPr lang="en-US" sz="2000" dirty="0"/>
              <a:t> and rests on the </a:t>
            </a:r>
            <a:r>
              <a:rPr lang="en-US" sz="2000" b="1" dirty="0"/>
              <a:t>fascia</a:t>
            </a:r>
            <a:r>
              <a:rPr lang="en-US" sz="2000" dirty="0"/>
              <a:t> covering the </a:t>
            </a:r>
            <a:r>
              <a:rPr lang="en-US" sz="2000" dirty="0" err="1"/>
              <a:t>levator</a:t>
            </a:r>
            <a:r>
              <a:rPr lang="en-US" sz="2000" dirty="0"/>
              <a:t> ani muscles.</a:t>
            </a:r>
          </a:p>
        </p:txBody>
      </p:sp>
    </p:spTree>
    <p:extLst>
      <p:ext uri="{BB962C8B-B14F-4D97-AF65-F5344CB8AC3E}">
        <p14:creationId xmlns:p14="http://schemas.microsoft.com/office/powerpoint/2010/main" val="20991051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4EAC2-3747-FA16-0F2B-F3CF38B51AB1}"/>
            </a:ext>
          </a:extLst>
        </p:cNvPr>
        <p:cNvGrpSpPr/>
        <p:nvPr/>
      </p:nvGrpSpPr>
      <p:grpSpPr>
        <a:xfrm>
          <a:off x="0" y="0"/>
          <a:ext cx="0" cy="0"/>
          <a:chOff x="0" y="0"/>
          <a:chExt cx="0" cy="0"/>
        </a:xfrm>
      </p:grpSpPr>
      <p:sp>
        <p:nvSpPr>
          <p:cNvPr id="21506" name="Rectangle 2">
            <a:extLst>
              <a:ext uri="{FF2B5EF4-FFF2-40B4-BE49-F238E27FC236}">
                <a16:creationId xmlns:a16="http://schemas.microsoft.com/office/drawing/2014/main" id="{D93D933B-9AF9-5B0F-4528-CF7E6CED3D1B}"/>
              </a:ext>
            </a:extLst>
          </p:cNvPr>
          <p:cNvSpPr>
            <a:spLocks noGrp="1" noChangeArrowheads="1"/>
          </p:cNvSpPr>
          <p:nvPr>
            <p:ph type="title"/>
          </p:nvPr>
        </p:nvSpPr>
        <p:spPr>
          <a:xfrm>
            <a:off x="457200" y="304800"/>
            <a:ext cx="8229600" cy="639763"/>
          </a:xfrm>
        </p:spPr>
        <p:txBody>
          <a:bodyPr>
            <a:normAutofit fontScale="90000"/>
          </a:bodyPr>
          <a:lstStyle/>
          <a:p>
            <a:pPr eaLnBrk="1" hangingPunct="1"/>
            <a:br>
              <a:rPr lang="en-US" sz="4000" dirty="0"/>
            </a:br>
            <a:r>
              <a:rPr lang="en-US" sz="4000" dirty="0"/>
              <a:t> </a:t>
            </a:r>
            <a:br>
              <a:rPr lang="en-US" sz="4000" dirty="0"/>
            </a:br>
            <a:endParaRPr lang="en-US" sz="4000" dirty="0"/>
          </a:p>
        </p:txBody>
      </p:sp>
      <p:sp>
        <p:nvSpPr>
          <p:cNvPr id="2" name="Title 1">
            <a:extLst>
              <a:ext uri="{FF2B5EF4-FFF2-40B4-BE49-F238E27FC236}">
                <a16:creationId xmlns:a16="http://schemas.microsoft.com/office/drawing/2014/main" id="{7A17A95F-C91E-0EA5-C8E0-E3BA6AC5EC09}"/>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dirty="0"/>
              <a:t>The Prostatic </a:t>
            </a:r>
            <a:r>
              <a:rPr lang="en-US" dirty="0" err="1"/>
              <a:t>Ductules</a:t>
            </a:r>
            <a:r>
              <a:rPr lang="en-US" dirty="0"/>
              <a:t> or Ducts</a:t>
            </a:r>
          </a:p>
        </p:txBody>
      </p:sp>
      <p:sp>
        <p:nvSpPr>
          <p:cNvPr id="4" name="Content Placeholder 4">
            <a:extLst>
              <a:ext uri="{FF2B5EF4-FFF2-40B4-BE49-F238E27FC236}">
                <a16:creationId xmlns:a16="http://schemas.microsoft.com/office/drawing/2014/main" id="{53549D81-07F5-3EE9-0439-3C4B6C125D22}"/>
              </a:ext>
            </a:extLst>
          </p:cNvPr>
          <p:cNvSpPr txBox="1">
            <a:spLocks/>
          </p:cNvSpPr>
          <p:nvPr/>
        </p:nvSpPr>
        <p:spPr>
          <a:xfrm>
            <a:off x="768096" y="2286000"/>
            <a:ext cx="7690104" cy="40233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eaLnBrk="1" hangingPunct="1">
              <a:lnSpc>
                <a:spcPct val="90000"/>
              </a:lnSpc>
            </a:pPr>
            <a:r>
              <a:rPr lang="en-US" dirty="0"/>
              <a:t>There are </a:t>
            </a:r>
            <a:r>
              <a:rPr lang="en-US" b="1" dirty="0"/>
              <a:t>20 to 30</a:t>
            </a:r>
            <a:r>
              <a:rPr lang="en-US" dirty="0"/>
              <a:t> of these in number.</a:t>
            </a:r>
          </a:p>
          <a:p>
            <a:pPr eaLnBrk="1" hangingPunct="1">
              <a:lnSpc>
                <a:spcPct val="90000"/>
              </a:lnSpc>
            </a:pPr>
            <a:r>
              <a:rPr lang="en-US" dirty="0"/>
              <a:t>They open chiefly into the </a:t>
            </a:r>
            <a:r>
              <a:rPr lang="en-US" b="1" dirty="0"/>
              <a:t>prostatic sinuses</a:t>
            </a:r>
            <a:r>
              <a:rPr lang="en-US" dirty="0"/>
              <a:t> on each side of the </a:t>
            </a:r>
            <a:r>
              <a:rPr lang="en-US" b="1" dirty="0"/>
              <a:t>urethral crest</a:t>
            </a:r>
            <a:r>
              <a:rPr lang="en-US" dirty="0"/>
              <a:t> on the </a:t>
            </a:r>
            <a:r>
              <a:rPr lang="en-US" b="1" dirty="0"/>
              <a:t>posterior wall of the </a:t>
            </a:r>
            <a:r>
              <a:rPr lang="en-US" dirty="0"/>
              <a:t>prostatic urethra.</a:t>
            </a:r>
          </a:p>
          <a:p>
            <a:pPr eaLnBrk="1" hangingPunct="1">
              <a:lnSpc>
                <a:spcPct val="90000"/>
              </a:lnSpc>
            </a:pPr>
            <a:r>
              <a:rPr lang="en-US" dirty="0"/>
              <a:t>This occurs because </a:t>
            </a:r>
            <a:r>
              <a:rPr lang="en-US" b="1" dirty="0"/>
              <a:t>most glandular tissue</a:t>
            </a:r>
            <a:r>
              <a:rPr lang="en-US" dirty="0"/>
              <a:t> is located </a:t>
            </a:r>
            <a:r>
              <a:rPr lang="en-US" b="1" dirty="0"/>
              <a:t>posterior</a:t>
            </a:r>
            <a:r>
              <a:rPr lang="en-US" dirty="0"/>
              <a:t> and </a:t>
            </a:r>
            <a:r>
              <a:rPr lang="en-US" b="1" dirty="0"/>
              <a:t>lateral</a:t>
            </a:r>
            <a:r>
              <a:rPr lang="en-US" dirty="0"/>
              <a:t> to the prostatic urethra.</a:t>
            </a:r>
          </a:p>
          <a:p>
            <a:pPr eaLnBrk="1" hangingPunct="1">
              <a:lnSpc>
                <a:spcPct val="90000"/>
              </a:lnSpc>
            </a:pPr>
            <a:r>
              <a:rPr lang="en-US" dirty="0"/>
              <a:t>The </a:t>
            </a:r>
            <a:r>
              <a:rPr lang="en-US" b="1" dirty="0"/>
              <a:t>prostatic secretion</a:t>
            </a:r>
            <a:r>
              <a:rPr lang="en-US" dirty="0"/>
              <a:t>, a </a:t>
            </a:r>
            <a:r>
              <a:rPr lang="en-US" b="1" dirty="0"/>
              <a:t>thin milky fluid</a:t>
            </a:r>
            <a:r>
              <a:rPr lang="en-US" dirty="0"/>
              <a:t>, is discharged into the </a:t>
            </a:r>
            <a:r>
              <a:rPr lang="en-US" b="1" dirty="0"/>
              <a:t>prostatic part of the urethra</a:t>
            </a:r>
            <a:r>
              <a:rPr lang="en-US" dirty="0"/>
              <a:t> by contraction of the </a:t>
            </a:r>
            <a:r>
              <a:rPr lang="en-US" b="1" dirty="0"/>
              <a:t>smooth muscle</a:t>
            </a:r>
            <a:r>
              <a:rPr lang="en-US" dirty="0"/>
              <a:t>.</a:t>
            </a:r>
          </a:p>
          <a:p>
            <a:pPr eaLnBrk="1" hangingPunct="1">
              <a:lnSpc>
                <a:spcPct val="90000"/>
              </a:lnSpc>
            </a:pPr>
            <a:r>
              <a:rPr lang="en-US" dirty="0"/>
              <a:t>Prostatic fluid provides about </a:t>
            </a:r>
            <a:r>
              <a:rPr lang="en-US" b="1" dirty="0"/>
              <a:t>20%</a:t>
            </a:r>
            <a:r>
              <a:rPr lang="en-US" dirty="0"/>
              <a:t> of the volume of the semen.</a:t>
            </a:r>
          </a:p>
        </p:txBody>
      </p:sp>
    </p:spTree>
    <p:extLst>
      <p:ext uri="{BB962C8B-B14F-4D97-AF65-F5344CB8AC3E}">
        <p14:creationId xmlns:p14="http://schemas.microsoft.com/office/powerpoint/2010/main" val="9923535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srcRect/>
          <a:stretch>
            <a:fillRect/>
          </a:stretch>
        </p:blipFill>
        <p:spPr bwMode="auto">
          <a:xfrm>
            <a:off x="1195916" y="914400"/>
            <a:ext cx="6752167" cy="502920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p:cNvPicPr>
            <a:picLocks noChangeAspect="1" noChangeArrowheads="1"/>
          </p:cNvPicPr>
          <p:nvPr/>
        </p:nvPicPr>
        <p:blipFill>
          <a:blip r:embed="rId2"/>
          <a:srcRect/>
          <a:stretch>
            <a:fillRect/>
          </a:stretch>
        </p:blipFill>
        <p:spPr bwMode="auto">
          <a:xfrm>
            <a:off x="1809344" y="723900"/>
            <a:ext cx="5525311" cy="54102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srcRect/>
          <a:stretch>
            <a:fillRect/>
          </a:stretch>
        </p:blipFill>
        <p:spPr bwMode="auto">
          <a:xfrm>
            <a:off x="1453844" y="766762"/>
            <a:ext cx="6236312" cy="5324475"/>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4"/>
          <p:cNvGraphicFramePr>
            <a:graphicFrameLocks noChangeAspect="1"/>
          </p:cNvGraphicFramePr>
          <p:nvPr>
            <p:extLst>
              <p:ext uri="{D42A27DB-BD31-4B8C-83A1-F6EECF244321}">
                <p14:modId xmlns:p14="http://schemas.microsoft.com/office/powerpoint/2010/main" val="3353367572"/>
              </p:ext>
            </p:extLst>
          </p:nvPr>
        </p:nvGraphicFramePr>
        <p:xfrm>
          <a:off x="949516" y="743743"/>
          <a:ext cx="7244967" cy="5370513"/>
        </p:xfrm>
        <a:graphic>
          <a:graphicData uri="http://schemas.openxmlformats.org/presentationml/2006/ole">
            <mc:AlternateContent xmlns:mc="http://schemas.openxmlformats.org/markup-compatibility/2006">
              <mc:Choice xmlns:v="urn:schemas-microsoft-com:vml" Requires="v">
                <p:oleObj name="Bitmap Image" r:id="rId2" imgW="4048690" imgH="3000000" progId="PBrush">
                  <p:embed/>
                </p:oleObj>
              </mc:Choice>
              <mc:Fallback>
                <p:oleObj name="Bitmap Image" r:id="rId2" imgW="4048690" imgH="3000000" progId="PBrush">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516" y="743743"/>
                        <a:ext cx="7244967" cy="5370513"/>
                      </a:xfrm>
                      <a:prstGeom prst="rect">
                        <a:avLst/>
                      </a:prstGeom>
                      <a:noFill/>
                      <a:ln>
                        <a:noFill/>
                      </a:ln>
                      <a:effectLst/>
                    </p:spPr>
                  </p:pic>
                </p:oleObj>
              </mc:Fallback>
            </mc:AlternateContent>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4"/>
          <p:cNvGraphicFramePr>
            <a:graphicFrameLocks noChangeAspect="1"/>
          </p:cNvGraphicFramePr>
          <p:nvPr>
            <p:extLst>
              <p:ext uri="{D42A27DB-BD31-4B8C-83A1-F6EECF244321}">
                <p14:modId xmlns:p14="http://schemas.microsoft.com/office/powerpoint/2010/main" val="2030762237"/>
              </p:ext>
            </p:extLst>
          </p:nvPr>
        </p:nvGraphicFramePr>
        <p:xfrm>
          <a:off x="1074775" y="715168"/>
          <a:ext cx="6994450" cy="5427663"/>
        </p:xfrm>
        <a:graphic>
          <a:graphicData uri="http://schemas.openxmlformats.org/presentationml/2006/ole">
            <mc:AlternateContent xmlns:mc="http://schemas.openxmlformats.org/markup-compatibility/2006">
              <mc:Choice xmlns:v="urn:schemas-microsoft-com:vml" Requires="v">
                <p:oleObj name="Bitmap Image" r:id="rId2" imgW="5657143" imgH="4390476" progId="PBrush">
                  <p:embed/>
                </p:oleObj>
              </mc:Choice>
              <mc:Fallback>
                <p:oleObj name="Bitmap Image" r:id="rId2" imgW="5657143" imgH="4390476" progId="PBrush">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775" y="715168"/>
                        <a:ext cx="6994450" cy="5427663"/>
                      </a:xfrm>
                      <a:prstGeom prst="rect">
                        <a:avLst/>
                      </a:prstGeom>
                      <a:noFill/>
                      <a:ln>
                        <a:noFill/>
                      </a:ln>
                      <a:effectLst/>
                    </p:spPr>
                  </p:pic>
                </p:oleObj>
              </mc:Fallback>
            </mc:AlternateContent>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4D27A-A0EB-22B7-AEAF-FEE36F0E0975}"/>
            </a:ext>
          </a:extLst>
        </p:cNvPr>
        <p:cNvGrpSpPr/>
        <p:nvPr/>
      </p:nvGrpSpPr>
      <p:grpSpPr>
        <a:xfrm>
          <a:off x="0" y="0"/>
          <a:ext cx="0" cy="0"/>
          <a:chOff x="0" y="0"/>
          <a:chExt cx="0" cy="0"/>
        </a:xfrm>
      </p:grpSpPr>
      <p:sp>
        <p:nvSpPr>
          <p:cNvPr id="21506" name="Rectangle 2">
            <a:extLst>
              <a:ext uri="{FF2B5EF4-FFF2-40B4-BE49-F238E27FC236}">
                <a16:creationId xmlns:a16="http://schemas.microsoft.com/office/drawing/2014/main" id="{790FB7AD-2E43-6C14-D574-2BC41ABA4438}"/>
              </a:ext>
            </a:extLst>
          </p:cNvPr>
          <p:cNvSpPr>
            <a:spLocks noGrp="1" noChangeArrowheads="1"/>
          </p:cNvSpPr>
          <p:nvPr>
            <p:ph type="title"/>
          </p:nvPr>
        </p:nvSpPr>
        <p:spPr>
          <a:xfrm>
            <a:off x="457200" y="304800"/>
            <a:ext cx="8229600" cy="639763"/>
          </a:xfrm>
        </p:spPr>
        <p:txBody>
          <a:bodyPr>
            <a:normAutofit fontScale="90000"/>
          </a:bodyPr>
          <a:lstStyle/>
          <a:p>
            <a:pPr eaLnBrk="1" hangingPunct="1"/>
            <a:br>
              <a:rPr lang="en-US" sz="4000" dirty="0"/>
            </a:br>
            <a:r>
              <a:rPr lang="en-US" sz="4000" dirty="0"/>
              <a:t> </a:t>
            </a:r>
            <a:br>
              <a:rPr lang="en-US" sz="4000" dirty="0"/>
            </a:br>
            <a:endParaRPr lang="en-US" sz="4000" dirty="0"/>
          </a:p>
        </p:txBody>
      </p:sp>
      <p:sp>
        <p:nvSpPr>
          <p:cNvPr id="2" name="Title 1">
            <a:extLst>
              <a:ext uri="{FF2B5EF4-FFF2-40B4-BE49-F238E27FC236}">
                <a16:creationId xmlns:a16="http://schemas.microsoft.com/office/drawing/2014/main" id="{71A734F4-9036-329D-C35A-F0FBB354895B}"/>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dirty="0"/>
              <a:t>Prostatic urethra</a:t>
            </a:r>
          </a:p>
        </p:txBody>
      </p:sp>
      <p:sp>
        <p:nvSpPr>
          <p:cNvPr id="4" name="Content Placeholder 4">
            <a:extLst>
              <a:ext uri="{FF2B5EF4-FFF2-40B4-BE49-F238E27FC236}">
                <a16:creationId xmlns:a16="http://schemas.microsoft.com/office/drawing/2014/main" id="{AB68CE71-911F-562B-E36C-EBF64BBAE4C2}"/>
              </a:ext>
            </a:extLst>
          </p:cNvPr>
          <p:cNvSpPr txBox="1">
            <a:spLocks/>
          </p:cNvSpPr>
          <p:nvPr/>
        </p:nvSpPr>
        <p:spPr>
          <a:xfrm>
            <a:off x="768096" y="1752600"/>
            <a:ext cx="7690104" cy="45567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eaLnBrk="1" hangingPunct="1">
              <a:lnSpc>
                <a:spcPct val="80000"/>
              </a:lnSpc>
            </a:pPr>
            <a:r>
              <a:rPr lang="en-US" dirty="0">
                <a:cs typeface="Times New Roman" pitchFamily="18" charset="0"/>
              </a:rPr>
              <a:t>Widest and most dilatable part, 3 to 4 cm long.</a:t>
            </a:r>
            <a:endParaRPr lang="en-US" dirty="0"/>
          </a:p>
          <a:p>
            <a:pPr eaLnBrk="1" hangingPunct="1">
              <a:lnSpc>
                <a:spcPct val="80000"/>
              </a:lnSpc>
            </a:pPr>
            <a:r>
              <a:rPr lang="en-US" dirty="0"/>
              <a:t>The most prominent feature of the prostatic urethra is the urethral crest, a median ridge between bilateral grooves, the prostatic sinuses . </a:t>
            </a:r>
          </a:p>
          <a:p>
            <a:pPr lvl="1" eaLnBrk="1" hangingPunct="1">
              <a:lnSpc>
                <a:spcPct val="80000"/>
              </a:lnSpc>
            </a:pPr>
            <a:r>
              <a:rPr lang="en-US" i="1" dirty="0"/>
              <a:t>The secretory ducts of the prostate, the prostatic ducts, open into the prostatic sinuses. </a:t>
            </a:r>
          </a:p>
          <a:p>
            <a:pPr eaLnBrk="1" hangingPunct="1">
              <a:lnSpc>
                <a:spcPct val="80000"/>
              </a:lnSpc>
            </a:pPr>
            <a:r>
              <a:rPr lang="en-US" dirty="0"/>
              <a:t>The seminal colliculus is a rounded eminence in the middle of the urethral crest with a slit-like orifice that opens into a small cul-de-sac, the prostatic utricle. </a:t>
            </a:r>
          </a:p>
          <a:p>
            <a:pPr eaLnBrk="1" hangingPunct="1">
              <a:lnSpc>
                <a:spcPct val="80000"/>
              </a:lnSpc>
            </a:pPr>
            <a:r>
              <a:rPr lang="en-US" sz="1600" i="1" dirty="0"/>
              <a:t>(The prostatic utricle is the vestigial remnant of the embryonic uterovaginal canal, the surrounding walls of which, in the female, constitute the primordium of the uterus and a part of the vagina)</a:t>
            </a:r>
          </a:p>
          <a:p>
            <a:pPr eaLnBrk="1" hangingPunct="1">
              <a:lnSpc>
                <a:spcPct val="80000"/>
              </a:lnSpc>
            </a:pPr>
            <a:r>
              <a:rPr lang="en-US" dirty="0"/>
              <a:t>The ejaculatory ducts open into the prostatic urethra via minute, slit-like openings located adjacent to and occasionally just within the orifice of the prostatic utricle. Thus urinary and reproductive tracts merge at this point. </a:t>
            </a:r>
          </a:p>
          <a:p>
            <a:pPr eaLnBrk="1" hangingPunct="1">
              <a:lnSpc>
                <a:spcPct val="80000"/>
              </a:lnSpc>
            </a:pPr>
            <a:r>
              <a:rPr lang="en-US" dirty="0"/>
              <a:t>Verumontanum is term used to describe urethral crest(RJL) or seminal colliculus (Gray’s).</a:t>
            </a:r>
          </a:p>
        </p:txBody>
      </p:sp>
    </p:spTree>
    <p:extLst>
      <p:ext uri="{BB962C8B-B14F-4D97-AF65-F5344CB8AC3E}">
        <p14:creationId xmlns:p14="http://schemas.microsoft.com/office/powerpoint/2010/main" val="4632537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srcRect/>
          <a:stretch>
            <a:fillRect/>
          </a:stretch>
        </p:blipFill>
        <p:spPr bwMode="auto">
          <a:xfrm>
            <a:off x="1016793" y="1865776"/>
            <a:ext cx="7110413" cy="3126448"/>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0D58C-B18A-3E91-9632-B9704C348A87}"/>
            </a:ext>
          </a:extLst>
        </p:cNvPr>
        <p:cNvGrpSpPr/>
        <p:nvPr/>
      </p:nvGrpSpPr>
      <p:grpSpPr>
        <a:xfrm>
          <a:off x="0" y="0"/>
          <a:ext cx="0" cy="0"/>
          <a:chOff x="0" y="0"/>
          <a:chExt cx="0" cy="0"/>
        </a:xfrm>
      </p:grpSpPr>
      <p:sp>
        <p:nvSpPr>
          <p:cNvPr id="8195" name="Rectangle 3">
            <a:extLst>
              <a:ext uri="{FF2B5EF4-FFF2-40B4-BE49-F238E27FC236}">
                <a16:creationId xmlns:a16="http://schemas.microsoft.com/office/drawing/2014/main" id="{BCF6FDF3-C101-5F1A-D6CA-F51A521021C6}"/>
              </a:ext>
            </a:extLst>
          </p:cNvPr>
          <p:cNvSpPr>
            <a:spLocks noChangeArrowheads="1"/>
          </p:cNvSpPr>
          <p:nvPr>
            <p:custDataLst>
              <p:tags r:id="rId2"/>
            </p:custDataLst>
          </p:nvPr>
        </p:nvSpPr>
        <p:spPr bwMode="auto">
          <a:xfrm>
            <a:off x="6757988" y="1943100"/>
            <a:ext cx="595312" cy="852488"/>
          </a:xfrm>
          <a:prstGeom prst="rect">
            <a:avLst/>
          </a:prstGeom>
          <a:solidFill>
            <a:srgbClr val="FFFFFF"/>
          </a:solidFill>
          <a:ln w="9525">
            <a:noFill/>
            <a:miter lim="800000"/>
            <a:headEnd/>
            <a:tailEnd/>
          </a:ln>
        </p:spPr>
        <p:txBody>
          <a:bodyPr/>
          <a:lstStyle/>
          <a:p>
            <a:endParaRPr lang="en-US"/>
          </a:p>
        </p:txBody>
      </p:sp>
      <p:sp>
        <p:nvSpPr>
          <p:cNvPr id="8196" name="Rectangle 4">
            <a:extLst>
              <a:ext uri="{FF2B5EF4-FFF2-40B4-BE49-F238E27FC236}">
                <a16:creationId xmlns:a16="http://schemas.microsoft.com/office/drawing/2014/main" id="{863AFCB1-4749-9118-F854-060230C530E9}"/>
              </a:ext>
            </a:extLst>
          </p:cNvPr>
          <p:cNvSpPr>
            <a:spLocks noChangeArrowheads="1"/>
          </p:cNvSpPr>
          <p:nvPr>
            <p:custDataLst>
              <p:tags r:id="rId3"/>
            </p:custDataLst>
          </p:nvPr>
        </p:nvSpPr>
        <p:spPr bwMode="auto">
          <a:xfrm>
            <a:off x="5918200" y="3924300"/>
            <a:ext cx="1422400" cy="577850"/>
          </a:xfrm>
          <a:prstGeom prst="rect">
            <a:avLst/>
          </a:prstGeom>
          <a:solidFill>
            <a:srgbClr val="FFFFFF"/>
          </a:solidFill>
          <a:ln w="9525">
            <a:noFill/>
            <a:miter lim="800000"/>
            <a:headEnd/>
            <a:tailEnd/>
          </a:ln>
        </p:spPr>
        <p:txBody>
          <a:bodyPr/>
          <a:lstStyle/>
          <a:p>
            <a:endParaRPr lang="en-US"/>
          </a:p>
        </p:txBody>
      </p:sp>
      <p:sp>
        <p:nvSpPr>
          <p:cNvPr id="8197" name="Rectangle 5">
            <a:extLst>
              <a:ext uri="{FF2B5EF4-FFF2-40B4-BE49-F238E27FC236}">
                <a16:creationId xmlns:a16="http://schemas.microsoft.com/office/drawing/2014/main" id="{95F34BA9-A922-265E-A449-1AF40A709D2E}"/>
              </a:ext>
            </a:extLst>
          </p:cNvPr>
          <p:cNvSpPr>
            <a:spLocks noChangeArrowheads="1"/>
          </p:cNvSpPr>
          <p:nvPr>
            <p:custDataLst>
              <p:tags r:id="rId4"/>
            </p:custDataLst>
          </p:nvPr>
        </p:nvSpPr>
        <p:spPr bwMode="auto">
          <a:xfrm>
            <a:off x="3235325" y="5172075"/>
            <a:ext cx="549275" cy="384175"/>
          </a:xfrm>
          <a:prstGeom prst="rect">
            <a:avLst/>
          </a:prstGeom>
          <a:solidFill>
            <a:srgbClr val="FFFFFF"/>
          </a:solidFill>
          <a:ln w="9525">
            <a:noFill/>
            <a:miter lim="800000"/>
            <a:headEnd/>
            <a:tailEnd/>
          </a:ln>
        </p:spPr>
        <p:txBody>
          <a:bodyPr/>
          <a:lstStyle/>
          <a:p>
            <a:endParaRPr lang="en-US"/>
          </a:p>
        </p:txBody>
      </p:sp>
      <p:sp>
        <p:nvSpPr>
          <p:cNvPr id="8198" name="Rectangle 6">
            <a:extLst>
              <a:ext uri="{FF2B5EF4-FFF2-40B4-BE49-F238E27FC236}">
                <a16:creationId xmlns:a16="http://schemas.microsoft.com/office/drawing/2014/main" id="{809B160D-4BDC-1BC7-78D4-67FE7262C2EB}"/>
              </a:ext>
            </a:extLst>
          </p:cNvPr>
          <p:cNvSpPr>
            <a:spLocks noChangeArrowheads="1"/>
          </p:cNvSpPr>
          <p:nvPr>
            <p:custDataLst>
              <p:tags r:id="rId5"/>
            </p:custDataLst>
          </p:nvPr>
        </p:nvSpPr>
        <p:spPr bwMode="auto">
          <a:xfrm>
            <a:off x="5559425" y="5146675"/>
            <a:ext cx="981075" cy="390525"/>
          </a:xfrm>
          <a:prstGeom prst="rect">
            <a:avLst/>
          </a:prstGeom>
          <a:solidFill>
            <a:srgbClr val="FFFFFF"/>
          </a:solidFill>
          <a:ln w="9525">
            <a:noFill/>
            <a:miter lim="800000"/>
            <a:headEnd/>
            <a:tailEnd/>
          </a:ln>
        </p:spPr>
        <p:txBody>
          <a:bodyPr/>
          <a:lstStyle/>
          <a:p>
            <a:endParaRPr lang="en-US"/>
          </a:p>
        </p:txBody>
      </p:sp>
      <p:sp>
        <p:nvSpPr>
          <p:cNvPr id="8200" name="Rectangle 8">
            <a:extLst>
              <a:ext uri="{FF2B5EF4-FFF2-40B4-BE49-F238E27FC236}">
                <a16:creationId xmlns:a16="http://schemas.microsoft.com/office/drawing/2014/main" id="{6761518C-39ED-0549-0AFF-D9CF01EBC05B}"/>
              </a:ext>
            </a:extLst>
          </p:cNvPr>
          <p:cNvSpPr>
            <a:spLocks noChangeArrowheads="1"/>
          </p:cNvSpPr>
          <p:nvPr>
            <p:custDataLst>
              <p:tags r:id="rId6"/>
            </p:custDataLst>
          </p:nvPr>
        </p:nvSpPr>
        <p:spPr bwMode="auto">
          <a:xfrm>
            <a:off x="6519863" y="3328988"/>
            <a:ext cx="731837" cy="231775"/>
          </a:xfrm>
          <a:prstGeom prst="rect">
            <a:avLst/>
          </a:prstGeom>
          <a:solidFill>
            <a:srgbClr val="FFFFFF"/>
          </a:solidFill>
          <a:ln w="9525">
            <a:noFill/>
            <a:miter lim="800000"/>
            <a:headEnd/>
            <a:tailEnd/>
          </a:ln>
        </p:spPr>
        <p:txBody>
          <a:bodyPr/>
          <a:lstStyle/>
          <a:p>
            <a:endParaRPr lang="en-US"/>
          </a:p>
        </p:txBody>
      </p:sp>
      <p:sp>
        <p:nvSpPr>
          <p:cNvPr id="8201" name="Rectangle 10">
            <a:extLst>
              <a:ext uri="{FF2B5EF4-FFF2-40B4-BE49-F238E27FC236}">
                <a16:creationId xmlns:a16="http://schemas.microsoft.com/office/drawing/2014/main" id="{21608769-0620-13F1-5F56-A055D083E1B9}"/>
              </a:ext>
            </a:extLst>
          </p:cNvPr>
          <p:cNvSpPr>
            <a:spLocks noChangeArrowheads="1"/>
          </p:cNvSpPr>
          <p:nvPr>
            <p:custDataLst>
              <p:tags r:id="rId7"/>
            </p:custDataLst>
          </p:nvPr>
        </p:nvSpPr>
        <p:spPr bwMode="auto">
          <a:xfrm>
            <a:off x="6261100" y="4678363"/>
            <a:ext cx="965200" cy="295275"/>
          </a:xfrm>
          <a:prstGeom prst="rect">
            <a:avLst/>
          </a:prstGeom>
          <a:solidFill>
            <a:srgbClr val="FFFFFF"/>
          </a:solidFill>
          <a:ln w="9525">
            <a:noFill/>
            <a:miter lim="800000"/>
            <a:headEnd/>
            <a:tailEnd/>
          </a:ln>
        </p:spPr>
        <p:txBody>
          <a:bodyPr/>
          <a:lstStyle/>
          <a:p>
            <a:endParaRPr lang="en-US"/>
          </a:p>
        </p:txBody>
      </p:sp>
      <p:sp>
        <p:nvSpPr>
          <p:cNvPr id="8202" name="Rectangle 11">
            <a:extLst>
              <a:ext uri="{FF2B5EF4-FFF2-40B4-BE49-F238E27FC236}">
                <a16:creationId xmlns:a16="http://schemas.microsoft.com/office/drawing/2014/main" id="{E4152E85-153F-C81C-A922-78C9630AA197}"/>
              </a:ext>
            </a:extLst>
          </p:cNvPr>
          <p:cNvSpPr>
            <a:spLocks noChangeArrowheads="1"/>
          </p:cNvSpPr>
          <p:nvPr>
            <p:custDataLst>
              <p:tags r:id="rId8"/>
            </p:custDataLst>
          </p:nvPr>
        </p:nvSpPr>
        <p:spPr bwMode="auto">
          <a:xfrm>
            <a:off x="1846263" y="2109788"/>
            <a:ext cx="474662" cy="309562"/>
          </a:xfrm>
          <a:prstGeom prst="rect">
            <a:avLst/>
          </a:prstGeom>
          <a:solidFill>
            <a:srgbClr val="FFFFFF"/>
          </a:solidFill>
          <a:ln w="9525">
            <a:noFill/>
            <a:miter lim="800000"/>
            <a:headEnd/>
            <a:tailEnd/>
          </a:ln>
        </p:spPr>
        <p:txBody>
          <a:bodyPr/>
          <a:lstStyle/>
          <a:p>
            <a:endParaRPr lang="en-US"/>
          </a:p>
        </p:txBody>
      </p:sp>
      <p:sp>
        <p:nvSpPr>
          <p:cNvPr id="8203" name="Freeform 13">
            <a:extLst>
              <a:ext uri="{FF2B5EF4-FFF2-40B4-BE49-F238E27FC236}">
                <a16:creationId xmlns:a16="http://schemas.microsoft.com/office/drawing/2014/main" id="{96675C60-FE01-F50F-2E57-AC9BCE9C84BE}"/>
              </a:ext>
            </a:extLst>
          </p:cNvPr>
          <p:cNvSpPr>
            <a:spLocks/>
          </p:cNvSpPr>
          <p:nvPr>
            <p:custDataLst>
              <p:tags r:id="rId9"/>
            </p:custDataLst>
          </p:nvPr>
        </p:nvSpPr>
        <p:spPr bwMode="auto">
          <a:xfrm>
            <a:off x="3332163" y="1066800"/>
            <a:ext cx="1925637" cy="1001713"/>
          </a:xfrm>
          <a:custGeom>
            <a:avLst/>
            <a:gdLst>
              <a:gd name="T0" fmla="*/ 762502911 w 4850"/>
              <a:gd name="T1" fmla="*/ 154742439 h 2909"/>
              <a:gd name="T2" fmla="*/ 747211771 w 4850"/>
              <a:gd name="T3" fmla="*/ 121066781 h 2909"/>
              <a:gd name="T4" fmla="*/ 718363755 w 4850"/>
              <a:gd name="T5" fmla="*/ 90236805 h 2909"/>
              <a:gd name="T6" fmla="*/ 677219857 w 4850"/>
              <a:gd name="T7" fmla="*/ 62727069 h 2909"/>
              <a:gd name="T8" fmla="*/ 625356319 w 4850"/>
              <a:gd name="T9" fmla="*/ 39367422 h 2909"/>
              <a:gd name="T10" fmla="*/ 564507406 w 4850"/>
              <a:gd name="T11" fmla="*/ 20869651 h 2909"/>
              <a:gd name="T12" fmla="*/ 495776486 w 4850"/>
              <a:gd name="T13" fmla="*/ 7707577 h 2909"/>
              <a:gd name="T14" fmla="*/ 421213072 w 4850"/>
              <a:gd name="T15" fmla="*/ 829883 h 2909"/>
              <a:gd name="T16" fmla="*/ 343181429 w 4850"/>
              <a:gd name="T17" fmla="*/ 829883 h 2909"/>
              <a:gd name="T18" fmla="*/ 268618015 w 4850"/>
              <a:gd name="T19" fmla="*/ 7707577 h 2909"/>
              <a:gd name="T20" fmla="*/ 199887045 w 4850"/>
              <a:gd name="T21" fmla="*/ 20869651 h 2909"/>
              <a:gd name="T22" fmla="*/ 139038132 w 4850"/>
              <a:gd name="T23" fmla="*/ 39367422 h 2909"/>
              <a:gd name="T24" fmla="*/ 87174569 w 4850"/>
              <a:gd name="T25" fmla="*/ 62727069 h 2909"/>
              <a:gd name="T26" fmla="*/ 46030659 w 4850"/>
              <a:gd name="T27" fmla="*/ 90236805 h 2909"/>
              <a:gd name="T28" fmla="*/ 17182637 w 4850"/>
              <a:gd name="T29" fmla="*/ 121066781 h 2909"/>
              <a:gd name="T30" fmla="*/ 1733867 w 4850"/>
              <a:gd name="T31" fmla="*/ 154742439 h 2909"/>
              <a:gd name="T32" fmla="*/ 1733867 w 4850"/>
              <a:gd name="T33" fmla="*/ 190078249 h 2909"/>
              <a:gd name="T34" fmla="*/ 17182637 w 4850"/>
              <a:gd name="T35" fmla="*/ 223754252 h 2909"/>
              <a:gd name="T36" fmla="*/ 46030659 w 4850"/>
              <a:gd name="T37" fmla="*/ 254584206 h 2909"/>
              <a:gd name="T38" fmla="*/ 87174569 w 4850"/>
              <a:gd name="T39" fmla="*/ 282093942 h 2909"/>
              <a:gd name="T40" fmla="*/ 139038132 w 4850"/>
              <a:gd name="T41" fmla="*/ 305453579 h 2909"/>
              <a:gd name="T42" fmla="*/ 199887045 w 4850"/>
              <a:gd name="T43" fmla="*/ 324069801 h 2909"/>
              <a:gd name="T44" fmla="*/ 268618015 w 4850"/>
              <a:gd name="T45" fmla="*/ 337113415 h 2909"/>
              <a:gd name="T46" fmla="*/ 343181429 w 4850"/>
              <a:gd name="T47" fmla="*/ 343990763 h 2909"/>
              <a:gd name="T48" fmla="*/ 421213072 w 4850"/>
              <a:gd name="T49" fmla="*/ 343990763 h 2909"/>
              <a:gd name="T50" fmla="*/ 495776486 w 4850"/>
              <a:gd name="T51" fmla="*/ 337113415 h 2909"/>
              <a:gd name="T52" fmla="*/ 564507406 w 4850"/>
              <a:gd name="T53" fmla="*/ 324069801 h 2909"/>
              <a:gd name="T54" fmla="*/ 625356319 w 4850"/>
              <a:gd name="T55" fmla="*/ 305453579 h 2909"/>
              <a:gd name="T56" fmla="*/ 677219857 w 4850"/>
              <a:gd name="T57" fmla="*/ 282093942 h 2909"/>
              <a:gd name="T58" fmla="*/ 718363755 w 4850"/>
              <a:gd name="T59" fmla="*/ 254584206 h 2909"/>
              <a:gd name="T60" fmla="*/ 747211771 w 4850"/>
              <a:gd name="T61" fmla="*/ 223754252 h 2909"/>
              <a:gd name="T62" fmla="*/ 762502911 w 4850"/>
              <a:gd name="T63" fmla="*/ 190078249 h 290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850"/>
              <a:gd name="T97" fmla="*/ 0 h 2909"/>
              <a:gd name="T98" fmla="*/ 4850 w 4850"/>
              <a:gd name="T99" fmla="*/ 2909 h 290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850" h="2909">
                <a:moveTo>
                  <a:pt x="4850" y="1455"/>
                </a:moveTo>
                <a:lnTo>
                  <a:pt x="4837" y="1305"/>
                </a:lnTo>
                <a:lnTo>
                  <a:pt x="4800" y="1161"/>
                </a:lnTo>
                <a:lnTo>
                  <a:pt x="4740" y="1021"/>
                </a:lnTo>
                <a:lnTo>
                  <a:pt x="4659" y="888"/>
                </a:lnTo>
                <a:lnTo>
                  <a:pt x="4557" y="761"/>
                </a:lnTo>
                <a:lnTo>
                  <a:pt x="4435" y="641"/>
                </a:lnTo>
                <a:lnTo>
                  <a:pt x="4296" y="529"/>
                </a:lnTo>
                <a:lnTo>
                  <a:pt x="4139" y="426"/>
                </a:lnTo>
                <a:lnTo>
                  <a:pt x="3967" y="332"/>
                </a:lnTo>
                <a:lnTo>
                  <a:pt x="3780" y="249"/>
                </a:lnTo>
                <a:lnTo>
                  <a:pt x="3581" y="176"/>
                </a:lnTo>
                <a:lnTo>
                  <a:pt x="3369" y="114"/>
                </a:lnTo>
                <a:lnTo>
                  <a:pt x="3145" y="65"/>
                </a:lnTo>
                <a:lnTo>
                  <a:pt x="2913" y="29"/>
                </a:lnTo>
                <a:lnTo>
                  <a:pt x="2672" y="7"/>
                </a:lnTo>
                <a:lnTo>
                  <a:pt x="2425" y="0"/>
                </a:lnTo>
                <a:lnTo>
                  <a:pt x="2177" y="7"/>
                </a:lnTo>
                <a:lnTo>
                  <a:pt x="1936" y="29"/>
                </a:lnTo>
                <a:lnTo>
                  <a:pt x="1704" y="65"/>
                </a:lnTo>
                <a:lnTo>
                  <a:pt x="1480" y="114"/>
                </a:lnTo>
                <a:lnTo>
                  <a:pt x="1268" y="176"/>
                </a:lnTo>
                <a:lnTo>
                  <a:pt x="1069" y="249"/>
                </a:lnTo>
                <a:lnTo>
                  <a:pt x="882" y="332"/>
                </a:lnTo>
                <a:lnTo>
                  <a:pt x="709" y="426"/>
                </a:lnTo>
                <a:lnTo>
                  <a:pt x="553" y="529"/>
                </a:lnTo>
                <a:lnTo>
                  <a:pt x="414" y="641"/>
                </a:lnTo>
                <a:lnTo>
                  <a:pt x="292" y="761"/>
                </a:lnTo>
                <a:lnTo>
                  <a:pt x="190" y="888"/>
                </a:lnTo>
                <a:lnTo>
                  <a:pt x="109" y="1021"/>
                </a:lnTo>
                <a:lnTo>
                  <a:pt x="48" y="1161"/>
                </a:lnTo>
                <a:lnTo>
                  <a:pt x="11" y="1305"/>
                </a:lnTo>
                <a:lnTo>
                  <a:pt x="0" y="1455"/>
                </a:lnTo>
                <a:lnTo>
                  <a:pt x="11" y="1603"/>
                </a:lnTo>
                <a:lnTo>
                  <a:pt x="48" y="1747"/>
                </a:lnTo>
                <a:lnTo>
                  <a:pt x="109" y="1887"/>
                </a:lnTo>
                <a:lnTo>
                  <a:pt x="190" y="2021"/>
                </a:lnTo>
                <a:lnTo>
                  <a:pt x="292" y="2147"/>
                </a:lnTo>
                <a:lnTo>
                  <a:pt x="414" y="2268"/>
                </a:lnTo>
                <a:lnTo>
                  <a:pt x="553" y="2379"/>
                </a:lnTo>
                <a:lnTo>
                  <a:pt x="709" y="2482"/>
                </a:lnTo>
                <a:lnTo>
                  <a:pt x="882" y="2576"/>
                </a:lnTo>
                <a:lnTo>
                  <a:pt x="1069" y="2660"/>
                </a:lnTo>
                <a:lnTo>
                  <a:pt x="1268" y="2733"/>
                </a:lnTo>
                <a:lnTo>
                  <a:pt x="1480" y="2794"/>
                </a:lnTo>
                <a:lnTo>
                  <a:pt x="1704" y="2843"/>
                </a:lnTo>
                <a:lnTo>
                  <a:pt x="1936" y="2879"/>
                </a:lnTo>
                <a:lnTo>
                  <a:pt x="2177" y="2901"/>
                </a:lnTo>
                <a:lnTo>
                  <a:pt x="2425" y="2909"/>
                </a:lnTo>
                <a:lnTo>
                  <a:pt x="2672" y="2901"/>
                </a:lnTo>
                <a:lnTo>
                  <a:pt x="2913" y="2879"/>
                </a:lnTo>
                <a:lnTo>
                  <a:pt x="3145" y="2843"/>
                </a:lnTo>
                <a:lnTo>
                  <a:pt x="3369" y="2794"/>
                </a:lnTo>
                <a:lnTo>
                  <a:pt x="3581" y="2733"/>
                </a:lnTo>
                <a:lnTo>
                  <a:pt x="3780" y="2660"/>
                </a:lnTo>
                <a:lnTo>
                  <a:pt x="3967" y="2576"/>
                </a:lnTo>
                <a:lnTo>
                  <a:pt x="4139" y="2482"/>
                </a:lnTo>
                <a:lnTo>
                  <a:pt x="4296" y="2379"/>
                </a:lnTo>
                <a:lnTo>
                  <a:pt x="4435" y="2268"/>
                </a:lnTo>
                <a:lnTo>
                  <a:pt x="4557" y="2147"/>
                </a:lnTo>
                <a:lnTo>
                  <a:pt x="4659" y="2021"/>
                </a:lnTo>
                <a:lnTo>
                  <a:pt x="4740" y="1887"/>
                </a:lnTo>
                <a:lnTo>
                  <a:pt x="4800" y="1747"/>
                </a:lnTo>
                <a:lnTo>
                  <a:pt x="4837" y="1603"/>
                </a:lnTo>
                <a:lnTo>
                  <a:pt x="4850" y="1455"/>
                </a:lnTo>
                <a:close/>
              </a:path>
            </a:pathLst>
          </a:custGeom>
          <a:solidFill>
            <a:srgbClr val="FFFFFF"/>
          </a:solidFill>
          <a:ln w="9525">
            <a:noFill/>
            <a:round/>
            <a:headEnd/>
            <a:tailEnd/>
          </a:ln>
        </p:spPr>
        <p:txBody>
          <a:bodyPr/>
          <a:lstStyle/>
          <a:p>
            <a:endParaRPr lang="en-US"/>
          </a:p>
        </p:txBody>
      </p:sp>
      <p:sp>
        <p:nvSpPr>
          <p:cNvPr id="8204" name="Rectangle 18">
            <a:extLst>
              <a:ext uri="{FF2B5EF4-FFF2-40B4-BE49-F238E27FC236}">
                <a16:creationId xmlns:a16="http://schemas.microsoft.com/office/drawing/2014/main" id="{030A7CCA-3145-4DF5-A4DF-E9A216BED9E1}"/>
              </a:ext>
            </a:extLst>
          </p:cNvPr>
          <p:cNvSpPr>
            <a:spLocks noChangeArrowheads="1"/>
          </p:cNvSpPr>
          <p:nvPr>
            <p:custDataLst>
              <p:tags r:id="rId10"/>
            </p:custDataLst>
          </p:nvPr>
        </p:nvSpPr>
        <p:spPr bwMode="auto">
          <a:xfrm>
            <a:off x="1922463" y="4754563"/>
            <a:ext cx="565150" cy="206375"/>
          </a:xfrm>
          <a:prstGeom prst="rect">
            <a:avLst/>
          </a:prstGeom>
          <a:solidFill>
            <a:srgbClr val="FFFFFF"/>
          </a:solidFill>
          <a:ln w="9525">
            <a:noFill/>
            <a:miter lim="800000"/>
            <a:headEnd/>
            <a:tailEnd/>
          </a:ln>
        </p:spPr>
        <p:txBody>
          <a:bodyPr/>
          <a:lstStyle/>
          <a:p>
            <a:endParaRPr lang="en-US"/>
          </a:p>
        </p:txBody>
      </p:sp>
      <p:sp>
        <p:nvSpPr>
          <p:cNvPr id="8205" name="Line 20">
            <a:extLst>
              <a:ext uri="{FF2B5EF4-FFF2-40B4-BE49-F238E27FC236}">
                <a16:creationId xmlns:a16="http://schemas.microsoft.com/office/drawing/2014/main" id="{9E45018A-94EB-5037-4047-267D9978DF66}"/>
              </a:ext>
            </a:extLst>
          </p:cNvPr>
          <p:cNvSpPr>
            <a:spLocks noChangeShapeType="1"/>
          </p:cNvSpPr>
          <p:nvPr>
            <p:custDataLst>
              <p:tags r:id="rId11"/>
            </p:custDataLst>
          </p:nvPr>
        </p:nvSpPr>
        <p:spPr bwMode="auto">
          <a:xfrm flipV="1">
            <a:off x="2481263" y="4524375"/>
            <a:ext cx="1071562" cy="327025"/>
          </a:xfrm>
          <a:prstGeom prst="line">
            <a:avLst/>
          </a:prstGeom>
          <a:noFill/>
          <a:ln w="19050">
            <a:solidFill>
              <a:srgbClr val="FFFFFF"/>
            </a:solidFill>
            <a:round/>
            <a:headEnd/>
            <a:tailEnd/>
          </a:ln>
        </p:spPr>
        <p:txBody>
          <a:bodyPr/>
          <a:lstStyle/>
          <a:p>
            <a:endParaRPr lang="en-US"/>
          </a:p>
        </p:txBody>
      </p:sp>
      <p:sp>
        <p:nvSpPr>
          <p:cNvPr id="8206" name="Rectangle 26">
            <a:extLst>
              <a:ext uri="{FF2B5EF4-FFF2-40B4-BE49-F238E27FC236}">
                <a16:creationId xmlns:a16="http://schemas.microsoft.com/office/drawing/2014/main" id="{CBD6F81C-703A-AEE8-9613-9DD962D651ED}"/>
              </a:ext>
            </a:extLst>
          </p:cNvPr>
          <p:cNvSpPr>
            <a:spLocks noChangeArrowheads="1"/>
          </p:cNvSpPr>
          <p:nvPr>
            <p:custDataLst>
              <p:tags r:id="rId12"/>
            </p:custDataLst>
          </p:nvPr>
        </p:nvSpPr>
        <p:spPr bwMode="auto">
          <a:xfrm>
            <a:off x="5499100" y="5032375"/>
            <a:ext cx="1255713" cy="352425"/>
          </a:xfrm>
          <a:prstGeom prst="rect">
            <a:avLst/>
          </a:prstGeom>
          <a:solidFill>
            <a:srgbClr val="FFFFFF"/>
          </a:solidFill>
          <a:ln w="9525">
            <a:noFill/>
            <a:miter lim="800000"/>
            <a:headEnd/>
            <a:tailEnd/>
          </a:ln>
        </p:spPr>
        <p:txBody>
          <a:bodyPr/>
          <a:lstStyle/>
          <a:p>
            <a:endParaRPr lang="en-US"/>
          </a:p>
        </p:txBody>
      </p:sp>
      <p:sp>
        <p:nvSpPr>
          <p:cNvPr id="8207" name="Rectangle 27">
            <a:extLst>
              <a:ext uri="{FF2B5EF4-FFF2-40B4-BE49-F238E27FC236}">
                <a16:creationId xmlns:a16="http://schemas.microsoft.com/office/drawing/2014/main" id="{3B60F01D-C665-89B7-4BC6-404CF84AB97C}"/>
              </a:ext>
            </a:extLst>
          </p:cNvPr>
          <p:cNvSpPr>
            <a:spLocks noChangeArrowheads="1"/>
          </p:cNvSpPr>
          <p:nvPr>
            <p:custDataLst>
              <p:tags r:id="rId13"/>
            </p:custDataLst>
          </p:nvPr>
        </p:nvSpPr>
        <p:spPr bwMode="auto">
          <a:xfrm>
            <a:off x="3284538" y="5175250"/>
            <a:ext cx="495300" cy="323850"/>
          </a:xfrm>
          <a:prstGeom prst="rect">
            <a:avLst/>
          </a:prstGeom>
          <a:solidFill>
            <a:srgbClr val="FFFFFF"/>
          </a:solidFill>
          <a:ln w="9525">
            <a:noFill/>
            <a:miter lim="800000"/>
            <a:headEnd/>
            <a:tailEnd/>
          </a:ln>
        </p:spPr>
        <p:txBody>
          <a:bodyPr/>
          <a:lstStyle/>
          <a:p>
            <a:endParaRPr lang="en-US"/>
          </a:p>
        </p:txBody>
      </p:sp>
      <p:sp>
        <p:nvSpPr>
          <p:cNvPr id="19" name="Title 1">
            <a:extLst>
              <a:ext uri="{FF2B5EF4-FFF2-40B4-BE49-F238E27FC236}">
                <a16:creationId xmlns:a16="http://schemas.microsoft.com/office/drawing/2014/main" id="{45A32C09-A9D1-63F4-7D5C-2CBE9D6C5AF6}"/>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dirty="0"/>
              <a:t>Prostate</a:t>
            </a:r>
            <a:r>
              <a:rPr lang="en-US" b="1" dirty="0"/>
              <a:t> </a:t>
            </a:r>
          </a:p>
        </p:txBody>
      </p:sp>
      <p:pic>
        <p:nvPicPr>
          <p:cNvPr id="8214" name="Picture 8213">
            <a:extLst>
              <a:ext uri="{FF2B5EF4-FFF2-40B4-BE49-F238E27FC236}">
                <a16:creationId xmlns:a16="http://schemas.microsoft.com/office/drawing/2014/main" id="{BD79A1BE-2602-BDE6-FADF-4726F4E3D509}"/>
              </a:ext>
            </a:extLst>
          </p:cNvPr>
          <p:cNvPicPr>
            <a:picLocks noChangeAspect="1"/>
          </p:cNvPicPr>
          <p:nvPr/>
        </p:nvPicPr>
        <p:blipFill>
          <a:blip r:embed="rId16"/>
          <a:stretch>
            <a:fillRect/>
          </a:stretch>
        </p:blipFill>
        <p:spPr>
          <a:xfrm>
            <a:off x="990499" y="1786641"/>
            <a:ext cx="7163002" cy="4453314"/>
          </a:xfrm>
          <a:prstGeom prst="rect">
            <a:avLst/>
          </a:prstGeom>
        </p:spPr>
      </p:pic>
    </p:spTree>
    <p:custDataLst>
      <p:tags r:id="rId1"/>
    </p:custDataLst>
    <p:extLst>
      <p:ext uri="{BB962C8B-B14F-4D97-AF65-F5344CB8AC3E}">
        <p14:creationId xmlns:p14="http://schemas.microsoft.com/office/powerpoint/2010/main" val="22482835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srcRect/>
          <a:stretch>
            <a:fillRect/>
          </a:stretch>
        </p:blipFill>
        <p:spPr bwMode="auto">
          <a:xfrm>
            <a:off x="1408531" y="663575"/>
            <a:ext cx="6326937" cy="5530850"/>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srcRect/>
          <a:stretch>
            <a:fillRect/>
          </a:stretch>
        </p:blipFill>
        <p:spPr bwMode="auto">
          <a:xfrm>
            <a:off x="1252729" y="603281"/>
            <a:ext cx="6638541" cy="5651438"/>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extLst>
              <p:ext uri="{D42A27DB-BD31-4B8C-83A1-F6EECF244321}">
                <p14:modId xmlns:p14="http://schemas.microsoft.com/office/powerpoint/2010/main" val="56441181"/>
              </p:ext>
            </p:extLst>
          </p:nvPr>
        </p:nvGraphicFramePr>
        <p:xfrm>
          <a:off x="1042623" y="1266031"/>
          <a:ext cx="7058754" cy="4325938"/>
        </p:xfrm>
        <a:graphic>
          <a:graphicData uri="http://schemas.openxmlformats.org/presentationml/2006/ole">
            <mc:AlternateContent xmlns:mc="http://schemas.openxmlformats.org/markup-compatibility/2006">
              <mc:Choice xmlns:v="urn:schemas-microsoft-com:vml" Requires="v">
                <p:oleObj name="Bitmap Image" r:id="rId2" imgW="5904762" imgH="3619048" progId="PBrush">
                  <p:embed/>
                </p:oleObj>
              </mc:Choice>
              <mc:Fallback>
                <p:oleObj name="Bitmap Image" r:id="rId2" imgW="5904762" imgH="3619048" progId="PBrush">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623" y="1266031"/>
                        <a:ext cx="7058754" cy="4325938"/>
                      </a:xfrm>
                      <a:prstGeom prst="rect">
                        <a:avLst/>
                      </a:prstGeom>
                      <a:solidFill>
                        <a:srgbClr val="CFD1CD"/>
                      </a:solidFill>
                      <a:ln>
                        <a:noFill/>
                      </a:ln>
                      <a:effectLst/>
                    </p:spPr>
                  </p:pic>
                </p:oleObj>
              </mc:Fallback>
            </mc:AlternateContent>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AA1B9-CCBE-97C8-1144-6246265CE68C}"/>
            </a:ext>
          </a:extLst>
        </p:cNvPr>
        <p:cNvGrpSpPr/>
        <p:nvPr/>
      </p:nvGrpSpPr>
      <p:grpSpPr>
        <a:xfrm>
          <a:off x="0" y="0"/>
          <a:ext cx="0" cy="0"/>
          <a:chOff x="0" y="0"/>
          <a:chExt cx="0" cy="0"/>
        </a:xfrm>
      </p:grpSpPr>
      <p:sp>
        <p:nvSpPr>
          <p:cNvPr id="2" name="Content Placeholder 4">
            <a:extLst>
              <a:ext uri="{FF2B5EF4-FFF2-40B4-BE49-F238E27FC236}">
                <a16:creationId xmlns:a16="http://schemas.microsoft.com/office/drawing/2014/main" id="{E55A0329-75D4-7FEB-AF98-EFACB51135D7}"/>
              </a:ext>
            </a:extLst>
          </p:cNvPr>
          <p:cNvSpPr txBox="1">
            <a:spLocks/>
          </p:cNvSpPr>
          <p:nvPr/>
        </p:nvSpPr>
        <p:spPr>
          <a:xfrm>
            <a:off x="726948" y="1417320"/>
            <a:ext cx="7807452" cy="40233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eaLnBrk="1" hangingPunct="1">
              <a:lnSpc>
                <a:spcPct val="90000"/>
              </a:lnSpc>
            </a:pPr>
            <a:r>
              <a:rPr lang="en-US" dirty="0"/>
              <a:t>The prostate gland was initially thought to be divided into five anatomical lobes, but it is now recognized that five lobes can only be distinguished in the fetal gland.</a:t>
            </a:r>
          </a:p>
          <a:p>
            <a:pPr eaLnBrk="1" hangingPunct="1">
              <a:lnSpc>
                <a:spcPct val="90000"/>
              </a:lnSpc>
            </a:pPr>
            <a:r>
              <a:rPr lang="en-US" dirty="0"/>
              <a:t>The glandular tissue may be subdivided into three distinct zones, peripheral (70% by volume), central (25% by volume), and transition (5% by volume).</a:t>
            </a:r>
          </a:p>
          <a:p>
            <a:pPr eaLnBrk="1" hangingPunct="1">
              <a:lnSpc>
                <a:spcPct val="90000"/>
              </a:lnSpc>
            </a:pPr>
            <a:r>
              <a:rPr lang="en-US" dirty="0"/>
              <a:t>Non-glandular tissue (fibromuscular stoma) fills up the space between the peripheral zones anterior to the </a:t>
            </a:r>
            <a:r>
              <a:rPr lang="en-US" dirty="0" err="1"/>
              <a:t>preprostatic</a:t>
            </a:r>
            <a:r>
              <a:rPr lang="en-US" dirty="0"/>
              <a:t> urethra Non-glandular tissue (fibromuscular stoma) fills up the space between the peripheral zones anterior to the </a:t>
            </a:r>
            <a:r>
              <a:rPr lang="en-US" dirty="0" err="1"/>
              <a:t>preprostatic</a:t>
            </a:r>
            <a:r>
              <a:rPr lang="en-US" dirty="0"/>
              <a:t> urethra.</a:t>
            </a:r>
          </a:p>
        </p:txBody>
      </p:sp>
    </p:spTree>
    <p:extLst>
      <p:ext uri="{BB962C8B-B14F-4D97-AF65-F5344CB8AC3E}">
        <p14:creationId xmlns:p14="http://schemas.microsoft.com/office/powerpoint/2010/main" val="28850967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srcRect/>
          <a:stretch>
            <a:fillRect/>
          </a:stretch>
        </p:blipFill>
        <p:spPr bwMode="auto">
          <a:xfrm>
            <a:off x="1284069" y="647700"/>
            <a:ext cx="6575862" cy="5562600"/>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7E3AA-EE1C-5646-A2C2-CBCFA6BB6B7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49370D2-61C0-5C58-7039-AEBA8819A433}"/>
              </a:ext>
            </a:extLst>
          </p:cNvPr>
          <p:cNvPicPr>
            <a:picLocks noChangeAspect="1" noChangeArrowheads="1"/>
          </p:cNvPicPr>
          <p:nvPr/>
        </p:nvPicPr>
        <p:blipFill>
          <a:blip r:embed="rId2"/>
          <a:srcRect/>
          <a:stretch>
            <a:fillRect/>
          </a:stretch>
        </p:blipFill>
        <p:spPr bwMode="auto">
          <a:xfrm>
            <a:off x="5708904" y="1224979"/>
            <a:ext cx="2667000" cy="2484437"/>
          </a:xfrm>
          <a:prstGeom prst="rect">
            <a:avLst/>
          </a:prstGeom>
          <a:noFill/>
          <a:ln w="9525">
            <a:noFill/>
            <a:miter lim="800000"/>
            <a:headEnd/>
            <a:tailEnd/>
          </a:ln>
        </p:spPr>
      </p:pic>
      <p:sp>
        <p:nvSpPr>
          <p:cNvPr id="21506" name="Rectangle 2">
            <a:extLst>
              <a:ext uri="{FF2B5EF4-FFF2-40B4-BE49-F238E27FC236}">
                <a16:creationId xmlns:a16="http://schemas.microsoft.com/office/drawing/2014/main" id="{5598B9FF-5D13-B22F-ABAC-C2E1BA8D4E9B}"/>
              </a:ext>
            </a:extLst>
          </p:cNvPr>
          <p:cNvSpPr>
            <a:spLocks noGrp="1" noChangeArrowheads="1"/>
          </p:cNvSpPr>
          <p:nvPr>
            <p:ph type="title"/>
          </p:nvPr>
        </p:nvSpPr>
        <p:spPr>
          <a:xfrm>
            <a:off x="457200" y="304800"/>
            <a:ext cx="8229600" cy="639763"/>
          </a:xfrm>
        </p:spPr>
        <p:txBody>
          <a:bodyPr>
            <a:normAutofit fontScale="90000"/>
          </a:bodyPr>
          <a:lstStyle/>
          <a:p>
            <a:pPr eaLnBrk="1" hangingPunct="1"/>
            <a:br>
              <a:rPr lang="en-US" sz="4000" dirty="0"/>
            </a:br>
            <a:r>
              <a:rPr lang="en-US" sz="4000" dirty="0"/>
              <a:t> </a:t>
            </a:r>
            <a:br>
              <a:rPr lang="en-US" sz="4000" dirty="0"/>
            </a:br>
            <a:endParaRPr lang="en-US" sz="4000" dirty="0"/>
          </a:p>
        </p:txBody>
      </p:sp>
      <p:sp>
        <p:nvSpPr>
          <p:cNvPr id="2" name="Title 1">
            <a:extLst>
              <a:ext uri="{FF2B5EF4-FFF2-40B4-BE49-F238E27FC236}">
                <a16:creationId xmlns:a16="http://schemas.microsoft.com/office/drawing/2014/main" id="{6D24CC45-57F0-9ABC-BFB7-B843A406F56C}"/>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dirty="0"/>
              <a:t>Lobes of the Prostate</a:t>
            </a:r>
          </a:p>
        </p:txBody>
      </p:sp>
      <p:sp>
        <p:nvSpPr>
          <p:cNvPr id="4" name="Content Placeholder 4">
            <a:extLst>
              <a:ext uri="{FF2B5EF4-FFF2-40B4-BE49-F238E27FC236}">
                <a16:creationId xmlns:a16="http://schemas.microsoft.com/office/drawing/2014/main" id="{A742E400-9E84-EC84-C390-6B1FD6113FDC}"/>
              </a:ext>
            </a:extLst>
          </p:cNvPr>
          <p:cNvSpPr txBox="1">
            <a:spLocks/>
          </p:cNvSpPr>
          <p:nvPr/>
        </p:nvSpPr>
        <p:spPr>
          <a:xfrm>
            <a:off x="768096" y="1752600"/>
            <a:ext cx="7690104" cy="45567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a:buNone/>
            </a:pPr>
            <a:r>
              <a:rPr lang="en-US" b="1" dirty="0"/>
              <a:t>The prostate is divided into lobes:</a:t>
            </a:r>
          </a:p>
          <a:p>
            <a:pPr>
              <a:buFont typeface="Wingdings" panose="05000000000000000000" pitchFamily="2" charset="2"/>
              <a:buChar char="q"/>
            </a:pPr>
            <a:r>
              <a:rPr lang="en-US" dirty="0"/>
              <a:t>The anterior lobe </a:t>
            </a:r>
          </a:p>
          <a:p>
            <a:pPr lvl="1">
              <a:buFont typeface="Arial" charset="0"/>
              <a:buChar char="•"/>
            </a:pPr>
            <a:r>
              <a:rPr lang="en-US" i="1" dirty="0"/>
              <a:t>the portion of the gland that lies in front of the urethra.</a:t>
            </a:r>
          </a:p>
          <a:p>
            <a:pPr marL="128016" lvl="1" indent="0">
              <a:buNone/>
            </a:pPr>
            <a:r>
              <a:rPr lang="en-US" i="1" dirty="0"/>
              <a:t>It contains no glandular tissue but is made up completely of</a:t>
            </a:r>
          </a:p>
          <a:p>
            <a:pPr marL="128016" lvl="1" indent="0">
              <a:buNone/>
            </a:pPr>
            <a:r>
              <a:rPr lang="en-US" i="1" dirty="0"/>
              <a:t>fibromuscular tissue. </a:t>
            </a:r>
          </a:p>
          <a:p>
            <a:pPr>
              <a:buFont typeface="Wingdings" panose="05000000000000000000" pitchFamily="2" charset="2"/>
              <a:buChar char="q"/>
            </a:pPr>
            <a:r>
              <a:rPr lang="en-US" dirty="0"/>
              <a:t>The median or middle lobe </a:t>
            </a:r>
          </a:p>
          <a:p>
            <a:pPr lvl="1">
              <a:buFont typeface="Arial" charset="0"/>
              <a:buChar char="•"/>
            </a:pPr>
            <a:r>
              <a:rPr lang="en-US" i="1" dirty="0"/>
              <a:t>situated between the two ejaculatory ducts and the urethra. </a:t>
            </a:r>
          </a:p>
          <a:p>
            <a:pPr>
              <a:buFont typeface="Wingdings" panose="05000000000000000000" pitchFamily="2" charset="2"/>
              <a:buChar char="q"/>
            </a:pPr>
            <a:r>
              <a:rPr lang="en-US" dirty="0"/>
              <a:t>The lateral lobes </a:t>
            </a:r>
          </a:p>
          <a:p>
            <a:pPr lvl="1">
              <a:buFont typeface="Arial" charset="0"/>
              <a:buChar char="•"/>
            </a:pPr>
            <a:r>
              <a:rPr lang="en-US" i="1" dirty="0"/>
              <a:t>make up the main mass of the prostate. They are divided into a right and left lobe and are separated by the prostatic urethra. </a:t>
            </a:r>
          </a:p>
          <a:p>
            <a:pPr>
              <a:buFont typeface="Wingdings" panose="05000000000000000000" pitchFamily="2" charset="2"/>
              <a:buChar char="q"/>
            </a:pPr>
            <a:r>
              <a:rPr lang="en-US" dirty="0"/>
              <a:t>The posterior lobe </a:t>
            </a:r>
          </a:p>
          <a:p>
            <a:pPr lvl="1">
              <a:buFont typeface="Arial" charset="0"/>
              <a:buChar char="•"/>
            </a:pPr>
            <a:r>
              <a:rPr lang="en-US" i="1" dirty="0"/>
              <a:t>the medial part of the lateral lobes and can be palpated through the rectum during digital rectal exam (DRE).</a:t>
            </a:r>
          </a:p>
        </p:txBody>
      </p:sp>
    </p:spTree>
    <p:extLst>
      <p:ext uri="{BB962C8B-B14F-4D97-AF65-F5344CB8AC3E}">
        <p14:creationId xmlns:p14="http://schemas.microsoft.com/office/powerpoint/2010/main" val="24765790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148B5-FCB9-A567-97A5-697FA110DFED}"/>
            </a:ext>
          </a:extLst>
        </p:cNvPr>
        <p:cNvGrpSpPr/>
        <p:nvPr/>
      </p:nvGrpSpPr>
      <p:grpSpPr>
        <a:xfrm>
          <a:off x="0" y="0"/>
          <a:ext cx="0" cy="0"/>
          <a:chOff x="0" y="0"/>
          <a:chExt cx="0" cy="0"/>
        </a:xfrm>
      </p:grpSpPr>
      <p:sp>
        <p:nvSpPr>
          <p:cNvPr id="21506" name="Rectangle 2">
            <a:extLst>
              <a:ext uri="{FF2B5EF4-FFF2-40B4-BE49-F238E27FC236}">
                <a16:creationId xmlns:a16="http://schemas.microsoft.com/office/drawing/2014/main" id="{CB55135B-6506-AC62-DEF2-00C8722EB399}"/>
              </a:ext>
            </a:extLst>
          </p:cNvPr>
          <p:cNvSpPr>
            <a:spLocks noGrp="1" noChangeArrowheads="1"/>
          </p:cNvSpPr>
          <p:nvPr>
            <p:ph type="title"/>
          </p:nvPr>
        </p:nvSpPr>
        <p:spPr>
          <a:xfrm>
            <a:off x="457200" y="304800"/>
            <a:ext cx="8229600" cy="639763"/>
          </a:xfrm>
        </p:spPr>
        <p:txBody>
          <a:bodyPr>
            <a:normAutofit fontScale="90000"/>
          </a:bodyPr>
          <a:lstStyle/>
          <a:p>
            <a:pPr eaLnBrk="1" hangingPunct="1"/>
            <a:br>
              <a:rPr lang="en-US" sz="4000" dirty="0"/>
            </a:br>
            <a:r>
              <a:rPr lang="en-US" sz="4000" dirty="0"/>
              <a:t> </a:t>
            </a:r>
            <a:br>
              <a:rPr lang="en-US" sz="4000" dirty="0"/>
            </a:br>
            <a:endParaRPr lang="en-US" sz="4000" dirty="0"/>
          </a:p>
        </p:txBody>
      </p:sp>
      <p:sp>
        <p:nvSpPr>
          <p:cNvPr id="2" name="Title 1">
            <a:extLst>
              <a:ext uri="{FF2B5EF4-FFF2-40B4-BE49-F238E27FC236}">
                <a16:creationId xmlns:a16="http://schemas.microsoft.com/office/drawing/2014/main" id="{12C16B49-B80A-8C79-561C-F450971EAD87}"/>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dirty="0"/>
              <a:t>The isthmus of the prostate</a:t>
            </a:r>
          </a:p>
        </p:txBody>
      </p:sp>
      <p:sp>
        <p:nvSpPr>
          <p:cNvPr id="5" name="Content Placeholder 4">
            <a:extLst>
              <a:ext uri="{FF2B5EF4-FFF2-40B4-BE49-F238E27FC236}">
                <a16:creationId xmlns:a16="http://schemas.microsoft.com/office/drawing/2014/main" id="{BF442FE3-EB91-B746-36DE-8CA66F975438}"/>
              </a:ext>
            </a:extLst>
          </p:cNvPr>
          <p:cNvSpPr txBox="1">
            <a:spLocks/>
          </p:cNvSpPr>
          <p:nvPr/>
        </p:nvSpPr>
        <p:spPr>
          <a:xfrm>
            <a:off x="768096" y="2286000"/>
            <a:ext cx="7690104" cy="40233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eaLnBrk="1" hangingPunct="1">
              <a:buNone/>
            </a:pPr>
            <a:r>
              <a:rPr lang="en-US" sz="2000" dirty="0"/>
              <a:t>The isthmus of the prostate (anterior muscular zone; historically, the anterior lobe) lies anterior to the urethra. </a:t>
            </a:r>
          </a:p>
          <a:p>
            <a:pPr marL="0" indent="0" eaLnBrk="1" hangingPunct="1">
              <a:buNone/>
            </a:pPr>
            <a:r>
              <a:rPr lang="en-US" sz="2000" dirty="0"/>
              <a:t>It is primarily muscular and represents the superior continuation of the urethral sphincter muscle.</a:t>
            </a:r>
          </a:p>
        </p:txBody>
      </p:sp>
    </p:spTree>
    <p:extLst>
      <p:ext uri="{BB962C8B-B14F-4D97-AF65-F5344CB8AC3E}">
        <p14:creationId xmlns:p14="http://schemas.microsoft.com/office/powerpoint/2010/main" val="6591297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2C0B5-40A6-D495-6F29-AC84D36B1D3E}"/>
            </a:ext>
          </a:extLst>
        </p:cNvPr>
        <p:cNvGrpSpPr/>
        <p:nvPr/>
      </p:nvGrpSpPr>
      <p:grpSpPr>
        <a:xfrm>
          <a:off x="0" y="0"/>
          <a:ext cx="0" cy="0"/>
          <a:chOff x="0" y="0"/>
          <a:chExt cx="0" cy="0"/>
        </a:xfrm>
      </p:grpSpPr>
      <p:sp>
        <p:nvSpPr>
          <p:cNvPr id="21506" name="Rectangle 2">
            <a:extLst>
              <a:ext uri="{FF2B5EF4-FFF2-40B4-BE49-F238E27FC236}">
                <a16:creationId xmlns:a16="http://schemas.microsoft.com/office/drawing/2014/main" id="{4A771F36-C05A-DA1C-B60C-655845546D5A}"/>
              </a:ext>
            </a:extLst>
          </p:cNvPr>
          <p:cNvSpPr>
            <a:spLocks noGrp="1" noChangeArrowheads="1"/>
          </p:cNvSpPr>
          <p:nvPr>
            <p:ph type="title"/>
          </p:nvPr>
        </p:nvSpPr>
        <p:spPr>
          <a:xfrm>
            <a:off x="457200" y="304800"/>
            <a:ext cx="8229600" cy="639763"/>
          </a:xfrm>
        </p:spPr>
        <p:txBody>
          <a:bodyPr>
            <a:normAutofit fontScale="90000"/>
          </a:bodyPr>
          <a:lstStyle/>
          <a:p>
            <a:pPr eaLnBrk="1" hangingPunct="1"/>
            <a:br>
              <a:rPr lang="en-US" sz="4000" dirty="0"/>
            </a:br>
            <a:r>
              <a:rPr lang="en-US" sz="4000" dirty="0"/>
              <a:t> </a:t>
            </a:r>
            <a:br>
              <a:rPr lang="en-US" sz="4000" dirty="0"/>
            </a:br>
            <a:endParaRPr lang="en-US" sz="4000" dirty="0"/>
          </a:p>
        </p:txBody>
      </p:sp>
      <p:sp>
        <p:nvSpPr>
          <p:cNvPr id="2" name="Title 1">
            <a:extLst>
              <a:ext uri="{FF2B5EF4-FFF2-40B4-BE49-F238E27FC236}">
                <a16:creationId xmlns:a16="http://schemas.microsoft.com/office/drawing/2014/main" id="{A51E7A77-52CE-F625-6862-5EE8FE4FD35C}"/>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dirty="0"/>
              <a:t>zones</a:t>
            </a:r>
          </a:p>
        </p:txBody>
      </p:sp>
      <p:sp>
        <p:nvSpPr>
          <p:cNvPr id="5" name="Content Placeholder 4">
            <a:extLst>
              <a:ext uri="{FF2B5EF4-FFF2-40B4-BE49-F238E27FC236}">
                <a16:creationId xmlns:a16="http://schemas.microsoft.com/office/drawing/2014/main" id="{C4DB2518-F3A1-8F14-C0E0-82290F123D88}"/>
              </a:ext>
            </a:extLst>
          </p:cNvPr>
          <p:cNvSpPr txBox="1">
            <a:spLocks/>
          </p:cNvSpPr>
          <p:nvPr/>
        </p:nvSpPr>
        <p:spPr>
          <a:xfrm>
            <a:off x="768096" y="2286000"/>
            <a:ext cx="7690104" cy="40233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eaLnBrk="1" hangingPunct="1">
              <a:buNone/>
            </a:pPr>
            <a:r>
              <a:rPr lang="en-US" sz="2000" dirty="0"/>
              <a:t>Some authors, especially urologists and sonographers, divide the prostate into peripheral and central (internal) zones. The central zone is comparable to the middle lobe. Within each lobe are four lobules, which are defined by the arrangement of the ducts and connective tissue.</a:t>
            </a:r>
          </a:p>
        </p:txBody>
      </p:sp>
    </p:spTree>
    <p:extLst>
      <p:ext uri="{BB962C8B-B14F-4D97-AF65-F5344CB8AC3E}">
        <p14:creationId xmlns:p14="http://schemas.microsoft.com/office/powerpoint/2010/main" val="34343768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29673-8C8B-89EB-315A-B7BA320964A3}"/>
            </a:ext>
          </a:extLst>
        </p:cNvPr>
        <p:cNvGrpSpPr/>
        <p:nvPr/>
      </p:nvGrpSpPr>
      <p:grpSpPr>
        <a:xfrm>
          <a:off x="0" y="0"/>
          <a:ext cx="0" cy="0"/>
          <a:chOff x="0" y="0"/>
          <a:chExt cx="0" cy="0"/>
        </a:xfrm>
      </p:grpSpPr>
      <p:sp>
        <p:nvSpPr>
          <p:cNvPr id="2" name="Content Placeholder 4">
            <a:extLst>
              <a:ext uri="{FF2B5EF4-FFF2-40B4-BE49-F238E27FC236}">
                <a16:creationId xmlns:a16="http://schemas.microsoft.com/office/drawing/2014/main" id="{0954970B-1528-4B9C-4EAB-C4C143BDF7C8}"/>
              </a:ext>
            </a:extLst>
          </p:cNvPr>
          <p:cNvSpPr txBox="1">
            <a:spLocks/>
          </p:cNvSpPr>
          <p:nvPr/>
        </p:nvSpPr>
        <p:spPr>
          <a:xfrm>
            <a:off x="668274" y="975360"/>
            <a:ext cx="7807452" cy="490728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eaLnBrk="1" hangingPunct="1">
              <a:lnSpc>
                <a:spcPct val="90000"/>
              </a:lnSpc>
              <a:buNone/>
            </a:pPr>
            <a:r>
              <a:rPr lang="en-US" dirty="0"/>
              <a:t>The prostate is now considered to consist of </a:t>
            </a:r>
          </a:p>
          <a:p>
            <a:pPr marL="182880" lvl="2" indent="0"/>
            <a:r>
              <a:rPr lang="en-US" sz="1600" i="1" dirty="0"/>
              <a:t>A central zone approximately 25% of the glandular substance </a:t>
            </a:r>
          </a:p>
          <a:p>
            <a:pPr marL="182880" lvl="2" indent="0"/>
            <a:r>
              <a:rPr lang="en-US" sz="1600" i="1" dirty="0"/>
              <a:t>A peripheral zone, 75% of the glandular substance </a:t>
            </a:r>
          </a:p>
          <a:p>
            <a:pPr marL="0" lvl="1" indent="0" eaLnBrk="1" hangingPunct="1">
              <a:lnSpc>
                <a:spcPct val="90000"/>
              </a:lnSpc>
              <a:buFontTx/>
              <a:buNone/>
            </a:pPr>
            <a:r>
              <a:rPr lang="en-US" sz="2000" dirty="0"/>
              <a:t>The central zone is wedge-shaped and forms the base of the gland with its apex at the verumontanum ; it surrounds the ejaculatory ducts as they course through the gland. </a:t>
            </a:r>
          </a:p>
          <a:p>
            <a:pPr marL="0" lvl="1" indent="0" eaLnBrk="1" hangingPunct="1">
              <a:lnSpc>
                <a:spcPct val="90000"/>
              </a:lnSpc>
              <a:buFontTx/>
              <a:buNone/>
            </a:pPr>
            <a:r>
              <a:rPr lang="en-US" sz="2000" dirty="0"/>
              <a:t>The peripheral zone surrounds the central zone from behind and below, but does not reach up to the base; it extends downwards to form the lower part of the gland. The ducts of the central zone open on the verumontanum around the orifices of the ejaculatory ducts. The ducts of the peripheral zone open into the prostatic sinuses. </a:t>
            </a:r>
          </a:p>
          <a:p>
            <a:pPr marL="0" lvl="1" indent="0" eaLnBrk="1" hangingPunct="1">
              <a:lnSpc>
                <a:spcPct val="90000"/>
              </a:lnSpc>
              <a:buFontTx/>
              <a:buNone/>
            </a:pPr>
            <a:r>
              <a:rPr lang="en-US" i="1" dirty="0">
                <a:solidFill>
                  <a:srgbClr val="FF0000"/>
                </a:solidFill>
              </a:rPr>
              <a:t>Benign prostatic hyper­plasia occurs in the central zone. The peripheral zone is almost exclusively the site of origin for carcinoma of the prostate.</a:t>
            </a:r>
          </a:p>
          <a:p>
            <a:pPr marL="0" lvl="3" indent="0" eaLnBrk="1" hangingPunct="1">
              <a:lnSpc>
                <a:spcPct val="90000"/>
              </a:lnSpc>
            </a:pPr>
            <a:r>
              <a:rPr lang="en-US" sz="2000" dirty="0"/>
              <a:t>There is very little glandular tissue anterior to the prostatic urethra, the anterior part of the prostate being mainly fibromuscular; it is overlapped from above by the detrusor muscle of the bladder and from below by the striated muscle of the urethral sphincter.</a:t>
            </a:r>
          </a:p>
        </p:txBody>
      </p:sp>
    </p:spTree>
    <p:extLst>
      <p:ext uri="{BB962C8B-B14F-4D97-AF65-F5344CB8AC3E}">
        <p14:creationId xmlns:p14="http://schemas.microsoft.com/office/powerpoint/2010/main" val="24081738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56310-4D88-1F6F-8E9C-34FF2F18B761}"/>
            </a:ext>
          </a:extLst>
        </p:cNvPr>
        <p:cNvGrpSpPr/>
        <p:nvPr/>
      </p:nvGrpSpPr>
      <p:grpSpPr>
        <a:xfrm>
          <a:off x="0" y="0"/>
          <a:ext cx="0" cy="0"/>
          <a:chOff x="0" y="0"/>
          <a:chExt cx="0" cy="0"/>
        </a:xfrm>
      </p:grpSpPr>
      <p:sp>
        <p:nvSpPr>
          <p:cNvPr id="21506" name="Rectangle 2">
            <a:extLst>
              <a:ext uri="{FF2B5EF4-FFF2-40B4-BE49-F238E27FC236}">
                <a16:creationId xmlns:a16="http://schemas.microsoft.com/office/drawing/2014/main" id="{DDCC7ED5-1AA9-0171-CD39-9E0D0AFB610C}"/>
              </a:ext>
            </a:extLst>
          </p:cNvPr>
          <p:cNvSpPr>
            <a:spLocks noGrp="1" noChangeArrowheads="1"/>
          </p:cNvSpPr>
          <p:nvPr>
            <p:ph type="title"/>
          </p:nvPr>
        </p:nvSpPr>
        <p:spPr>
          <a:xfrm>
            <a:off x="457200" y="304800"/>
            <a:ext cx="8229600" cy="639763"/>
          </a:xfrm>
        </p:spPr>
        <p:txBody>
          <a:bodyPr>
            <a:normAutofit fontScale="90000"/>
          </a:bodyPr>
          <a:lstStyle/>
          <a:p>
            <a:pPr eaLnBrk="1" hangingPunct="1"/>
            <a:br>
              <a:rPr lang="en-US" sz="4000" dirty="0"/>
            </a:br>
            <a:r>
              <a:rPr lang="en-US" sz="4000" dirty="0"/>
              <a:t> </a:t>
            </a:r>
            <a:br>
              <a:rPr lang="en-US" sz="4000" dirty="0"/>
            </a:br>
            <a:endParaRPr lang="en-US" sz="4000" dirty="0"/>
          </a:p>
        </p:txBody>
      </p:sp>
      <p:sp>
        <p:nvSpPr>
          <p:cNvPr id="2" name="Title 1">
            <a:extLst>
              <a:ext uri="{FF2B5EF4-FFF2-40B4-BE49-F238E27FC236}">
                <a16:creationId xmlns:a16="http://schemas.microsoft.com/office/drawing/2014/main" id="{654471EE-D1A8-B8C8-C52A-4D57F5F36D3A}"/>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dirty="0"/>
              <a:t>Lymphatic Drainage of the Prostate </a:t>
            </a:r>
          </a:p>
        </p:txBody>
      </p:sp>
      <p:sp>
        <p:nvSpPr>
          <p:cNvPr id="5" name="Content Placeholder 4">
            <a:extLst>
              <a:ext uri="{FF2B5EF4-FFF2-40B4-BE49-F238E27FC236}">
                <a16:creationId xmlns:a16="http://schemas.microsoft.com/office/drawing/2014/main" id="{2B6FD5B1-6C97-9B01-23A9-1DD7820A58EE}"/>
              </a:ext>
            </a:extLst>
          </p:cNvPr>
          <p:cNvSpPr txBox="1">
            <a:spLocks/>
          </p:cNvSpPr>
          <p:nvPr/>
        </p:nvSpPr>
        <p:spPr>
          <a:xfrm>
            <a:off x="768096" y="2286000"/>
            <a:ext cx="7690104" cy="40233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eaLnBrk="1" hangingPunct="1"/>
            <a:r>
              <a:rPr lang="en-US" sz="2000" dirty="0"/>
              <a:t>The lymph vessels terminate chiefly in the </a:t>
            </a:r>
            <a:r>
              <a:rPr lang="en-US" sz="2000" b="1" dirty="0"/>
              <a:t>internal iliac</a:t>
            </a:r>
            <a:r>
              <a:rPr lang="en-US" sz="2000" dirty="0"/>
              <a:t> and </a:t>
            </a:r>
            <a:r>
              <a:rPr lang="en-US" sz="2000" b="1" dirty="0"/>
              <a:t>sacral lymph nodes</a:t>
            </a:r>
            <a:r>
              <a:rPr lang="en-US" sz="2000" dirty="0"/>
              <a:t>.</a:t>
            </a:r>
          </a:p>
          <a:p>
            <a:pPr eaLnBrk="1" hangingPunct="1"/>
            <a:r>
              <a:rPr lang="en-US" sz="2000" dirty="0"/>
              <a:t>Some vessels from its </a:t>
            </a:r>
            <a:r>
              <a:rPr lang="en-US" sz="2000" b="1" dirty="0"/>
              <a:t>posterior surface</a:t>
            </a:r>
            <a:r>
              <a:rPr lang="en-US" sz="2000" dirty="0"/>
              <a:t> pass with the </a:t>
            </a:r>
            <a:r>
              <a:rPr lang="en-US" sz="2000" b="1" dirty="0"/>
              <a:t>lymph vessels</a:t>
            </a:r>
            <a:r>
              <a:rPr lang="en-US" sz="2000" dirty="0"/>
              <a:t> of the </a:t>
            </a:r>
            <a:r>
              <a:rPr lang="en-US" sz="2000" b="1" dirty="0"/>
              <a:t>bladder</a:t>
            </a:r>
            <a:r>
              <a:rPr lang="en-US" sz="2000" dirty="0"/>
              <a:t> to the </a:t>
            </a:r>
            <a:r>
              <a:rPr lang="en-US" sz="2000" b="1" dirty="0"/>
              <a:t>external iliac lymph nodes</a:t>
            </a:r>
            <a:r>
              <a:rPr lang="en-US" sz="2000" dirty="0"/>
              <a:t>.</a:t>
            </a:r>
          </a:p>
        </p:txBody>
      </p:sp>
    </p:spTree>
    <p:extLst>
      <p:ext uri="{BB962C8B-B14F-4D97-AF65-F5344CB8AC3E}">
        <p14:creationId xmlns:p14="http://schemas.microsoft.com/office/powerpoint/2010/main" val="3081260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619E2-19D2-A664-926F-A43A46DC5012}"/>
            </a:ext>
          </a:extLst>
        </p:cNvPr>
        <p:cNvGrpSpPr/>
        <p:nvPr/>
      </p:nvGrpSpPr>
      <p:grpSpPr>
        <a:xfrm>
          <a:off x="0" y="0"/>
          <a:ext cx="0" cy="0"/>
          <a:chOff x="0" y="0"/>
          <a:chExt cx="0" cy="0"/>
        </a:xfrm>
      </p:grpSpPr>
      <p:sp>
        <p:nvSpPr>
          <p:cNvPr id="2" name="Content Placeholder 4">
            <a:extLst>
              <a:ext uri="{FF2B5EF4-FFF2-40B4-BE49-F238E27FC236}">
                <a16:creationId xmlns:a16="http://schemas.microsoft.com/office/drawing/2014/main" id="{A1ED2833-2815-ABB1-7CED-33EFCCBF9261}"/>
              </a:ext>
            </a:extLst>
          </p:cNvPr>
          <p:cNvSpPr txBox="1">
            <a:spLocks/>
          </p:cNvSpPr>
          <p:nvPr/>
        </p:nvSpPr>
        <p:spPr>
          <a:xfrm>
            <a:off x="726948" y="1417320"/>
            <a:ext cx="5597652" cy="40233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eaLnBrk="1" hangingPunct="1"/>
            <a:endParaRPr lang="en-US" sz="2000" dirty="0"/>
          </a:p>
        </p:txBody>
      </p:sp>
      <p:sp>
        <p:nvSpPr>
          <p:cNvPr id="4" name="Content Placeholder 3">
            <a:extLst>
              <a:ext uri="{FF2B5EF4-FFF2-40B4-BE49-F238E27FC236}">
                <a16:creationId xmlns:a16="http://schemas.microsoft.com/office/drawing/2014/main" id="{A4B5E785-E9AA-88BD-EB13-CB38661556CC}"/>
              </a:ext>
            </a:extLst>
          </p:cNvPr>
          <p:cNvSpPr>
            <a:spLocks noGrp="1"/>
          </p:cNvSpPr>
          <p:nvPr>
            <p:ph idx="1"/>
          </p:nvPr>
        </p:nvSpPr>
        <p:spPr/>
        <p:txBody>
          <a:bodyPr/>
          <a:lstStyle/>
          <a:p>
            <a:pPr eaLnBrk="1" hangingPunct="1"/>
            <a:r>
              <a:rPr lang="en-US" dirty="0"/>
              <a:t>The prostate (prostate gland) is </a:t>
            </a:r>
            <a:r>
              <a:rPr lang="en-US" b="1" dirty="0"/>
              <a:t>partly glandular</a:t>
            </a:r>
            <a:r>
              <a:rPr lang="en-US" dirty="0"/>
              <a:t> and </a:t>
            </a:r>
            <a:r>
              <a:rPr lang="en-US" b="1" dirty="0"/>
              <a:t>partly fibromuscular</a:t>
            </a:r>
            <a:endParaRPr lang="en-US" dirty="0"/>
          </a:p>
          <a:p>
            <a:pPr lvl="1" eaLnBrk="1" hangingPunct="1"/>
            <a:r>
              <a:rPr lang="en-US" sz="2000" dirty="0"/>
              <a:t>Glandular tissue (1/2) </a:t>
            </a:r>
          </a:p>
          <a:p>
            <a:pPr lvl="1" eaLnBrk="1" hangingPunct="1"/>
            <a:r>
              <a:rPr lang="en-US" sz="2000" dirty="0"/>
              <a:t>Involuntary (smooth) muscle(1/4)</a:t>
            </a:r>
          </a:p>
          <a:p>
            <a:pPr lvl="1" eaLnBrk="1" hangingPunct="1"/>
            <a:r>
              <a:rPr lang="en-US" sz="2000" dirty="0"/>
              <a:t>Fibrous tissue(1/4)</a:t>
            </a:r>
          </a:p>
        </p:txBody>
      </p:sp>
    </p:spTree>
    <p:extLst>
      <p:ext uri="{BB962C8B-B14F-4D97-AF65-F5344CB8AC3E}">
        <p14:creationId xmlns:p14="http://schemas.microsoft.com/office/powerpoint/2010/main" val="21603467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A0174-B89B-3284-32DE-4B72F177A74A}"/>
            </a:ext>
          </a:extLst>
        </p:cNvPr>
        <p:cNvGrpSpPr/>
        <p:nvPr/>
      </p:nvGrpSpPr>
      <p:grpSpPr>
        <a:xfrm>
          <a:off x="0" y="0"/>
          <a:ext cx="0" cy="0"/>
          <a:chOff x="0" y="0"/>
          <a:chExt cx="0" cy="0"/>
        </a:xfrm>
      </p:grpSpPr>
      <p:sp>
        <p:nvSpPr>
          <p:cNvPr id="21506" name="Rectangle 2">
            <a:extLst>
              <a:ext uri="{FF2B5EF4-FFF2-40B4-BE49-F238E27FC236}">
                <a16:creationId xmlns:a16="http://schemas.microsoft.com/office/drawing/2014/main" id="{D95AAA81-59E5-1106-104F-A970693C75DB}"/>
              </a:ext>
            </a:extLst>
          </p:cNvPr>
          <p:cNvSpPr>
            <a:spLocks noGrp="1" noChangeArrowheads="1"/>
          </p:cNvSpPr>
          <p:nvPr>
            <p:ph type="title"/>
          </p:nvPr>
        </p:nvSpPr>
        <p:spPr>
          <a:xfrm>
            <a:off x="457200" y="304800"/>
            <a:ext cx="8229600" cy="639763"/>
          </a:xfrm>
        </p:spPr>
        <p:txBody>
          <a:bodyPr>
            <a:normAutofit fontScale="90000"/>
          </a:bodyPr>
          <a:lstStyle/>
          <a:p>
            <a:pPr eaLnBrk="1" hangingPunct="1"/>
            <a:br>
              <a:rPr lang="en-US" sz="4000" dirty="0"/>
            </a:br>
            <a:r>
              <a:rPr lang="en-US" sz="4000" dirty="0"/>
              <a:t> </a:t>
            </a:r>
            <a:br>
              <a:rPr lang="en-US" sz="4000" dirty="0"/>
            </a:br>
            <a:endParaRPr lang="en-US" sz="4000" dirty="0"/>
          </a:p>
        </p:txBody>
      </p:sp>
      <p:sp>
        <p:nvSpPr>
          <p:cNvPr id="2" name="Title 1">
            <a:extLst>
              <a:ext uri="{FF2B5EF4-FFF2-40B4-BE49-F238E27FC236}">
                <a16:creationId xmlns:a16="http://schemas.microsoft.com/office/drawing/2014/main" id="{9D7E158A-28A9-C461-D63C-38359EDC2B66}"/>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dirty="0"/>
              <a:t>Innervation of the Prostate</a:t>
            </a:r>
          </a:p>
        </p:txBody>
      </p:sp>
      <p:sp>
        <p:nvSpPr>
          <p:cNvPr id="5" name="Content Placeholder 4">
            <a:extLst>
              <a:ext uri="{FF2B5EF4-FFF2-40B4-BE49-F238E27FC236}">
                <a16:creationId xmlns:a16="http://schemas.microsoft.com/office/drawing/2014/main" id="{956C315C-8637-660C-9A84-3F00E0C486AB}"/>
              </a:ext>
            </a:extLst>
          </p:cNvPr>
          <p:cNvSpPr txBox="1">
            <a:spLocks/>
          </p:cNvSpPr>
          <p:nvPr/>
        </p:nvSpPr>
        <p:spPr>
          <a:xfrm>
            <a:off x="768096" y="2286000"/>
            <a:ext cx="7690104" cy="40233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eaLnBrk="1" hangingPunct="1">
              <a:buNone/>
            </a:pPr>
            <a:r>
              <a:rPr lang="en-US" sz="2000" dirty="0"/>
              <a:t>Parasympathetic </a:t>
            </a:r>
            <a:r>
              <a:rPr lang="en-US" sz="2000" dirty="0" err="1"/>
              <a:t>fibres</a:t>
            </a:r>
            <a:r>
              <a:rPr lang="en-US" sz="2000" dirty="0"/>
              <a:t> arise from the pelvic splanchnic nerves (S2, S3, and S4).</a:t>
            </a:r>
          </a:p>
          <a:p>
            <a:pPr marL="0" indent="0" eaLnBrk="1" hangingPunct="1">
              <a:buNone/>
            </a:pPr>
            <a:r>
              <a:rPr lang="en-US" sz="2000" dirty="0"/>
              <a:t>The sympathetic </a:t>
            </a:r>
            <a:r>
              <a:rPr lang="en-US" sz="2000" dirty="0" err="1"/>
              <a:t>fibres</a:t>
            </a:r>
            <a:r>
              <a:rPr lang="en-US" sz="2000" dirty="0"/>
              <a:t> are from the inferior hypogastric plexuses.</a:t>
            </a:r>
          </a:p>
          <a:p>
            <a:pPr eaLnBrk="1" hangingPunct="1"/>
            <a:endParaRPr lang="en-US" sz="2000" dirty="0"/>
          </a:p>
        </p:txBody>
      </p:sp>
    </p:spTree>
    <p:extLst>
      <p:ext uri="{BB962C8B-B14F-4D97-AF65-F5344CB8AC3E}">
        <p14:creationId xmlns:p14="http://schemas.microsoft.com/office/powerpoint/2010/main" val="26195640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dirty="0"/>
              <a:t>Prostatic sheath</a:t>
            </a:r>
          </a:p>
        </p:txBody>
      </p:sp>
      <p:sp>
        <p:nvSpPr>
          <p:cNvPr id="2" name="Content Placeholder 4">
            <a:extLst>
              <a:ext uri="{FF2B5EF4-FFF2-40B4-BE49-F238E27FC236}">
                <a16:creationId xmlns:a16="http://schemas.microsoft.com/office/drawing/2014/main" id="{A9F04CB4-B77E-7EE0-C720-D431C3BD14A7}"/>
              </a:ext>
            </a:extLst>
          </p:cNvPr>
          <p:cNvSpPr txBox="1">
            <a:spLocks/>
          </p:cNvSpPr>
          <p:nvPr/>
        </p:nvSpPr>
        <p:spPr>
          <a:xfrm>
            <a:off x="768096" y="2286000"/>
            <a:ext cx="7690104" cy="40233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eaLnBrk="1" hangingPunct="1">
              <a:lnSpc>
                <a:spcPct val="90000"/>
              </a:lnSpc>
              <a:buNone/>
            </a:pPr>
            <a:r>
              <a:rPr lang="en-US" sz="2000" dirty="0"/>
              <a:t>It is enveloped in a thin, dense fibrous capsule (true capsule), which is enclosed within a loose sheath derived from the pelvic fascia called the prostatic sheath (false capsule).</a:t>
            </a:r>
          </a:p>
          <a:p>
            <a:pPr marL="0" indent="0" eaLnBrk="1" hangingPunct="1">
              <a:lnSpc>
                <a:spcPct val="90000"/>
              </a:lnSpc>
              <a:buNone/>
            </a:pPr>
            <a:r>
              <a:rPr lang="en-US" sz="2000" dirty="0"/>
              <a:t>It is continuous inferiorly with the superior fascia of the urogenital diaphragm.</a:t>
            </a:r>
          </a:p>
          <a:p>
            <a:pPr marL="0" indent="0" eaLnBrk="1" hangingPunct="1">
              <a:lnSpc>
                <a:spcPct val="90000"/>
              </a:lnSpc>
              <a:buNone/>
            </a:pPr>
            <a:r>
              <a:rPr lang="en-US" sz="2000" dirty="0"/>
              <a:t>Posteriorly, the prostatic sheath is part of the rectovesical septum.</a:t>
            </a:r>
          </a:p>
          <a:p>
            <a:pPr marL="0" indent="0" eaLnBrk="1" hangingPunct="1">
              <a:lnSpc>
                <a:spcPct val="90000"/>
              </a:lnSpc>
              <a:buNone/>
            </a:pPr>
            <a:r>
              <a:rPr lang="en-US" sz="2000" dirty="0"/>
              <a:t>This separates the bladder, seminal vesicles, and prostate from the rectum.</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BF783-8E32-E97E-E9B1-393AA8023DC4}"/>
            </a:ext>
          </a:extLst>
        </p:cNvPr>
        <p:cNvGrpSpPr/>
        <p:nvPr/>
      </p:nvGrpSpPr>
      <p:grpSpPr>
        <a:xfrm>
          <a:off x="0" y="0"/>
          <a:ext cx="0" cy="0"/>
          <a:chOff x="0" y="0"/>
          <a:chExt cx="0" cy="0"/>
        </a:xfrm>
      </p:grpSpPr>
      <p:sp>
        <p:nvSpPr>
          <p:cNvPr id="53250" name="Rectangle 2">
            <a:extLst>
              <a:ext uri="{FF2B5EF4-FFF2-40B4-BE49-F238E27FC236}">
                <a16:creationId xmlns:a16="http://schemas.microsoft.com/office/drawing/2014/main" id="{4313135F-DE49-644F-A8F7-1F7D7E563992}"/>
              </a:ext>
            </a:extLst>
          </p:cNvPr>
          <p:cNvSpPr>
            <a:spLocks noGrp="1" noChangeArrowheads="1"/>
          </p:cNvSpPr>
          <p:nvPr>
            <p:ph type="title"/>
          </p:nvPr>
        </p:nvSpPr>
        <p:spPr/>
        <p:txBody>
          <a:bodyPr/>
          <a:lstStyle/>
          <a:p>
            <a:pPr eaLnBrk="1" hangingPunct="1"/>
            <a:r>
              <a:rPr lang="en-US" dirty="0"/>
              <a:t>Prostatic capsules</a:t>
            </a:r>
          </a:p>
        </p:txBody>
      </p:sp>
      <p:sp>
        <p:nvSpPr>
          <p:cNvPr id="2" name="Content Placeholder 4">
            <a:extLst>
              <a:ext uri="{FF2B5EF4-FFF2-40B4-BE49-F238E27FC236}">
                <a16:creationId xmlns:a16="http://schemas.microsoft.com/office/drawing/2014/main" id="{0D98F064-3583-A1F5-D5CF-1E9EED19E0E6}"/>
              </a:ext>
            </a:extLst>
          </p:cNvPr>
          <p:cNvSpPr txBox="1">
            <a:spLocks/>
          </p:cNvSpPr>
          <p:nvPr/>
        </p:nvSpPr>
        <p:spPr>
          <a:xfrm>
            <a:off x="768096" y="1752600"/>
            <a:ext cx="7690104" cy="45567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eaLnBrk="1" hangingPunct="1">
              <a:lnSpc>
                <a:spcPct val="80000"/>
              </a:lnSpc>
              <a:buNone/>
            </a:pPr>
            <a:r>
              <a:rPr lang="en-US" dirty="0"/>
              <a:t>Normally the prostate has 2 capsules: one false and one true. Pathologically a third prostatic capsule may be found.</a:t>
            </a:r>
          </a:p>
          <a:p>
            <a:pPr marL="0" indent="0" eaLnBrk="1" hangingPunct="1">
              <a:lnSpc>
                <a:spcPct val="80000"/>
              </a:lnSpc>
              <a:buNone/>
            </a:pPr>
            <a:r>
              <a:rPr lang="en-US" dirty="0"/>
              <a:t>1. False capsule (prostatic fascia): this is a dense envelope of the pelvic fascia surrounding the prostate(similar to fascia to all other organs which lie in the pelvis: bladder, rectum, seminal vesicles </a:t>
            </a:r>
            <a:r>
              <a:rPr lang="en-US" dirty="0" err="1"/>
              <a:t>etc</a:t>
            </a:r>
            <a:r>
              <a:rPr lang="en-US" dirty="0"/>
              <a:t>).</a:t>
            </a:r>
          </a:p>
          <a:p>
            <a:pPr marL="0" indent="0" eaLnBrk="1" hangingPunct="1">
              <a:lnSpc>
                <a:spcPct val="80000"/>
              </a:lnSpc>
              <a:buNone/>
            </a:pPr>
            <a:r>
              <a:rPr lang="en-US" dirty="0"/>
              <a:t>The fascial 'envelope' of the prostate is continuous with the fascia covering the bladder and is anchored to the back of the symphysis pubis and pubic bones by the 2 puboprostatic ligaments.</a:t>
            </a:r>
          </a:p>
          <a:p>
            <a:pPr marL="0" indent="0" eaLnBrk="1" hangingPunct="1">
              <a:lnSpc>
                <a:spcPct val="80000"/>
              </a:lnSpc>
              <a:buNone/>
            </a:pPr>
            <a:r>
              <a:rPr lang="en-US" dirty="0"/>
              <a:t>**The posterior part of the envelope of prostatic fascia forms a broad strong sheet called the fascia of </a:t>
            </a:r>
            <a:r>
              <a:rPr lang="en-US" dirty="0" err="1"/>
              <a:t>Denonvilliers</a:t>
            </a:r>
            <a:r>
              <a:rPr lang="en-US" dirty="0"/>
              <a:t> which can be easily separated from the loose rectal fascia behind.</a:t>
            </a:r>
          </a:p>
          <a:p>
            <a:pPr marL="0" indent="0" eaLnBrk="1" hangingPunct="1">
              <a:lnSpc>
                <a:spcPct val="80000"/>
              </a:lnSpc>
              <a:buNone/>
            </a:pPr>
            <a:r>
              <a:rPr lang="en-US" dirty="0"/>
              <a:t>2. True capsule: this is a thin fibrous sheath which forms the outermost part of the prostate.</a:t>
            </a:r>
          </a:p>
          <a:p>
            <a:pPr marL="0" indent="0" eaLnBrk="1" hangingPunct="1">
              <a:lnSpc>
                <a:spcPct val="80000"/>
              </a:lnSpc>
              <a:buNone/>
            </a:pPr>
            <a:r>
              <a:rPr lang="en-US" dirty="0">
                <a:solidFill>
                  <a:srgbClr val="FF0000"/>
                </a:solidFill>
              </a:rPr>
              <a:t>* On each side of the prostate the false and true capsules are separated from each other by a prostatic venous plexus.</a:t>
            </a:r>
          </a:p>
        </p:txBody>
      </p:sp>
    </p:spTree>
    <p:extLst>
      <p:ext uri="{BB962C8B-B14F-4D97-AF65-F5344CB8AC3E}">
        <p14:creationId xmlns:p14="http://schemas.microsoft.com/office/powerpoint/2010/main" val="25747658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73E31-4FDC-E907-1E99-665CFA26335A}"/>
            </a:ext>
          </a:extLst>
        </p:cNvPr>
        <p:cNvGrpSpPr/>
        <p:nvPr/>
      </p:nvGrpSpPr>
      <p:grpSpPr>
        <a:xfrm>
          <a:off x="0" y="0"/>
          <a:ext cx="0" cy="0"/>
          <a:chOff x="0" y="0"/>
          <a:chExt cx="0" cy="0"/>
        </a:xfrm>
      </p:grpSpPr>
      <p:sp>
        <p:nvSpPr>
          <p:cNvPr id="53250" name="Rectangle 2">
            <a:extLst>
              <a:ext uri="{FF2B5EF4-FFF2-40B4-BE49-F238E27FC236}">
                <a16:creationId xmlns:a16="http://schemas.microsoft.com/office/drawing/2014/main" id="{A20909D7-8E8F-25AB-AF33-4DC0C420E9FE}"/>
              </a:ext>
            </a:extLst>
          </p:cNvPr>
          <p:cNvSpPr>
            <a:spLocks noGrp="1" noChangeArrowheads="1"/>
          </p:cNvSpPr>
          <p:nvPr>
            <p:ph type="title"/>
          </p:nvPr>
        </p:nvSpPr>
        <p:spPr/>
        <p:txBody>
          <a:bodyPr/>
          <a:lstStyle/>
          <a:p>
            <a:pPr eaLnBrk="1" hangingPunct="1"/>
            <a:r>
              <a:rPr lang="en-US" dirty="0"/>
              <a:t>Prostatic capsules</a:t>
            </a:r>
          </a:p>
        </p:txBody>
      </p:sp>
      <p:sp>
        <p:nvSpPr>
          <p:cNvPr id="3" name="Content Placeholder 4">
            <a:extLst>
              <a:ext uri="{FF2B5EF4-FFF2-40B4-BE49-F238E27FC236}">
                <a16:creationId xmlns:a16="http://schemas.microsoft.com/office/drawing/2014/main" id="{2C527BB6-1721-36EC-21AE-E47B04BCD60D}"/>
              </a:ext>
            </a:extLst>
          </p:cNvPr>
          <p:cNvSpPr txBox="1">
            <a:spLocks/>
          </p:cNvSpPr>
          <p:nvPr/>
        </p:nvSpPr>
        <p:spPr>
          <a:xfrm>
            <a:off x="768096" y="2286000"/>
            <a:ext cx="7690104" cy="40233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eaLnBrk="1" hangingPunct="1">
              <a:defRPr/>
            </a:pPr>
            <a:r>
              <a:rPr lang="en-US" b="1" dirty="0"/>
              <a:t>The pathological capsule — when benign ‘adenomatous’ hypertrophy </a:t>
            </a:r>
            <a:r>
              <a:rPr lang="en-US" dirty="0"/>
              <a:t>of the prostate takes place, the normal peripheral part of the gland becomes compressed into a capsule around this enlarging mass. </a:t>
            </a:r>
          </a:p>
          <a:p>
            <a:pPr eaLnBrk="1" hangingPunct="1">
              <a:defRPr/>
            </a:pPr>
            <a:r>
              <a:rPr lang="en-US" dirty="0"/>
              <a:t>In performing an enucleation of the prostate, the plane between the adenomatous mass and this compressed peripheral tissue is entered, the ‘</a:t>
            </a:r>
            <a:r>
              <a:rPr lang="en-US" dirty="0" err="1"/>
              <a:t>tumour</a:t>
            </a:r>
            <a:r>
              <a:rPr lang="en-US" dirty="0"/>
              <a:t>’ enucleated and a condensed rim of prostate tissue, lying deep to the true capsule, left behind. </a:t>
            </a:r>
          </a:p>
          <a:p>
            <a:pPr lvl="1" eaLnBrk="1" hangingPunct="1">
              <a:defRPr/>
            </a:pPr>
            <a:r>
              <a:rPr lang="en-US" sz="2000" dirty="0">
                <a:ea typeface="+mn-ea"/>
                <a:cs typeface="+mn-cs"/>
              </a:rPr>
              <a:t>The prostatic venous plexus, lying external to this, is thus undisturbed.</a:t>
            </a:r>
            <a:endParaRPr lang="en-US" sz="2000" dirty="0"/>
          </a:p>
        </p:txBody>
      </p:sp>
    </p:spTree>
    <p:extLst>
      <p:ext uri="{BB962C8B-B14F-4D97-AF65-F5344CB8AC3E}">
        <p14:creationId xmlns:p14="http://schemas.microsoft.com/office/powerpoint/2010/main" val="26313775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srcRect/>
          <a:stretch>
            <a:fillRect/>
          </a:stretch>
        </p:blipFill>
        <p:spPr bwMode="auto">
          <a:xfrm>
            <a:off x="2289572" y="723900"/>
            <a:ext cx="4564856" cy="5410200"/>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srcRect/>
          <a:stretch>
            <a:fillRect/>
          </a:stretch>
        </p:blipFill>
        <p:spPr bwMode="auto">
          <a:xfrm>
            <a:off x="697048" y="1181100"/>
            <a:ext cx="7749903" cy="449580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srcRect/>
          <a:stretch>
            <a:fillRect/>
          </a:stretch>
        </p:blipFill>
        <p:spPr bwMode="auto">
          <a:xfrm>
            <a:off x="560809" y="1290637"/>
            <a:ext cx="8022382" cy="4276725"/>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87AAF-11EF-99B1-64BF-6DAA3B53C401}"/>
            </a:ext>
          </a:extLst>
        </p:cNvPr>
        <p:cNvGrpSpPr/>
        <p:nvPr/>
      </p:nvGrpSpPr>
      <p:grpSpPr>
        <a:xfrm>
          <a:off x="0" y="0"/>
          <a:ext cx="0" cy="0"/>
          <a:chOff x="0" y="0"/>
          <a:chExt cx="0" cy="0"/>
        </a:xfrm>
      </p:grpSpPr>
      <p:sp>
        <p:nvSpPr>
          <p:cNvPr id="53250" name="Rectangle 2">
            <a:extLst>
              <a:ext uri="{FF2B5EF4-FFF2-40B4-BE49-F238E27FC236}">
                <a16:creationId xmlns:a16="http://schemas.microsoft.com/office/drawing/2014/main" id="{EFADD8C6-FF77-C3DD-851F-A292CF8A24FA}"/>
              </a:ext>
            </a:extLst>
          </p:cNvPr>
          <p:cNvSpPr>
            <a:spLocks noGrp="1" noChangeArrowheads="1"/>
          </p:cNvSpPr>
          <p:nvPr>
            <p:ph type="title"/>
          </p:nvPr>
        </p:nvSpPr>
        <p:spPr/>
        <p:txBody>
          <a:bodyPr/>
          <a:lstStyle/>
          <a:p>
            <a:pPr eaLnBrk="1" hangingPunct="1"/>
            <a:r>
              <a:rPr lang="en-US" dirty="0"/>
              <a:t>The prostatic venous plexus</a:t>
            </a:r>
          </a:p>
        </p:txBody>
      </p:sp>
      <p:sp>
        <p:nvSpPr>
          <p:cNvPr id="3" name="Content Placeholder 4">
            <a:extLst>
              <a:ext uri="{FF2B5EF4-FFF2-40B4-BE49-F238E27FC236}">
                <a16:creationId xmlns:a16="http://schemas.microsoft.com/office/drawing/2014/main" id="{5BF8648E-190C-C476-053C-433879045F69}"/>
              </a:ext>
            </a:extLst>
          </p:cNvPr>
          <p:cNvSpPr txBox="1">
            <a:spLocks/>
          </p:cNvSpPr>
          <p:nvPr/>
        </p:nvSpPr>
        <p:spPr>
          <a:xfrm>
            <a:off x="768096" y="2286000"/>
            <a:ext cx="7690104" cy="40233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eaLnBrk="1" hangingPunct="1">
              <a:buNone/>
              <a:defRPr/>
            </a:pPr>
            <a:r>
              <a:rPr lang="en-US" dirty="0"/>
              <a:t>In all operations on the prostate, the surgeon regards the prostatic venous plexus with respect. </a:t>
            </a:r>
          </a:p>
          <a:p>
            <a:pPr marL="0" indent="0" eaLnBrk="1" hangingPunct="1">
              <a:buNone/>
              <a:defRPr/>
            </a:pPr>
            <a:r>
              <a:rPr lang="en-US" dirty="0"/>
              <a:t>The veins have thin walls, are valveless, and are drained by several large trunks directly into the internal iliac veins. </a:t>
            </a:r>
          </a:p>
          <a:p>
            <a:pPr marL="0" indent="0" eaLnBrk="1" hangingPunct="1">
              <a:buNone/>
              <a:defRPr/>
            </a:pPr>
            <a:r>
              <a:rPr lang="en-US" dirty="0"/>
              <a:t>Damage to these veins can result in a severe hemorrhage.</a:t>
            </a:r>
          </a:p>
        </p:txBody>
      </p:sp>
    </p:spTree>
    <p:extLst>
      <p:ext uri="{BB962C8B-B14F-4D97-AF65-F5344CB8AC3E}">
        <p14:creationId xmlns:p14="http://schemas.microsoft.com/office/powerpoint/2010/main" val="24667652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E50E2-F931-F045-56E9-89FC07521CEA}"/>
            </a:ext>
          </a:extLst>
        </p:cNvPr>
        <p:cNvGrpSpPr/>
        <p:nvPr/>
      </p:nvGrpSpPr>
      <p:grpSpPr>
        <a:xfrm>
          <a:off x="0" y="0"/>
          <a:ext cx="0" cy="0"/>
          <a:chOff x="0" y="0"/>
          <a:chExt cx="0" cy="0"/>
        </a:xfrm>
      </p:grpSpPr>
      <p:sp>
        <p:nvSpPr>
          <p:cNvPr id="53250" name="Rectangle 2">
            <a:extLst>
              <a:ext uri="{FF2B5EF4-FFF2-40B4-BE49-F238E27FC236}">
                <a16:creationId xmlns:a16="http://schemas.microsoft.com/office/drawing/2014/main" id="{1877989F-CE85-1EB7-C68E-6AFB1846A2F5}"/>
              </a:ext>
            </a:extLst>
          </p:cNvPr>
          <p:cNvSpPr>
            <a:spLocks noGrp="1" noChangeArrowheads="1"/>
          </p:cNvSpPr>
          <p:nvPr>
            <p:ph type="title"/>
          </p:nvPr>
        </p:nvSpPr>
        <p:spPr/>
        <p:txBody>
          <a:bodyPr/>
          <a:lstStyle/>
          <a:p>
            <a:pPr eaLnBrk="1" hangingPunct="1"/>
            <a:r>
              <a:rPr lang="en-US" dirty="0"/>
              <a:t>Features of prostatic venous plexus</a:t>
            </a:r>
          </a:p>
        </p:txBody>
      </p:sp>
      <p:sp>
        <p:nvSpPr>
          <p:cNvPr id="3" name="Content Placeholder 4">
            <a:extLst>
              <a:ext uri="{FF2B5EF4-FFF2-40B4-BE49-F238E27FC236}">
                <a16:creationId xmlns:a16="http://schemas.microsoft.com/office/drawing/2014/main" id="{C233E6C4-3A81-7ED7-C8CC-C5AB9D4991F5}"/>
              </a:ext>
            </a:extLst>
          </p:cNvPr>
          <p:cNvSpPr txBox="1">
            <a:spLocks/>
          </p:cNvSpPr>
          <p:nvPr/>
        </p:nvSpPr>
        <p:spPr>
          <a:xfrm>
            <a:off x="768096" y="2286000"/>
            <a:ext cx="7690104" cy="40233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eaLnBrk="1" hangingPunct="1">
              <a:buFont typeface="Wingdings" panose="05000000000000000000" pitchFamily="2" charset="2"/>
              <a:buChar char="§"/>
              <a:defRPr/>
            </a:pPr>
            <a:r>
              <a:rPr lang="en-US" dirty="0"/>
              <a:t>Veins are thin walled.</a:t>
            </a:r>
          </a:p>
          <a:p>
            <a:pPr eaLnBrk="1" hangingPunct="1">
              <a:buFont typeface="Wingdings" panose="05000000000000000000" pitchFamily="2" charset="2"/>
              <a:buChar char="§"/>
              <a:defRPr/>
            </a:pPr>
            <a:r>
              <a:rPr lang="en-US" dirty="0"/>
              <a:t>Veins are valveless.</a:t>
            </a:r>
          </a:p>
          <a:p>
            <a:pPr eaLnBrk="1" hangingPunct="1">
              <a:buFont typeface="Wingdings" panose="05000000000000000000" pitchFamily="2" charset="2"/>
              <a:buChar char="§"/>
              <a:defRPr/>
            </a:pPr>
            <a:r>
              <a:rPr lang="en-US" dirty="0"/>
              <a:t>Veins end in internal iliac vein.</a:t>
            </a:r>
          </a:p>
          <a:p>
            <a:pPr eaLnBrk="1" hangingPunct="1">
              <a:buFont typeface="Wingdings" panose="05000000000000000000" pitchFamily="2" charset="2"/>
              <a:buChar char="§"/>
              <a:defRPr/>
            </a:pPr>
            <a:r>
              <a:rPr lang="en-US" dirty="0"/>
              <a:t>The venous plexus is connected with vertebral veins(skeletal metastases in </a:t>
            </a:r>
            <a:r>
              <a:rPr lang="en-US" dirty="0" err="1"/>
              <a:t>prstatic</a:t>
            </a:r>
            <a:r>
              <a:rPr lang="en-US" dirty="0"/>
              <a:t> Ca).</a:t>
            </a:r>
          </a:p>
        </p:txBody>
      </p:sp>
    </p:spTree>
    <p:extLst>
      <p:ext uri="{BB962C8B-B14F-4D97-AF65-F5344CB8AC3E}">
        <p14:creationId xmlns:p14="http://schemas.microsoft.com/office/powerpoint/2010/main" val="36845932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768096" y="585216"/>
            <a:ext cx="7918704" cy="1499616"/>
          </a:xfrm>
        </p:spPr>
        <p:txBody>
          <a:bodyPr>
            <a:normAutofit/>
          </a:bodyPr>
          <a:lstStyle/>
          <a:p>
            <a:pPr eaLnBrk="1" hangingPunct="1"/>
            <a:r>
              <a:rPr lang="en-US" sz="3600" dirty="0"/>
              <a:t>Blood supply of the male internal genital organs: prostate and others</a:t>
            </a:r>
          </a:p>
        </p:txBody>
      </p:sp>
      <p:sp>
        <p:nvSpPr>
          <p:cNvPr id="2" name="Content Placeholder 4">
            <a:extLst>
              <a:ext uri="{FF2B5EF4-FFF2-40B4-BE49-F238E27FC236}">
                <a16:creationId xmlns:a16="http://schemas.microsoft.com/office/drawing/2014/main" id="{979EA72B-A72B-7D45-BA8B-9EB3DD691AE6}"/>
              </a:ext>
            </a:extLst>
          </p:cNvPr>
          <p:cNvSpPr txBox="1">
            <a:spLocks/>
          </p:cNvSpPr>
          <p:nvPr/>
        </p:nvSpPr>
        <p:spPr>
          <a:xfrm>
            <a:off x="768096" y="1905000"/>
            <a:ext cx="7690104" cy="45567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eaLnBrk="1" hangingPunct="1">
              <a:lnSpc>
                <a:spcPct val="80000"/>
              </a:lnSpc>
              <a:buNone/>
            </a:pPr>
            <a:r>
              <a:rPr lang="en-US" dirty="0"/>
              <a:t>All the structures which lie between the bladder and rectum (prostate, seminal vesicles, ampullae of vas deferens on either side as well as the lower ends of the 2 ureters) are supplied by the inferior vesical with a little help of the middle rectal artery.</a:t>
            </a:r>
          </a:p>
          <a:p>
            <a:pPr marL="0" indent="0" eaLnBrk="1" hangingPunct="1">
              <a:lnSpc>
                <a:spcPct val="80000"/>
              </a:lnSpc>
              <a:buNone/>
            </a:pPr>
            <a:r>
              <a:rPr lang="en-US" sz="1600" i="1" dirty="0"/>
              <a:t>* The branch to the prostate enters the gland on each side at its lateral extremity.</a:t>
            </a:r>
          </a:p>
          <a:p>
            <a:pPr marL="0" indent="0" eaLnBrk="1" hangingPunct="1">
              <a:lnSpc>
                <a:spcPct val="80000"/>
              </a:lnSpc>
              <a:buNone/>
            </a:pPr>
            <a:r>
              <a:rPr lang="en-US" sz="1600" i="1" dirty="0"/>
              <a:t>* The artery to vas deferens arises from the inferior vesical artery and runs in close relation with Vas from the base of the bladder to the epididymis (where it anastomoses with the testicular artery)</a:t>
            </a:r>
          </a:p>
          <a:p>
            <a:pPr marL="0" indent="0" eaLnBrk="1" hangingPunct="1">
              <a:lnSpc>
                <a:spcPct val="80000"/>
              </a:lnSpc>
              <a:buNone/>
            </a:pPr>
            <a:r>
              <a:rPr lang="en-US" dirty="0"/>
              <a:t>The prostatic venous plexus (a) receives the deep dorsal vein of the in front, (b) drains into the internal iliac vein... behind and (c) communicates with the vesical venous plexus... above.	,</a:t>
            </a:r>
          </a:p>
          <a:p>
            <a:pPr marL="0" indent="0" eaLnBrk="1" hangingPunct="1">
              <a:lnSpc>
                <a:spcPct val="80000"/>
              </a:lnSpc>
              <a:buNone/>
            </a:pPr>
            <a:r>
              <a:rPr lang="en-US" dirty="0"/>
              <a:t>As the radicles from the prostatic. plexus run backwards to drain into the internal iliac vein they pass lateral to the seminal vesicle and below the ureter.</a:t>
            </a:r>
          </a:p>
          <a:p>
            <a:pPr marL="0" indent="0" eaLnBrk="1" hangingPunct="1">
              <a:lnSpc>
                <a:spcPct val="80000"/>
              </a:lnSpc>
              <a:buNone/>
            </a:pPr>
            <a:r>
              <a:rPr lang="en-US" dirty="0"/>
              <a:t>The pudendal plexus of veins (prostatic) lies between the two capsules and receives in front the deep dorsal vein of the penis.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noChangeArrowheads="1"/>
          </p:cNvPicPr>
          <p:nvPr/>
        </p:nvPicPr>
        <p:blipFill>
          <a:blip r:embed="rId2"/>
          <a:srcRect/>
          <a:stretch>
            <a:fillRect/>
          </a:stretch>
        </p:blipFill>
        <p:spPr bwMode="auto">
          <a:xfrm>
            <a:off x="1716087" y="762000"/>
            <a:ext cx="5711825" cy="5334000"/>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A63A1-6B82-D359-0FFF-A7FB623C38F4}"/>
            </a:ext>
          </a:extLst>
        </p:cNvPr>
        <p:cNvGrpSpPr/>
        <p:nvPr/>
      </p:nvGrpSpPr>
      <p:grpSpPr>
        <a:xfrm>
          <a:off x="0" y="0"/>
          <a:ext cx="0" cy="0"/>
          <a:chOff x="0" y="0"/>
          <a:chExt cx="0" cy="0"/>
        </a:xfrm>
      </p:grpSpPr>
      <p:sp>
        <p:nvSpPr>
          <p:cNvPr id="53250" name="Rectangle 2">
            <a:extLst>
              <a:ext uri="{FF2B5EF4-FFF2-40B4-BE49-F238E27FC236}">
                <a16:creationId xmlns:a16="http://schemas.microsoft.com/office/drawing/2014/main" id="{F21F8572-28C3-BAE3-5D48-28A003D43658}"/>
              </a:ext>
            </a:extLst>
          </p:cNvPr>
          <p:cNvSpPr>
            <a:spLocks noGrp="1" noChangeArrowheads="1"/>
          </p:cNvSpPr>
          <p:nvPr>
            <p:ph type="title"/>
          </p:nvPr>
        </p:nvSpPr>
        <p:spPr/>
        <p:txBody>
          <a:bodyPr/>
          <a:lstStyle/>
          <a:p>
            <a:pPr eaLnBrk="1" hangingPunct="1"/>
            <a:r>
              <a:rPr lang="en-US" dirty="0"/>
              <a:t>Structures within the prostate</a:t>
            </a:r>
          </a:p>
        </p:txBody>
      </p:sp>
      <p:sp>
        <p:nvSpPr>
          <p:cNvPr id="3" name="Content Placeholder 4">
            <a:extLst>
              <a:ext uri="{FF2B5EF4-FFF2-40B4-BE49-F238E27FC236}">
                <a16:creationId xmlns:a16="http://schemas.microsoft.com/office/drawing/2014/main" id="{8568C678-A610-61F4-22CD-59C8A5B4D069}"/>
              </a:ext>
            </a:extLst>
          </p:cNvPr>
          <p:cNvSpPr txBox="1">
            <a:spLocks/>
          </p:cNvSpPr>
          <p:nvPr/>
        </p:nvSpPr>
        <p:spPr>
          <a:xfrm>
            <a:off x="768096" y="2286000"/>
            <a:ext cx="7690104" cy="40233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609600" indent="-609600" eaLnBrk="1" hangingPunct="1">
              <a:buFontTx/>
              <a:buAutoNum type="arabicPeriod"/>
            </a:pPr>
            <a:r>
              <a:rPr lang="en-US" sz="2000" dirty="0"/>
              <a:t>Prostatic urethra</a:t>
            </a:r>
          </a:p>
          <a:p>
            <a:pPr marL="609600" indent="-609600" eaLnBrk="1" hangingPunct="1">
              <a:buFontTx/>
              <a:buAutoNum type="arabicPeriod"/>
            </a:pPr>
            <a:r>
              <a:rPr lang="en-US" sz="2000" dirty="0"/>
              <a:t>Ejaculatory ducts (2)</a:t>
            </a:r>
          </a:p>
          <a:p>
            <a:pPr marL="609600" indent="-609600" eaLnBrk="1" hangingPunct="1">
              <a:buFontTx/>
              <a:buAutoNum type="arabicPeriod"/>
            </a:pPr>
            <a:r>
              <a:rPr lang="en-US" sz="2000" dirty="0"/>
              <a:t>Prostatic utricle</a:t>
            </a:r>
          </a:p>
        </p:txBody>
      </p:sp>
    </p:spTree>
    <p:extLst>
      <p:ext uri="{BB962C8B-B14F-4D97-AF65-F5344CB8AC3E}">
        <p14:creationId xmlns:p14="http://schemas.microsoft.com/office/powerpoint/2010/main" val="16865068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6B796-1A0C-32AC-F3F1-341D553BA31F}"/>
            </a:ext>
          </a:extLst>
        </p:cNvPr>
        <p:cNvGrpSpPr/>
        <p:nvPr/>
      </p:nvGrpSpPr>
      <p:grpSpPr>
        <a:xfrm>
          <a:off x="0" y="0"/>
          <a:ext cx="0" cy="0"/>
          <a:chOff x="0" y="0"/>
          <a:chExt cx="0" cy="0"/>
        </a:xfrm>
      </p:grpSpPr>
      <p:pic>
        <p:nvPicPr>
          <p:cNvPr id="2" name="Picture 4" descr="us13b">
            <a:extLst>
              <a:ext uri="{FF2B5EF4-FFF2-40B4-BE49-F238E27FC236}">
                <a16:creationId xmlns:a16="http://schemas.microsoft.com/office/drawing/2014/main" id="{98F18197-E62E-B4B0-30AF-7A2E52742F40}"/>
              </a:ext>
            </a:extLst>
          </p:cNvPr>
          <p:cNvPicPr>
            <a:picLocks noChangeAspect="1" noChangeArrowheads="1"/>
          </p:cNvPicPr>
          <p:nvPr/>
        </p:nvPicPr>
        <p:blipFill>
          <a:blip r:embed="rId2"/>
          <a:srcRect/>
          <a:stretch>
            <a:fillRect/>
          </a:stretch>
        </p:blipFill>
        <p:spPr>
          <a:xfrm>
            <a:off x="650377" y="838200"/>
            <a:ext cx="7843245" cy="3216275"/>
          </a:xfrm>
          <a:prstGeom prst="rect">
            <a:avLst/>
          </a:prstGeom>
          <a:noFill/>
        </p:spPr>
      </p:pic>
      <p:sp>
        <p:nvSpPr>
          <p:cNvPr id="3" name="Content Placeholder 4">
            <a:extLst>
              <a:ext uri="{FF2B5EF4-FFF2-40B4-BE49-F238E27FC236}">
                <a16:creationId xmlns:a16="http://schemas.microsoft.com/office/drawing/2014/main" id="{31936AB9-9463-EF2D-5442-BED5D7B72CDB}"/>
              </a:ext>
            </a:extLst>
          </p:cNvPr>
          <p:cNvSpPr txBox="1">
            <a:spLocks/>
          </p:cNvSpPr>
          <p:nvPr/>
        </p:nvSpPr>
        <p:spPr>
          <a:xfrm>
            <a:off x="726947" y="4114800"/>
            <a:ext cx="7690104" cy="2254885"/>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a:lnSpc>
                <a:spcPct val="80000"/>
              </a:lnSpc>
              <a:spcBef>
                <a:spcPct val="20000"/>
              </a:spcBef>
              <a:buFontTx/>
              <a:buChar char="•"/>
            </a:pPr>
            <a:r>
              <a:rPr lang="en-US" sz="2000" dirty="0"/>
              <a:t>Prostatic fluid, a thin, milky fluid, provides approximately 20% of the volume of semen (a mixture of secretions produced by the testes, seminal glands, prostate, and bulbourethral glands) and plays a role in activating the sperms.</a:t>
            </a:r>
          </a:p>
        </p:txBody>
      </p:sp>
    </p:spTree>
    <p:extLst>
      <p:ext uri="{BB962C8B-B14F-4D97-AF65-F5344CB8AC3E}">
        <p14:creationId xmlns:p14="http://schemas.microsoft.com/office/powerpoint/2010/main" val="35261512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02370-5284-3326-3798-A95C89AAE474}"/>
            </a:ext>
          </a:extLst>
        </p:cNvPr>
        <p:cNvGrpSpPr/>
        <p:nvPr/>
      </p:nvGrpSpPr>
      <p:grpSpPr>
        <a:xfrm>
          <a:off x="0" y="0"/>
          <a:ext cx="0" cy="0"/>
          <a:chOff x="0" y="0"/>
          <a:chExt cx="0" cy="0"/>
        </a:xfrm>
      </p:grpSpPr>
      <p:sp>
        <p:nvSpPr>
          <p:cNvPr id="53250" name="Rectangle 2">
            <a:extLst>
              <a:ext uri="{FF2B5EF4-FFF2-40B4-BE49-F238E27FC236}">
                <a16:creationId xmlns:a16="http://schemas.microsoft.com/office/drawing/2014/main" id="{734CB845-1661-5FD7-5D14-5B5F831B66BB}"/>
              </a:ext>
            </a:extLst>
          </p:cNvPr>
          <p:cNvSpPr>
            <a:spLocks noGrp="1" noChangeArrowheads="1"/>
          </p:cNvSpPr>
          <p:nvPr>
            <p:ph type="title"/>
          </p:nvPr>
        </p:nvSpPr>
        <p:spPr/>
        <p:txBody>
          <a:bodyPr>
            <a:normAutofit/>
          </a:bodyPr>
          <a:lstStyle/>
          <a:p>
            <a:pPr eaLnBrk="1" hangingPunct="1"/>
            <a:r>
              <a:rPr lang="en-US" dirty="0"/>
              <a:t>PROSTATE EXAMINATION &amp; PROSTATE ACTIVITY AND DISEASE</a:t>
            </a:r>
          </a:p>
        </p:txBody>
      </p:sp>
      <p:sp>
        <p:nvSpPr>
          <p:cNvPr id="4" name="Content Placeholder 4">
            <a:extLst>
              <a:ext uri="{FF2B5EF4-FFF2-40B4-BE49-F238E27FC236}">
                <a16:creationId xmlns:a16="http://schemas.microsoft.com/office/drawing/2014/main" id="{5A4CD7E9-3A83-4856-4E9F-A645576F89E7}"/>
              </a:ext>
            </a:extLst>
          </p:cNvPr>
          <p:cNvSpPr txBox="1">
            <a:spLocks/>
          </p:cNvSpPr>
          <p:nvPr/>
        </p:nvSpPr>
        <p:spPr>
          <a:xfrm>
            <a:off x="920496" y="2286000"/>
            <a:ext cx="7690104" cy="41757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eaLnBrk="1" hangingPunct="1">
              <a:lnSpc>
                <a:spcPct val="80000"/>
              </a:lnSpc>
              <a:buFontTx/>
              <a:buNone/>
            </a:pPr>
            <a:r>
              <a:rPr lang="en-US" sz="2000" dirty="0">
                <a:solidFill>
                  <a:srgbClr val="FF0000"/>
                </a:solidFill>
              </a:rPr>
              <a:t>Prostate Examination- </a:t>
            </a:r>
            <a:r>
              <a:rPr lang="en-US" sz="2000" dirty="0"/>
              <a:t>The prostate can be examined clinically by palpation by performing a rectal examination. The exam­iner's gloved finger can feel the posterior surface of the prostate through the anterior rectal wall.</a:t>
            </a:r>
          </a:p>
          <a:p>
            <a:pPr marL="0" indent="0" eaLnBrk="1" hangingPunct="1">
              <a:lnSpc>
                <a:spcPct val="80000"/>
              </a:lnSpc>
              <a:buFontTx/>
              <a:buNone/>
            </a:pPr>
            <a:r>
              <a:rPr lang="en-US" sz="2000" dirty="0">
                <a:solidFill>
                  <a:srgbClr val="FF0000"/>
                </a:solidFill>
              </a:rPr>
              <a:t>Prostate Activity and Disease- </a:t>
            </a:r>
            <a:r>
              <a:rPr lang="en-US" sz="2000" dirty="0"/>
              <a:t>It is now generally believed that the normal glandular activity of the prostate is controlled by the androgens and estrogens circulating in the bloodstream. The secretions of the prostate are poured into the urethra during ejaculation and are added to the seminal fluid. Acid phosphatase is an important enzyme present in the secretion in large amounts. When the glandular cells producing this enzyme cannot discharge their secretion into the ducts, as in carcinoma of the prostate, the serum acid phosphatase level of the blood rises.</a:t>
            </a:r>
          </a:p>
          <a:p>
            <a:pPr marL="0" indent="0" eaLnBrk="1" hangingPunct="1">
              <a:lnSpc>
                <a:spcPct val="80000"/>
              </a:lnSpc>
              <a:buNone/>
            </a:pPr>
            <a:r>
              <a:rPr lang="en-US" sz="2000" dirty="0"/>
              <a:t>The specific protein level can be measured by a simple laboratory test called the PSA (prostatic-specific antigen) test.</a:t>
            </a:r>
          </a:p>
        </p:txBody>
      </p:sp>
    </p:spTree>
    <p:extLst>
      <p:ext uri="{BB962C8B-B14F-4D97-AF65-F5344CB8AC3E}">
        <p14:creationId xmlns:p14="http://schemas.microsoft.com/office/powerpoint/2010/main" val="11293310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68E45-5521-44DA-268C-45642CDA1736}"/>
            </a:ext>
          </a:extLst>
        </p:cNvPr>
        <p:cNvGrpSpPr/>
        <p:nvPr/>
      </p:nvGrpSpPr>
      <p:grpSpPr>
        <a:xfrm>
          <a:off x="0" y="0"/>
          <a:ext cx="0" cy="0"/>
          <a:chOff x="0" y="0"/>
          <a:chExt cx="0" cy="0"/>
        </a:xfrm>
      </p:grpSpPr>
      <p:sp>
        <p:nvSpPr>
          <p:cNvPr id="53250" name="Rectangle 2">
            <a:extLst>
              <a:ext uri="{FF2B5EF4-FFF2-40B4-BE49-F238E27FC236}">
                <a16:creationId xmlns:a16="http://schemas.microsoft.com/office/drawing/2014/main" id="{3684DF5D-2EF3-5A74-E500-C13E66F99EA3}"/>
              </a:ext>
            </a:extLst>
          </p:cNvPr>
          <p:cNvSpPr>
            <a:spLocks noGrp="1" noChangeArrowheads="1"/>
          </p:cNvSpPr>
          <p:nvPr>
            <p:ph type="title"/>
          </p:nvPr>
        </p:nvSpPr>
        <p:spPr/>
        <p:txBody>
          <a:bodyPr>
            <a:normAutofit/>
          </a:bodyPr>
          <a:lstStyle/>
          <a:p>
            <a:pPr eaLnBrk="1" hangingPunct="1"/>
            <a:r>
              <a:rPr lang="en-US" dirty="0"/>
              <a:t>BENIGN ENLARGEMENT OF THE PROSTATE</a:t>
            </a:r>
          </a:p>
        </p:txBody>
      </p:sp>
      <p:sp>
        <p:nvSpPr>
          <p:cNvPr id="4" name="Content Placeholder 4">
            <a:extLst>
              <a:ext uri="{FF2B5EF4-FFF2-40B4-BE49-F238E27FC236}">
                <a16:creationId xmlns:a16="http://schemas.microsoft.com/office/drawing/2014/main" id="{3773BA3D-4F33-2F30-8C6C-A5FF6B1CA1E4}"/>
              </a:ext>
            </a:extLst>
          </p:cNvPr>
          <p:cNvSpPr txBox="1">
            <a:spLocks/>
          </p:cNvSpPr>
          <p:nvPr/>
        </p:nvSpPr>
        <p:spPr>
          <a:xfrm>
            <a:off x="920496" y="2286000"/>
            <a:ext cx="7690104" cy="41757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eaLnBrk="1" hangingPunct="1">
              <a:lnSpc>
                <a:spcPct val="80000"/>
              </a:lnSpc>
              <a:buFontTx/>
              <a:buNone/>
            </a:pPr>
            <a:r>
              <a:rPr lang="en-US" sz="2000" dirty="0"/>
              <a:t>Benign enlargement of the prostate is common in men older than 50 years. The cause is possibly an imbalance in the hormonal control of the gland. </a:t>
            </a:r>
          </a:p>
          <a:p>
            <a:pPr marL="0" indent="0" eaLnBrk="1" hangingPunct="1">
              <a:lnSpc>
                <a:spcPct val="80000"/>
              </a:lnSpc>
              <a:buFontTx/>
              <a:buNone/>
            </a:pPr>
            <a:r>
              <a:rPr lang="en-US" sz="2000" dirty="0"/>
              <a:t>The median lobe of the gland enlarges upward and encroaches within the sphincter vesicae, located at the neck of the bladder. </a:t>
            </a:r>
          </a:p>
          <a:p>
            <a:pPr marL="0" indent="0" eaLnBrk="1" hangingPunct="1">
              <a:lnSpc>
                <a:spcPct val="80000"/>
              </a:lnSpc>
              <a:buFontTx/>
              <a:buNone/>
            </a:pPr>
            <a:r>
              <a:rPr lang="en-US" sz="2000" dirty="0"/>
              <a:t>The enlargement of the median and lateral lobes of the gland produces elongation and lateral compression and distortion of the urethra so that the patient experiences difficulty in passing urine and the stream is weak. backpressure effects on the ureters and both kidneys are a common complication. </a:t>
            </a:r>
          </a:p>
          <a:p>
            <a:pPr marL="0" indent="0" eaLnBrk="1" hangingPunct="1">
              <a:lnSpc>
                <a:spcPct val="80000"/>
              </a:lnSpc>
              <a:buFontTx/>
              <a:buNone/>
            </a:pPr>
            <a:r>
              <a:rPr lang="en-US" sz="2000" dirty="0"/>
              <a:t>The enlargement of the uvula vesicae (owing to the en­larged median lobe) results in the formation of a pouch of stagnant urine behind the urethral orifice within the bladder. The stagnant urine frequently be­comes infected, and the inflamed bladder (cystitis) adds to the patient's symptoms.</a:t>
            </a:r>
          </a:p>
        </p:txBody>
      </p:sp>
    </p:spTree>
    <p:extLst>
      <p:ext uri="{BB962C8B-B14F-4D97-AF65-F5344CB8AC3E}">
        <p14:creationId xmlns:p14="http://schemas.microsoft.com/office/powerpoint/2010/main" val="465178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CCAF5-8475-224D-570C-5845105D5929}"/>
            </a:ext>
          </a:extLst>
        </p:cNvPr>
        <p:cNvGrpSpPr/>
        <p:nvPr/>
      </p:nvGrpSpPr>
      <p:grpSpPr>
        <a:xfrm>
          <a:off x="0" y="0"/>
          <a:ext cx="0" cy="0"/>
          <a:chOff x="0" y="0"/>
          <a:chExt cx="0" cy="0"/>
        </a:xfrm>
      </p:grpSpPr>
      <p:sp>
        <p:nvSpPr>
          <p:cNvPr id="53250" name="Rectangle 2">
            <a:extLst>
              <a:ext uri="{FF2B5EF4-FFF2-40B4-BE49-F238E27FC236}">
                <a16:creationId xmlns:a16="http://schemas.microsoft.com/office/drawing/2014/main" id="{BA8D408A-E223-AEEE-97D2-217D0588567E}"/>
              </a:ext>
            </a:extLst>
          </p:cNvPr>
          <p:cNvSpPr>
            <a:spLocks noGrp="1" noChangeArrowheads="1"/>
          </p:cNvSpPr>
          <p:nvPr>
            <p:ph type="title"/>
          </p:nvPr>
        </p:nvSpPr>
        <p:spPr>
          <a:xfrm>
            <a:off x="768096" y="585216"/>
            <a:ext cx="6699504" cy="1499616"/>
          </a:xfrm>
        </p:spPr>
        <p:txBody>
          <a:bodyPr>
            <a:normAutofit/>
          </a:bodyPr>
          <a:lstStyle/>
          <a:p>
            <a:pPr eaLnBrk="1" hangingPunct="1"/>
            <a:r>
              <a:rPr lang="en-US" dirty="0"/>
              <a:t>PROSTATE CANCER AND</a:t>
            </a:r>
            <a:br>
              <a:rPr lang="en-US" dirty="0"/>
            </a:br>
            <a:r>
              <a:rPr lang="en-US" dirty="0"/>
              <a:t>THE PROSTATIC VENOUS PLEXUS</a:t>
            </a:r>
          </a:p>
        </p:txBody>
      </p:sp>
      <p:sp>
        <p:nvSpPr>
          <p:cNvPr id="4" name="Content Placeholder 4">
            <a:extLst>
              <a:ext uri="{FF2B5EF4-FFF2-40B4-BE49-F238E27FC236}">
                <a16:creationId xmlns:a16="http://schemas.microsoft.com/office/drawing/2014/main" id="{24D90D75-956B-192A-C936-135A98A6E4CA}"/>
              </a:ext>
            </a:extLst>
          </p:cNvPr>
          <p:cNvSpPr txBox="1">
            <a:spLocks/>
          </p:cNvSpPr>
          <p:nvPr/>
        </p:nvSpPr>
        <p:spPr>
          <a:xfrm>
            <a:off x="920496" y="2286000"/>
            <a:ext cx="7690104" cy="41757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a:lnSpc>
                <a:spcPct val="80000"/>
              </a:lnSpc>
              <a:buNone/>
            </a:pPr>
            <a:r>
              <a:rPr lang="en-US" dirty="0"/>
              <a:t>Many connections between the prostatic venous plexus and the vertebral veins exist. </a:t>
            </a:r>
          </a:p>
          <a:p>
            <a:pPr marL="0" indent="0">
              <a:lnSpc>
                <a:spcPct val="80000"/>
              </a:lnSpc>
              <a:buNone/>
            </a:pPr>
            <a:r>
              <a:rPr lang="en-US" dirty="0"/>
              <a:t>During coughing and sneez­ing or abdominal straining, it is possible for prostatic ve­nous blood to flow in a reverse direction and enter the vertebral veins. </a:t>
            </a:r>
          </a:p>
          <a:p>
            <a:pPr marL="0" indent="0">
              <a:lnSpc>
                <a:spcPct val="80000"/>
              </a:lnSpc>
              <a:buNone/>
            </a:pPr>
            <a:r>
              <a:rPr lang="en-US" dirty="0"/>
              <a:t>This explains the frequent occurrence of skeletal metastases in the lower vertebral column and pelvic bones of patients with carcinoma of the prostate. </a:t>
            </a:r>
          </a:p>
          <a:p>
            <a:pPr marL="0" indent="0">
              <a:lnSpc>
                <a:spcPct val="80000"/>
              </a:lnSpc>
              <a:buNone/>
            </a:pPr>
            <a:r>
              <a:rPr lang="en-US" dirty="0"/>
              <a:t>Cancer cells enter the skull via this route by floating up the valveless prostatic and vertebral veins.</a:t>
            </a:r>
          </a:p>
        </p:txBody>
      </p:sp>
    </p:spTree>
    <p:extLst>
      <p:ext uri="{BB962C8B-B14F-4D97-AF65-F5344CB8AC3E}">
        <p14:creationId xmlns:p14="http://schemas.microsoft.com/office/powerpoint/2010/main" val="5476376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a:srcRect/>
          <a:stretch>
            <a:fillRect/>
          </a:stretch>
        </p:blipFill>
        <p:spPr bwMode="auto">
          <a:xfrm>
            <a:off x="908843" y="952500"/>
            <a:ext cx="7326313" cy="4953000"/>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5"/>
          <p:cNvPicPr>
            <a:picLocks noChangeAspect="1" noChangeArrowheads="1"/>
          </p:cNvPicPr>
          <p:nvPr/>
        </p:nvPicPr>
        <p:blipFill>
          <a:blip r:embed="rId2"/>
          <a:srcRect/>
          <a:stretch>
            <a:fillRect/>
          </a:stretch>
        </p:blipFill>
        <p:spPr bwMode="auto">
          <a:xfrm>
            <a:off x="1499128" y="722312"/>
            <a:ext cx="6145743" cy="5413375"/>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a:srcRect/>
          <a:stretch>
            <a:fillRect/>
          </a:stretch>
        </p:blipFill>
        <p:spPr bwMode="auto">
          <a:xfrm>
            <a:off x="1504117" y="609600"/>
            <a:ext cx="6135765" cy="5638800"/>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p:cNvPicPr>
            <a:picLocks noChangeAspect="1" noChangeArrowheads="1"/>
          </p:cNvPicPr>
          <p:nvPr/>
        </p:nvPicPr>
        <p:blipFill>
          <a:blip r:embed="rId2"/>
          <a:srcRect/>
          <a:stretch>
            <a:fillRect/>
          </a:stretch>
        </p:blipFill>
        <p:spPr bwMode="auto">
          <a:xfrm>
            <a:off x="1503992" y="704056"/>
            <a:ext cx="6136016" cy="5449888"/>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FD3C6-6708-F902-EA44-9EE03E7B3AF7}"/>
            </a:ext>
          </a:extLst>
        </p:cNvPr>
        <p:cNvGrpSpPr/>
        <p:nvPr/>
      </p:nvGrpSpPr>
      <p:grpSpPr>
        <a:xfrm>
          <a:off x="0" y="0"/>
          <a:ext cx="0" cy="0"/>
          <a:chOff x="0" y="0"/>
          <a:chExt cx="0" cy="0"/>
        </a:xfrm>
      </p:grpSpPr>
      <p:sp>
        <p:nvSpPr>
          <p:cNvPr id="53250" name="Rectangle 2">
            <a:extLst>
              <a:ext uri="{FF2B5EF4-FFF2-40B4-BE49-F238E27FC236}">
                <a16:creationId xmlns:a16="http://schemas.microsoft.com/office/drawing/2014/main" id="{0D9198CF-94E5-E2C7-D505-610E8942801D}"/>
              </a:ext>
            </a:extLst>
          </p:cNvPr>
          <p:cNvSpPr>
            <a:spLocks noGrp="1" noChangeArrowheads="1"/>
          </p:cNvSpPr>
          <p:nvPr>
            <p:ph type="title"/>
          </p:nvPr>
        </p:nvSpPr>
        <p:spPr/>
        <p:txBody>
          <a:bodyPr>
            <a:normAutofit/>
          </a:bodyPr>
          <a:lstStyle/>
          <a:p>
            <a:pPr eaLnBrk="1" hangingPunct="1"/>
            <a:r>
              <a:rPr lang="en-US" dirty="0"/>
              <a:t>The primary cancer sites which give rise to skeletal metastasis</a:t>
            </a:r>
          </a:p>
        </p:txBody>
      </p:sp>
      <p:sp>
        <p:nvSpPr>
          <p:cNvPr id="3" name="Content Placeholder 4">
            <a:extLst>
              <a:ext uri="{FF2B5EF4-FFF2-40B4-BE49-F238E27FC236}">
                <a16:creationId xmlns:a16="http://schemas.microsoft.com/office/drawing/2014/main" id="{A4220AD1-7773-2857-58A7-18F26FB008F6}"/>
              </a:ext>
            </a:extLst>
          </p:cNvPr>
          <p:cNvSpPr txBox="1">
            <a:spLocks/>
          </p:cNvSpPr>
          <p:nvPr/>
        </p:nvSpPr>
        <p:spPr>
          <a:xfrm>
            <a:off x="768096" y="2286000"/>
            <a:ext cx="7690104" cy="40233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457200" indent="-457200" eaLnBrk="1" hangingPunct="1">
              <a:buFont typeface="+mj-lt"/>
              <a:buAutoNum type="arabicPeriod"/>
            </a:pPr>
            <a:r>
              <a:rPr lang="en-US" sz="2000" dirty="0"/>
              <a:t>Prostate (typically osteoblastic metastases)</a:t>
            </a:r>
          </a:p>
          <a:p>
            <a:pPr marL="457200" indent="-457200" eaLnBrk="1" hangingPunct="1">
              <a:buFont typeface="+mj-lt"/>
              <a:buAutoNum type="arabicPeriod"/>
            </a:pPr>
            <a:r>
              <a:rPr lang="en-US" sz="2000" dirty="0"/>
              <a:t>Breast</a:t>
            </a:r>
          </a:p>
          <a:p>
            <a:pPr marL="457200" indent="-457200" eaLnBrk="1" hangingPunct="1">
              <a:buFont typeface="+mj-lt"/>
              <a:buAutoNum type="arabicPeriod"/>
            </a:pPr>
            <a:r>
              <a:rPr lang="en-US" sz="2000" dirty="0"/>
              <a:t>Kidney</a:t>
            </a:r>
          </a:p>
          <a:p>
            <a:pPr marL="457200" indent="-457200" eaLnBrk="1" hangingPunct="1">
              <a:buFont typeface="+mj-lt"/>
              <a:buAutoNum type="arabicPeriod"/>
            </a:pPr>
            <a:r>
              <a:rPr lang="en-US" sz="2000" dirty="0"/>
              <a:t>Bronchus</a:t>
            </a:r>
          </a:p>
          <a:p>
            <a:pPr marL="457200" indent="-457200" eaLnBrk="1" hangingPunct="1">
              <a:buFont typeface="+mj-lt"/>
              <a:buAutoNum type="arabicPeriod"/>
            </a:pPr>
            <a:r>
              <a:rPr lang="en-US" sz="2000" dirty="0"/>
              <a:t>Thyroid</a:t>
            </a:r>
          </a:p>
        </p:txBody>
      </p:sp>
    </p:spTree>
    <p:extLst>
      <p:ext uri="{BB962C8B-B14F-4D97-AF65-F5344CB8AC3E}">
        <p14:creationId xmlns:p14="http://schemas.microsoft.com/office/powerpoint/2010/main" val="4008552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883380" y="838200"/>
            <a:ext cx="7377239" cy="5210175"/>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D472B-A34F-C9A1-6C61-1CD0F577B1B8}"/>
            </a:ext>
          </a:extLst>
        </p:cNvPr>
        <p:cNvGrpSpPr/>
        <p:nvPr/>
      </p:nvGrpSpPr>
      <p:grpSpPr>
        <a:xfrm>
          <a:off x="0" y="0"/>
          <a:ext cx="0" cy="0"/>
          <a:chOff x="0" y="0"/>
          <a:chExt cx="0" cy="0"/>
        </a:xfrm>
      </p:grpSpPr>
      <p:sp>
        <p:nvSpPr>
          <p:cNvPr id="21506" name="Rectangle 2">
            <a:extLst>
              <a:ext uri="{FF2B5EF4-FFF2-40B4-BE49-F238E27FC236}">
                <a16:creationId xmlns:a16="http://schemas.microsoft.com/office/drawing/2014/main" id="{82115270-1C75-3189-49F8-50494BABDE43}"/>
              </a:ext>
            </a:extLst>
          </p:cNvPr>
          <p:cNvSpPr>
            <a:spLocks noGrp="1" noChangeArrowheads="1"/>
          </p:cNvSpPr>
          <p:nvPr>
            <p:ph type="title"/>
          </p:nvPr>
        </p:nvSpPr>
        <p:spPr>
          <a:xfrm>
            <a:off x="457200" y="304800"/>
            <a:ext cx="8229600" cy="639763"/>
          </a:xfrm>
        </p:spPr>
        <p:txBody>
          <a:bodyPr>
            <a:normAutofit fontScale="90000"/>
          </a:bodyPr>
          <a:lstStyle/>
          <a:p>
            <a:pPr eaLnBrk="1" hangingPunct="1"/>
            <a:br>
              <a:rPr lang="en-US" sz="4000" dirty="0"/>
            </a:br>
            <a:r>
              <a:rPr lang="en-US" sz="4000" dirty="0"/>
              <a:t> </a:t>
            </a:r>
            <a:br>
              <a:rPr lang="en-US" sz="4000" dirty="0"/>
            </a:br>
            <a:endParaRPr lang="en-US" sz="4000" dirty="0"/>
          </a:p>
        </p:txBody>
      </p:sp>
      <p:sp>
        <p:nvSpPr>
          <p:cNvPr id="2" name="Title 1">
            <a:extLst>
              <a:ext uri="{FF2B5EF4-FFF2-40B4-BE49-F238E27FC236}">
                <a16:creationId xmlns:a16="http://schemas.microsoft.com/office/drawing/2014/main" id="{2CE6EEBE-1395-8735-FC7E-767058BC6C0C}"/>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dirty="0"/>
              <a:t>Prostate -- CS Mets </a:t>
            </a:r>
          </a:p>
        </p:txBody>
      </p:sp>
      <p:grpSp>
        <p:nvGrpSpPr>
          <p:cNvPr id="3" name="Group 4" descr="Diagram of the body showing codes and locations for metastasis from the prostate:  code 40 for brain; code 40 for lung; code 12 for specific distant lymph nodes (except common iliac); code 40 for liver; code 40 for adrenal, code 11 for common iliac nodes; code 30 for bone.  Combinations:  code 35 for 11/12 plus 30, code 50 for 11/12 plus 40, code 55 for 30/35 plus 40.  Code 99 is for unknown, not assessed, or not documented.">
            <a:extLst>
              <a:ext uri="{FF2B5EF4-FFF2-40B4-BE49-F238E27FC236}">
                <a16:creationId xmlns:a16="http://schemas.microsoft.com/office/drawing/2014/main" id="{EBA6D8D8-B403-2C28-344A-741C8B53EFB5}"/>
              </a:ext>
            </a:extLst>
          </p:cNvPr>
          <p:cNvGrpSpPr>
            <a:grpSpLocks/>
          </p:cNvGrpSpPr>
          <p:nvPr>
            <p:custDataLst>
              <p:tags r:id="rId1"/>
            </p:custDataLst>
          </p:nvPr>
        </p:nvGrpSpPr>
        <p:grpSpPr bwMode="auto">
          <a:xfrm>
            <a:off x="1746713" y="1815401"/>
            <a:ext cx="5650573" cy="4792663"/>
            <a:chOff x="288" y="729"/>
            <a:chExt cx="4080" cy="3515"/>
          </a:xfrm>
        </p:grpSpPr>
        <p:pic>
          <p:nvPicPr>
            <p:cNvPr id="4" name="Picture 5">
              <a:extLst>
                <a:ext uri="{FF2B5EF4-FFF2-40B4-BE49-F238E27FC236}">
                  <a16:creationId xmlns:a16="http://schemas.microsoft.com/office/drawing/2014/main" id="{50055B0F-1F35-8897-CA28-F350E3B5A233}"/>
                </a:ext>
              </a:extLst>
            </p:cNvPr>
            <p:cNvPicPr>
              <a:picLocks noChangeAspect="1" noChangeArrowheads="1"/>
            </p:cNvPicPr>
            <p:nvPr/>
          </p:nvPicPr>
          <p:blipFill>
            <a:blip r:embed="rId3"/>
            <a:srcRect l="2824" r="6772"/>
            <a:stretch>
              <a:fillRect/>
            </a:stretch>
          </p:blipFill>
          <p:spPr bwMode="auto">
            <a:xfrm>
              <a:off x="480" y="729"/>
              <a:ext cx="2016" cy="3515"/>
            </a:xfrm>
            <a:prstGeom prst="rect">
              <a:avLst/>
            </a:prstGeom>
            <a:noFill/>
            <a:ln w="9525">
              <a:noFill/>
              <a:miter lim="800000"/>
              <a:headEnd/>
              <a:tailEnd/>
            </a:ln>
          </p:spPr>
        </p:pic>
        <p:sp>
          <p:nvSpPr>
            <p:cNvPr id="6" name="Rectangle 6">
              <a:extLst>
                <a:ext uri="{FF2B5EF4-FFF2-40B4-BE49-F238E27FC236}">
                  <a16:creationId xmlns:a16="http://schemas.microsoft.com/office/drawing/2014/main" id="{AC12DED3-8ABC-6D34-4E31-7009056021F5}"/>
                </a:ext>
              </a:extLst>
            </p:cNvPr>
            <p:cNvSpPr>
              <a:spLocks noChangeArrowheads="1"/>
            </p:cNvSpPr>
            <p:nvPr/>
          </p:nvSpPr>
          <p:spPr bwMode="auto">
            <a:xfrm>
              <a:off x="1764" y="973"/>
              <a:ext cx="302" cy="153"/>
            </a:xfrm>
            <a:prstGeom prst="rect">
              <a:avLst/>
            </a:prstGeom>
            <a:solidFill>
              <a:schemeClr val="bg1"/>
            </a:solidFill>
            <a:ln w="9525">
              <a:noFill/>
              <a:miter lim="800000"/>
              <a:headEnd/>
              <a:tailEnd/>
            </a:ln>
          </p:spPr>
          <p:txBody>
            <a:bodyPr wrap="none" anchor="ctr"/>
            <a:lstStyle/>
            <a:p>
              <a:endParaRPr lang="en-US"/>
            </a:p>
          </p:txBody>
        </p:sp>
        <p:sp>
          <p:nvSpPr>
            <p:cNvPr id="7" name="Rectangle 7">
              <a:extLst>
                <a:ext uri="{FF2B5EF4-FFF2-40B4-BE49-F238E27FC236}">
                  <a16:creationId xmlns:a16="http://schemas.microsoft.com/office/drawing/2014/main" id="{3DA8EBDB-F2DF-CC9B-6A9B-322599D10D00}"/>
                </a:ext>
              </a:extLst>
            </p:cNvPr>
            <p:cNvSpPr>
              <a:spLocks noChangeArrowheads="1"/>
            </p:cNvSpPr>
            <p:nvPr/>
          </p:nvSpPr>
          <p:spPr bwMode="auto">
            <a:xfrm>
              <a:off x="1764" y="1331"/>
              <a:ext cx="302" cy="256"/>
            </a:xfrm>
            <a:prstGeom prst="rect">
              <a:avLst/>
            </a:prstGeom>
            <a:solidFill>
              <a:schemeClr val="bg1"/>
            </a:solidFill>
            <a:ln w="9525">
              <a:noFill/>
              <a:miter lim="800000"/>
              <a:headEnd/>
              <a:tailEnd/>
            </a:ln>
          </p:spPr>
          <p:txBody>
            <a:bodyPr wrap="none" anchor="ctr"/>
            <a:lstStyle/>
            <a:p>
              <a:endParaRPr lang="en-US"/>
            </a:p>
          </p:txBody>
        </p:sp>
        <p:sp>
          <p:nvSpPr>
            <p:cNvPr id="8" name="Rectangle 8">
              <a:extLst>
                <a:ext uri="{FF2B5EF4-FFF2-40B4-BE49-F238E27FC236}">
                  <a16:creationId xmlns:a16="http://schemas.microsoft.com/office/drawing/2014/main" id="{32119542-BFD2-1C31-C025-F6E7C799FC03}"/>
                </a:ext>
              </a:extLst>
            </p:cNvPr>
            <p:cNvSpPr>
              <a:spLocks noChangeArrowheads="1"/>
            </p:cNvSpPr>
            <p:nvPr/>
          </p:nvSpPr>
          <p:spPr bwMode="auto">
            <a:xfrm>
              <a:off x="523" y="1344"/>
              <a:ext cx="629" cy="288"/>
            </a:xfrm>
            <a:prstGeom prst="rect">
              <a:avLst/>
            </a:prstGeom>
            <a:solidFill>
              <a:schemeClr val="bg1"/>
            </a:solidFill>
            <a:ln w="9525">
              <a:noFill/>
              <a:miter lim="800000"/>
              <a:headEnd/>
              <a:tailEnd/>
            </a:ln>
          </p:spPr>
          <p:txBody>
            <a:bodyPr wrap="none" anchor="ctr"/>
            <a:lstStyle/>
            <a:p>
              <a:endParaRPr lang="en-US"/>
            </a:p>
          </p:txBody>
        </p:sp>
        <p:sp>
          <p:nvSpPr>
            <p:cNvPr id="9" name="Rectangle 9">
              <a:extLst>
                <a:ext uri="{FF2B5EF4-FFF2-40B4-BE49-F238E27FC236}">
                  <a16:creationId xmlns:a16="http://schemas.microsoft.com/office/drawing/2014/main" id="{74004CF7-B2B1-4AEA-2B3E-2097066D3895}"/>
                </a:ext>
              </a:extLst>
            </p:cNvPr>
            <p:cNvSpPr>
              <a:spLocks noChangeArrowheads="1"/>
            </p:cNvSpPr>
            <p:nvPr/>
          </p:nvSpPr>
          <p:spPr bwMode="auto">
            <a:xfrm>
              <a:off x="655" y="2816"/>
              <a:ext cx="252" cy="154"/>
            </a:xfrm>
            <a:prstGeom prst="rect">
              <a:avLst/>
            </a:prstGeom>
            <a:solidFill>
              <a:schemeClr val="bg1"/>
            </a:solidFill>
            <a:ln w="9525">
              <a:noFill/>
              <a:miter lim="800000"/>
              <a:headEnd/>
              <a:tailEnd/>
            </a:ln>
          </p:spPr>
          <p:txBody>
            <a:bodyPr wrap="none" anchor="ctr"/>
            <a:lstStyle/>
            <a:p>
              <a:endParaRPr lang="en-US"/>
            </a:p>
          </p:txBody>
        </p:sp>
        <p:sp>
          <p:nvSpPr>
            <p:cNvPr id="10" name="Rectangle 10">
              <a:extLst>
                <a:ext uri="{FF2B5EF4-FFF2-40B4-BE49-F238E27FC236}">
                  <a16:creationId xmlns:a16="http://schemas.microsoft.com/office/drawing/2014/main" id="{D2AD1F1D-F405-0AA6-28AA-69F87A6E475D}"/>
                </a:ext>
              </a:extLst>
            </p:cNvPr>
            <p:cNvSpPr>
              <a:spLocks noChangeArrowheads="1"/>
            </p:cNvSpPr>
            <p:nvPr/>
          </p:nvSpPr>
          <p:spPr bwMode="auto">
            <a:xfrm>
              <a:off x="2400" y="2150"/>
              <a:ext cx="288" cy="106"/>
            </a:xfrm>
            <a:prstGeom prst="rect">
              <a:avLst/>
            </a:prstGeom>
            <a:solidFill>
              <a:schemeClr val="bg1"/>
            </a:solidFill>
            <a:ln w="9525">
              <a:noFill/>
              <a:miter lim="800000"/>
              <a:headEnd/>
              <a:tailEnd/>
            </a:ln>
          </p:spPr>
          <p:txBody>
            <a:bodyPr wrap="none" anchor="ctr"/>
            <a:lstStyle/>
            <a:p>
              <a:endParaRPr lang="en-US"/>
            </a:p>
          </p:txBody>
        </p:sp>
        <p:sp>
          <p:nvSpPr>
            <p:cNvPr id="11" name="Rectangle 11">
              <a:extLst>
                <a:ext uri="{FF2B5EF4-FFF2-40B4-BE49-F238E27FC236}">
                  <a16:creationId xmlns:a16="http://schemas.microsoft.com/office/drawing/2014/main" id="{F6A8AB78-5D5A-FA1D-B9CB-877048EEE99C}"/>
                </a:ext>
              </a:extLst>
            </p:cNvPr>
            <p:cNvSpPr>
              <a:spLocks noChangeArrowheads="1"/>
            </p:cNvSpPr>
            <p:nvPr/>
          </p:nvSpPr>
          <p:spPr bwMode="auto">
            <a:xfrm>
              <a:off x="2167" y="2918"/>
              <a:ext cx="353" cy="103"/>
            </a:xfrm>
            <a:prstGeom prst="rect">
              <a:avLst/>
            </a:prstGeom>
            <a:solidFill>
              <a:schemeClr val="bg1"/>
            </a:solidFill>
            <a:ln w="9525">
              <a:noFill/>
              <a:miter lim="800000"/>
              <a:headEnd/>
              <a:tailEnd/>
            </a:ln>
          </p:spPr>
          <p:txBody>
            <a:bodyPr wrap="none" anchor="ctr"/>
            <a:lstStyle/>
            <a:p>
              <a:endParaRPr lang="en-US"/>
            </a:p>
          </p:txBody>
        </p:sp>
        <p:sp>
          <p:nvSpPr>
            <p:cNvPr id="12" name="Rectangle 12">
              <a:extLst>
                <a:ext uri="{FF2B5EF4-FFF2-40B4-BE49-F238E27FC236}">
                  <a16:creationId xmlns:a16="http://schemas.microsoft.com/office/drawing/2014/main" id="{72B571B0-00B3-15AC-386D-E66D034302A3}"/>
                </a:ext>
              </a:extLst>
            </p:cNvPr>
            <p:cNvSpPr>
              <a:spLocks noChangeArrowheads="1"/>
            </p:cNvSpPr>
            <p:nvPr/>
          </p:nvSpPr>
          <p:spPr bwMode="auto">
            <a:xfrm>
              <a:off x="1714" y="3277"/>
              <a:ext cx="252" cy="153"/>
            </a:xfrm>
            <a:prstGeom prst="rect">
              <a:avLst/>
            </a:prstGeom>
            <a:solidFill>
              <a:schemeClr val="bg1"/>
            </a:solidFill>
            <a:ln w="9525">
              <a:noFill/>
              <a:miter lim="800000"/>
              <a:headEnd/>
              <a:tailEnd/>
            </a:ln>
          </p:spPr>
          <p:txBody>
            <a:bodyPr wrap="none" anchor="ctr"/>
            <a:lstStyle/>
            <a:p>
              <a:endParaRPr lang="en-US"/>
            </a:p>
          </p:txBody>
        </p:sp>
        <p:sp>
          <p:nvSpPr>
            <p:cNvPr id="13" name="Rectangle 13">
              <a:extLst>
                <a:ext uri="{FF2B5EF4-FFF2-40B4-BE49-F238E27FC236}">
                  <a16:creationId xmlns:a16="http://schemas.microsoft.com/office/drawing/2014/main" id="{C4029C94-7E25-130A-D1A3-93BD3C67FE7E}"/>
                </a:ext>
              </a:extLst>
            </p:cNvPr>
            <p:cNvSpPr>
              <a:spLocks noChangeArrowheads="1"/>
            </p:cNvSpPr>
            <p:nvPr/>
          </p:nvSpPr>
          <p:spPr bwMode="auto">
            <a:xfrm>
              <a:off x="1833" y="960"/>
              <a:ext cx="476" cy="196"/>
            </a:xfrm>
            <a:prstGeom prst="rect">
              <a:avLst/>
            </a:prstGeom>
            <a:noFill/>
            <a:ln w="9525">
              <a:noFill/>
              <a:miter lim="800000"/>
              <a:headEnd/>
              <a:tailEnd/>
            </a:ln>
          </p:spPr>
          <p:txBody>
            <a:bodyPr wrap="none" lIns="0" tIns="0" rIns="0" bIns="0">
              <a:spAutoFit/>
            </a:bodyPr>
            <a:lstStyle/>
            <a:p>
              <a:r>
                <a:rPr lang="en-US" sz="1900" b="1">
                  <a:latin typeface="Tahoma" pitchFamily="34" charset="0"/>
                </a:rPr>
                <a:t> Brain</a:t>
              </a:r>
            </a:p>
          </p:txBody>
        </p:sp>
        <p:sp>
          <p:nvSpPr>
            <p:cNvPr id="14" name="Rectangle 14">
              <a:extLst>
                <a:ext uri="{FF2B5EF4-FFF2-40B4-BE49-F238E27FC236}">
                  <a16:creationId xmlns:a16="http://schemas.microsoft.com/office/drawing/2014/main" id="{3F3CC8F8-5E0F-0863-2B15-8026498B8DE4}"/>
                </a:ext>
              </a:extLst>
            </p:cNvPr>
            <p:cNvSpPr>
              <a:spLocks noChangeArrowheads="1"/>
            </p:cNvSpPr>
            <p:nvPr/>
          </p:nvSpPr>
          <p:spPr bwMode="auto">
            <a:xfrm>
              <a:off x="459" y="1430"/>
              <a:ext cx="400" cy="196"/>
            </a:xfrm>
            <a:prstGeom prst="rect">
              <a:avLst/>
            </a:prstGeom>
            <a:noFill/>
            <a:ln w="9525">
              <a:noFill/>
              <a:miter lim="800000"/>
              <a:headEnd/>
              <a:tailEnd/>
            </a:ln>
          </p:spPr>
          <p:txBody>
            <a:bodyPr wrap="none" lIns="0" tIns="0" rIns="0" bIns="0">
              <a:spAutoFit/>
            </a:bodyPr>
            <a:lstStyle/>
            <a:p>
              <a:r>
                <a:rPr lang="en-US" sz="1900" b="1">
                  <a:latin typeface="Tahoma" pitchFamily="34" charset="0"/>
                </a:rPr>
                <a:t>Lung</a:t>
              </a:r>
            </a:p>
          </p:txBody>
        </p:sp>
        <p:sp>
          <p:nvSpPr>
            <p:cNvPr id="15" name="Rectangle 15">
              <a:extLst>
                <a:ext uri="{FF2B5EF4-FFF2-40B4-BE49-F238E27FC236}">
                  <a16:creationId xmlns:a16="http://schemas.microsoft.com/office/drawing/2014/main" id="{EFC92D51-F3AF-86BE-1990-CFDD261A0DC8}"/>
                </a:ext>
              </a:extLst>
            </p:cNvPr>
            <p:cNvSpPr>
              <a:spLocks noChangeArrowheads="1"/>
            </p:cNvSpPr>
            <p:nvPr/>
          </p:nvSpPr>
          <p:spPr bwMode="auto">
            <a:xfrm>
              <a:off x="2218" y="2150"/>
              <a:ext cx="151" cy="154"/>
            </a:xfrm>
            <a:prstGeom prst="rect">
              <a:avLst/>
            </a:prstGeom>
            <a:solidFill>
              <a:schemeClr val="bg1"/>
            </a:solidFill>
            <a:ln w="9525">
              <a:noFill/>
              <a:miter lim="800000"/>
              <a:headEnd/>
              <a:tailEnd/>
            </a:ln>
          </p:spPr>
          <p:txBody>
            <a:bodyPr wrap="none" anchor="ctr"/>
            <a:lstStyle/>
            <a:p>
              <a:endParaRPr lang="en-US"/>
            </a:p>
          </p:txBody>
        </p:sp>
        <p:sp>
          <p:nvSpPr>
            <p:cNvPr id="16" name="Rectangle 16">
              <a:extLst>
                <a:ext uri="{FF2B5EF4-FFF2-40B4-BE49-F238E27FC236}">
                  <a16:creationId xmlns:a16="http://schemas.microsoft.com/office/drawing/2014/main" id="{D85020F7-C532-9BD6-D4F0-AF977CA45C67}"/>
                </a:ext>
              </a:extLst>
            </p:cNvPr>
            <p:cNvSpPr>
              <a:spLocks noChangeArrowheads="1"/>
            </p:cNvSpPr>
            <p:nvPr/>
          </p:nvSpPr>
          <p:spPr bwMode="auto">
            <a:xfrm>
              <a:off x="2160" y="2870"/>
              <a:ext cx="673" cy="196"/>
            </a:xfrm>
            <a:prstGeom prst="rect">
              <a:avLst/>
            </a:prstGeom>
            <a:noFill/>
            <a:ln w="9525">
              <a:noFill/>
              <a:miter lim="800000"/>
              <a:headEnd/>
              <a:tailEnd/>
            </a:ln>
          </p:spPr>
          <p:txBody>
            <a:bodyPr wrap="none" lIns="0" tIns="0" rIns="0" bIns="0">
              <a:spAutoFit/>
            </a:bodyPr>
            <a:lstStyle/>
            <a:p>
              <a:r>
                <a:rPr lang="en-US" sz="1900" b="1">
                  <a:latin typeface="Tahoma" pitchFamily="34" charset="0"/>
                </a:rPr>
                <a:t> Adrenal</a:t>
              </a:r>
            </a:p>
          </p:txBody>
        </p:sp>
        <p:sp>
          <p:nvSpPr>
            <p:cNvPr id="17" name="Rectangle 17">
              <a:extLst>
                <a:ext uri="{FF2B5EF4-FFF2-40B4-BE49-F238E27FC236}">
                  <a16:creationId xmlns:a16="http://schemas.microsoft.com/office/drawing/2014/main" id="{FBD6DFF3-38DC-0398-BB5E-AFD24338C020}"/>
                </a:ext>
              </a:extLst>
            </p:cNvPr>
            <p:cNvSpPr>
              <a:spLocks noChangeArrowheads="1"/>
            </p:cNvSpPr>
            <p:nvPr/>
          </p:nvSpPr>
          <p:spPr bwMode="auto">
            <a:xfrm>
              <a:off x="288" y="2774"/>
              <a:ext cx="447" cy="196"/>
            </a:xfrm>
            <a:prstGeom prst="rect">
              <a:avLst/>
            </a:prstGeom>
            <a:noFill/>
            <a:ln w="9525">
              <a:noFill/>
              <a:miter lim="800000"/>
              <a:headEnd/>
              <a:tailEnd/>
            </a:ln>
          </p:spPr>
          <p:txBody>
            <a:bodyPr wrap="none" lIns="0" tIns="0" rIns="0" bIns="0">
              <a:spAutoFit/>
            </a:bodyPr>
            <a:lstStyle/>
            <a:p>
              <a:r>
                <a:rPr lang="en-US" sz="1900" b="1">
                  <a:latin typeface="Tahoma" pitchFamily="34" charset="0"/>
                </a:rPr>
                <a:t> Liver</a:t>
              </a:r>
            </a:p>
          </p:txBody>
        </p:sp>
        <p:sp>
          <p:nvSpPr>
            <p:cNvPr id="18" name="Line 18">
              <a:extLst>
                <a:ext uri="{FF2B5EF4-FFF2-40B4-BE49-F238E27FC236}">
                  <a16:creationId xmlns:a16="http://schemas.microsoft.com/office/drawing/2014/main" id="{5A21C533-2AE6-7DB0-F56B-7956E1EAB90C}"/>
                </a:ext>
              </a:extLst>
            </p:cNvPr>
            <p:cNvSpPr>
              <a:spLocks noChangeShapeType="1"/>
            </p:cNvSpPr>
            <p:nvPr/>
          </p:nvSpPr>
          <p:spPr bwMode="auto">
            <a:xfrm>
              <a:off x="1680" y="3168"/>
              <a:ext cx="538" cy="109"/>
            </a:xfrm>
            <a:prstGeom prst="line">
              <a:avLst/>
            </a:prstGeom>
            <a:noFill/>
            <a:ln w="9525">
              <a:solidFill>
                <a:schemeClr val="tx1"/>
              </a:solidFill>
              <a:round/>
              <a:headEnd/>
              <a:tailEnd/>
            </a:ln>
          </p:spPr>
          <p:txBody>
            <a:bodyPr/>
            <a:lstStyle/>
            <a:p>
              <a:endParaRPr lang="en-US"/>
            </a:p>
          </p:txBody>
        </p:sp>
        <p:sp>
          <p:nvSpPr>
            <p:cNvPr id="19" name="Rectangle 19">
              <a:extLst>
                <a:ext uri="{FF2B5EF4-FFF2-40B4-BE49-F238E27FC236}">
                  <a16:creationId xmlns:a16="http://schemas.microsoft.com/office/drawing/2014/main" id="{ADC3CB43-2EE2-E14F-6151-FE70D88A14F8}"/>
                </a:ext>
              </a:extLst>
            </p:cNvPr>
            <p:cNvSpPr>
              <a:spLocks noChangeArrowheads="1"/>
            </p:cNvSpPr>
            <p:nvPr/>
          </p:nvSpPr>
          <p:spPr bwMode="auto">
            <a:xfrm>
              <a:off x="2268" y="3174"/>
              <a:ext cx="988" cy="429"/>
            </a:xfrm>
            <a:prstGeom prst="rect">
              <a:avLst/>
            </a:prstGeom>
            <a:noFill/>
            <a:ln w="9525">
              <a:noFill/>
              <a:miter lim="800000"/>
              <a:headEnd/>
              <a:tailEnd/>
            </a:ln>
          </p:spPr>
          <p:txBody>
            <a:bodyPr wrap="none" lIns="0" tIns="0" rIns="0" bIns="0">
              <a:spAutoFit/>
            </a:bodyPr>
            <a:lstStyle/>
            <a:p>
              <a:r>
                <a:rPr lang="en-US" sz="1900" b="1" dirty="0">
                  <a:latin typeface="Tahoma" pitchFamily="34" charset="0"/>
                </a:rPr>
                <a:t>Common </a:t>
              </a:r>
            </a:p>
            <a:p>
              <a:r>
                <a:rPr lang="en-US" sz="1900" b="1" dirty="0">
                  <a:latin typeface="Tahoma" pitchFamily="34" charset="0"/>
                </a:rPr>
                <a:t> iliac nodes</a:t>
              </a:r>
            </a:p>
          </p:txBody>
        </p:sp>
        <p:sp>
          <p:nvSpPr>
            <p:cNvPr id="20" name="Line 20">
              <a:extLst>
                <a:ext uri="{FF2B5EF4-FFF2-40B4-BE49-F238E27FC236}">
                  <a16:creationId xmlns:a16="http://schemas.microsoft.com/office/drawing/2014/main" id="{CE53E290-086E-7129-6DC0-CC729659B6C4}"/>
                </a:ext>
              </a:extLst>
            </p:cNvPr>
            <p:cNvSpPr>
              <a:spLocks noChangeShapeType="1"/>
            </p:cNvSpPr>
            <p:nvPr/>
          </p:nvSpPr>
          <p:spPr bwMode="auto">
            <a:xfrm>
              <a:off x="1915" y="3533"/>
              <a:ext cx="389" cy="259"/>
            </a:xfrm>
            <a:prstGeom prst="line">
              <a:avLst/>
            </a:prstGeom>
            <a:noFill/>
            <a:ln w="9525">
              <a:solidFill>
                <a:schemeClr val="tx1"/>
              </a:solidFill>
              <a:round/>
              <a:headEnd/>
              <a:tailEnd/>
            </a:ln>
          </p:spPr>
          <p:txBody>
            <a:bodyPr/>
            <a:lstStyle/>
            <a:p>
              <a:endParaRPr lang="en-US"/>
            </a:p>
          </p:txBody>
        </p:sp>
        <p:sp>
          <p:nvSpPr>
            <p:cNvPr id="21" name="Rectangle 21">
              <a:extLst>
                <a:ext uri="{FF2B5EF4-FFF2-40B4-BE49-F238E27FC236}">
                  <a16:creationId xmlns:a16="http://schemas.microsoft.com/office/drawing/2014/main" id="{757E653F-6503-AD98-03A5-9DD756A07A15}"/>
                </a:ext>
              </a:extLst>
            </p:cNvPr>
            <p:cNvSpPr>
              <a:spLocks noChangeArrowheads="1"/>
            </p:cNvSpPr>
            <p:nvPr/>
          </p:nvSpPr>
          <p:spPr bwMode="auto">
            <a:xfrm>
              <a:off x="2305" y="3734"/>
              <a:ext cx="504" cy="196"/>
            </a:xfrm>
            <a:prstGeom prst="rect">
              <a:avLst/>
            </a:prstGeom>
            <a:noFill/>
            <a:ln w="9525">
              <a:noFill/>
              <a:miter lim="800000"/>
              <a:headEnd/>
              <a:tailEnd/>
            </a:ln>
          </p:spPr>
          <p:txBody>
            <a:bodyPr wrap="none" lIns="0" tIns="0" rIns="0" bIns="0">
              <a:spAutoFit/>
            </a:bodyPr>
            <a:lstStyle/>
            <a:p>
              <a:r>
                <a:rPr lang="en-US" sz="1900" b="1">
                  <a:latin typeface="Tahoma" pitchFamily="34" charset="0"/>
                </a:rPr>
                <a:t> Bone</a:t>
              </a:r>
              <a:r>
                <a:rPr lang="en-US" sz="1900" b="1">
                  <a:solidFill>
                    <a:srgbClr val="000080"/>
                  </a:solidFill>
                  <a:latin typeface="Tahoma" pitchFamily="34" charset="0"/>
                </a:rPr>
                <a:t> </a:t>
              </a:r>
              <a:endParaRPr lang="en-US" sz="1900" b="1">
                <a:latin typeface="Tahoma" pitchFamily="34" charset="0"/>
              </a:endParaRPr>
            </a:p>
          </p:txBody>
        </p:sp>
        <p:sp>
          <p:nvSpPr>
            <p:cNvPr id="22" name="Rectangle 22">
              <a:extLst>
                <a:ext uri="{FF2B5EF4-FFF2-40B4-BE49-F238E27FC236}">
                  <a16:creationId xmlns:a16="http://schemas.microsoft.com/office/drawing/2014/main" id="{9A780947-6799-4E35-E19F-25BD1CDD9FCC}"/>
                </a:ext>
              </a:extLst>
            </p:cNvPr>
            <p:cNvSpPr>
              <a:spLocks noChangeArrowheads="1"/>
            </p:cNvSpPr>
            <p:nvPr/>
          </p:nvSpPr>
          <p:spPr bwMode="auto">
            <a:xfrm>
              <a:off x="1776" y="1352"/>
              <a:ext cx="2592" cy="429"/>
            </a:xfrm>
            <a:prstGeom prst="rect">
              <a:avLst/>
            </a:prstGeom>
            <a:noFill/>
            <a:ln w="9525">
              <a:noFill/>
              <a:miter lim="800000"/>
              <a:headEnd/>
              <a:tailEnd/>
            </a:ln>
          </p:spPr>
          <p:txBody>
            <a:bodyPr lIns="0" tIns="0" rIns="0" bIns="0">
              <a:spAutoFit/>
            </a:bodyPr>
            <a:lstStyle/>
            <a:p>
              <a:r>
                <a:rPr lang="en-US" sz="1900" b="1" dirty="0">
                  <a:latin typeface="Tahoma" pitchFamily="34" charset="0"/>
                </a:rPr>
                <a:t> Specific distant lymph nodes</a:t>
              </a:r>
            </a:p>
            <a:p>
              <a:r>
                <a:rPr lang="en-US" sz="1900" b="1" dirty="0">
                  <a:latin typeface="Tahoma" pitchFamily="34" charset="0"/>
                </a:rPr>
                <a:t> (except common iliac)</a:t>
              </a:r>
            </a:p>
          </p:txBody>
        </p:sp>
      </p:grpSp>
    </p:spTree>
    <p:extLst>
      <p:ext uri="{BB962C8B-B14F-4D97-AF65-F5344CB8AC3E}">
        <p14:creationId xmlns:p14="http://schemas.microsoft.com/office/powerpoint/2010/main" val="21013671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9133C-83A7-DAC2-8801-9CAACA8FBA2F}"/>
            </a:ext>
          </a:extLst>
        </p:cNvPr>
        <p:cNvGrpSpPr/>
        <p:nvPr/>
      </p:nvGrpSpPr>
      <p:grpSpPr>
        <a:xfrm>
          <a:off x="0" y="0"/>
          <a:ext cx="0" cy="0"/>
          <a:chOff x="0" y="0"/>
          <a:chExt cx="0" cy="0"/>
        </a:xfrm>
      </p:grpSpPr>
      <p:sp>
        <p:nvSpPr>
          <p:cNvPr id="2" name="Content Placeholder 4">
            <a:extLst>
              <a:ext uri="{FF2B5EF4-FFF2-40B4-BE49-F238E27FC236}">
                <a16:creationId xmlns:a16="http://schemas.microsoft.com/office/drawing/2014/main" id="{C2CF3310-0A1F-1870-0775-50EF6A8D7B54}"/>
              </a:ext>
            </a:extLst>
          </p:cNvPr>
          <p:cNvSpPr txBox="1">
            <a:spLocks/>
          </p:cNvSpPr>
          <p:nvPr/>
        </p:nvSpPr>
        <p:spPr>
          <a:xfrm>
            <a:off x="668274" y="975360"/>
            <a:ext cx="7807452" cy="490728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eaLnBrk="1" hangingPunct="1">
              <a:lnSpc>
                <a:spcPct val="90000"/>
              </a:lnSpc>
              <a:buFontTx/>
              <a:buNone/>
            </a:pPr>
            <a:r>
              <a:rPr lang="en-US" dirty="0"/>
              <a:t>Valveless vertebral veins of </a:t>
            </a:r>
            <a:r>
              <a:rPr lang="en-US" dirty="0" err="1"/>
              <a:t>Beteson</a:t>
            </a:r>
            <a:r>
              <a:rPr lang="en-US" dirty="0"/>
              <a:t>:</a:t>
            </a:r>
          </a:p>
          <a:p>
            <a:pPr marL="0" indent="0" eaLnBrk="1" hangingPunct="1">
              <a:lnSpc>
                <a:spcPct val="90000"/>
              </a:lnSpc>
              <a:buNone/>
            </a:pPr>
            <a:r>
              <a:rPr lang="en-US" i="1" dirty="0"/>
              <a:t>Some of venous drainage from prostate passes to plexus of veins lying in front of bodies of vertebrae &amp; within neural canal. These veins between prostate &amp; vertebral bodies contain no valves &amp; are called Valveless vertebral veins of </a:t>
            </a:r>
            <a:r>
              <a:rPr lang="en-US" i="1" dirty="0" err="1"/>
              <a:t>Beteson</a:t>
            </a:r>
            <a:r>
              <a:rPr lang="en-US" i="1" dirty="0"/>
              <a:t>. It may explain spread of Ca prostate to vertebrae.</a:t>
            </a:r>
          </a:p>
          <a:p>
            <a:pPr eaLnBrk="1" hangingPunct="1">
              <a:lnSpc>
                <a:spcPct val="90000"/>
              </a:lnSpc>
              <a:buFontTx/>
              <a:buNone/>
            </a:pPr>
            <a:r>
              <a:rPr lang="en-US" dirty="0"/>
              <a:t>Prostatectomy:</a:t>
            </a:r>
          </a:p>
          <a:p>
            <a:pPr marL="0" indent="0" eaLnBrk="1" hangingPunct="1">
              <a:lnSpc>
                <a:spcPct val="90000"/>
              </a:lnSpc>
              <a:buNone/>
            </a:pPr>
            <a:r>
              <a:rPr lang="en-US" dirty="0"/>
              <a:t>i.e. enucleation</a:t>
            </a:r>
          </a:p>
          <a:p>
            <a:pPr eaLnBrk="1" hangingPunct="1">
              <a:lnSpc>
                <a:spcPct val="90000"/>
              </a:lnSpc>
              <a:buFontTx/>
              <a:buNone/>
            </a:pPr>
            <a:r>
              <a:rPr lang="en-US" dirty="0"/>
              <a:t>Approaches:</a:t>
            </a:r>
          </a:p>
          <a:p>
            <a:pPr marL="173736" lvl="1" indent="0">
              <a:buNone/>
            </a:pPr>
            <a:r>
              <a:rPr lang="en-US" sz="2000" dirty="0"/>
              <a:t>1. </a:t>
            </a:r>
            <a:r>
              <a:rPr lang="en-US" sz="2000" dirty="0" err="1"/>
              <a:t>Transvesical</a:t>
            </a:r>
            <a:r>
              <a:rPr lang="en-US" sz="2000" dirty="0"/>
              <a:t> </a:t>
            </a:r>
          </a:p>
          <a:p>
            <a:pPr marL="173736" lvl="1" indent="0">
              <a:buNone/>
            </a:pPr>
            <a:r>
              <a:rPr lang="en-US" sz="2000" dirty="0"/>
              <a:t>2. Retropubic</a:t>
            </a:r>
          </a:p>
          <a:p>
            <a:pPr marL="173736" lvl="1" indent="0">
              <a:buNone/>
            </a:pPr>
            <a:r>
              <a:rPr lang="en-US" sz="2000" dirty="0"/>
              <a:t>3. Perineal</a:t>
            </a:r>
          </a:p>
          <a:p>
            <a:pPr marL="173736" lvl="1" indent="0">
              <a:buNone/>
            </a:pPr>
            <a:r>
              <a:rPr lang="en-US" sz="2000" dirty="0"/>
              <a:t>4. Transurethral via cystoscope</a:t>
            </a:r>
          </a:p>
        </p:txBody>
      </p:sp>
    </p:spTree>
    <p:extLst>
      <p:ext uri="{BB962C8B-B14F-4D97-AF65-F5344CB8AC3E}">
        <p14:creationId xmlns:p14="http://schemas.microsoft.com/office/powerpoint/2010/main" val="11968388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4"/>
          <p:cNvPicPr>
            <a:picLocks noChangeAspect="1" noChangeArrowheads="1"/>
          </p:cNvPicPr>
          <p:nvPr/>
        </p:nvPicPr>
        <p:blipFill>
          <a:blip r:embed="rId2"/>
          <a:srcRect/>
          <a:stretch>
            <a:fillRect/>
          </a:stretch>
        </p:blipFill>
        <p:spPr bwMode="auto">
          <a:xfrm>
            <a:off x="1346671" y="650081"/>
            <a:ext cx="6450658" cy="5557838"/>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5E33F-FEAB-2B6D-59D4-8FA7E1957921}"/>
            </a:ext>
          </a:extLst>
        </p:cNvPr>
        <p:cNvGrpSpPr/>
        <p:nvPr/>
      </p:nvGrpSpPr>
      <p:grpSpPr>
        <a:xfrm>
          <a:off x="0" y="0"/>
          <a:ext cx="0" cy="0"/>
          <a:chOff x="0" y="0"/>
          <a:chExt cx="0" cy="0"/>
        </a:xfrm>
      </p:grpSpPr>
      <p:sp>
        <p:nvSpPr>
          <p:cNvPr id="53250" name="Rectangle 2">
            <a:extLst>
              <a:ext uri="{FF2B5EF4-FFF2-40B4-BE49-F238E27FC236}">
                <a16:creationId xmlns:a16="http://schemas.microsoft.com/office/drawing/2014/main" id="{4E3ABDC9-E62C-069C-3DAA-270EC9117B36}"/>
              </a:ext>
            </a:extLst>
          </p:cNvPr>
          <p:cNvSpPr>
            <a:spLocks noGrp="1" noChangeArrowheads="1"/>
          </p:cNvSpPr>
          <p:nvPr>
            <p:ph type="title"/>
          </p:nvPr>
        </p:nvSpPr>
        <p:spPr>
          <a:xfrm>
            <a:off x="768096" y="585216"/>
            <a:ext cx="7690104" cy="1499616"/>
          </a:xfrm>
        </p:spPr>
        <p:txBody>
          <a:bodyPr>
            <a:normAutofit/>
          </a:bodyPr>
          <a:lstStyle/>
          <a:p>
            <a:pPr eaLnBrk="1" hangingPunct="1"/>
            <a:r>
              <a:rPr lang="en-US" dirty="0"/>
              <a:t>RISK OF PROSTATE CANCER BY AGE*</a:t>
            </a:r>
          </a:p>
        </p:txBody>
      </p:sp>
      <p:sp>
        <p:nvSpPr>
          <p:cNvPr id="3" name="Content Placeholder 4">
            <a:extLst>
              <a:ext uri="{FF2B5EF4-FFF2-40B4-BE49-F238E27FC236}">
                <a16:creationId xmlns:a16="http://schemas.microsoft.com/office/drawing/2014/main" id="{B91DBB1D-07DA-17AE-13A4-F8BCC4DFFAD1}"/>
              </a:ext>
            </a:extLst>
          </p:cNvPr>
          <p:cNvSpPr txBox="1">
            <a:spLocks/>
          </p:cNvSpPr>
          <p:nvPr/>
        </p:nvSpPr>
        <p:spPr>
          <a:xfrm>
            <a:off x="768096" y="2286000"/>
            <a:ext cx="7690104" cy="40233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r>
              <a:rPr lang="en-US" sz="2000" dirty="0"/>
              <a:t>&lt; 39 years 	 	 	1 in 10,100</a:t>
            </a:r>
          </a:p>
          <a:p>
            <a:r>
              <a:rPr lang="en-US" sz="2000" dirty="0"/>
              <a:t>40-59 years			1 in 38</a:t>
            </a:r>
          </a:p>
          <a:p>
            <a:r>
              <a:rPr lang="en-US" sz="2000" dirty="0"/>
              <a:t>60-79 years			1 in 14</a:t>
            </a:r>
          </a:p>
          <a:p>
            <a:r>
              <a:rPr lang="en-US" sz="2000" dirty="0"/>
              <a:t>Lifetime				1 in 6</a:t>
            </a:r>
          </a:p>
          <a:p>
            <a:endParaRPr lang="en-US" dirty="0"/>
          </a:p>
          <a:p>
            <a:endParaRPr lang="en-US" sz="2000" dirty="0"/>
          </a:p>
          <a:p>
            <a:endParaRPr lang="en-US" dirty="0"/>
          </a:p>
          <a:p>
            <a:endParaRPr lang="en-US" sz="2000" dirty="0"/>
          </a:p>
          <a:p>
            <a:r>
              <a:rPr lang="en-US" sz="1600" b="1" dirty="0">
                <a:solidFill>
                  <a:schemeClr val="tx2"/>
                </a:solidFill>
              </a:rPr>
              <a:t>*American Cancer Society 2006</a:t>
            </a:r>
          </a:p>
          <a:p>
            <a:endParaRPr lang="en-US" sz="2000" dirty="0"/>
          </a:p>
        </p:txBody>
      </p:sp>
    </p:spTree>
    <p:extLst>
      <p:ext uri="{BB962C8B-B14F-4D97-AF65-F5344CB8AC3E}">
        <p14:creationId xmlns:p14="http://schemas.microsoft.com/office/powerpoint/2010/main" val="42640221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B20BC-39F6-06C1-FBE2-4AF0A0C490D2}"/>
            </a:ext>
          </a:extLst>
        </p:cNvPr>
        <p:cNvGrpSpPr/>
        <p:nvPr/>
      </p:nvGrpSpPr>
      <p:grpSpPr>
        <a:xfrm>
          <a:off x="0" y="0"/>
          <a:ext cx="0" cy="0"/>
          <a:chOff x="0" y="0"/>
          <a:chExt cx="0" cy="0"/>
        </a:xfrm>
      </p:grpSpPr>
      <p:sp>
        <p:nvSpPr>
          <p:cNvPr id="21506" name="Rectangle 2">
            <a:extLst>
              <a:ext uri="{FF2B5EF4-FFF2-40B4-BE49-F238E27FC236}">
                <a16:creationId xmlns:a16="http://schemas.microsoft.com/office/drawing/2014/main" id="{C2816068-3B32-A5A7-DA86-F8892AD4CAE4}"/>
              </a:ext>
            </a:extLst>
          </p:cNvPr>
          <p:cNvSpPr>
            <a:spLocks noGrp="1" noChangeArrowheads="1"/>
          </p:cNvSpPr>
          <p:nvPr>
            <p:ph type="title"/>
          </p:nvPr>
        </p:nvSpPr>
        <p:spPr>
          <a:xfrm>
            <a:off x="457200" y="304800"/>
            <a:ext cx="8229600" cy="639763"/>
          </a:xfrm>
        </p:spPr>
        <p:txBody>
          <a:bodyPr>
            <a:normAutofit fontScale="90000"/>
          </a:bodyPr>
          <a:lstStyle/>
          <a:p>
            <a:pPr eaLnBrk="1" hangingPunct="1"/>
            <a:br>
              <a:rPr lang="en-US" sz="4000" dirty="0"/>
            </a:br>
            <a:r>
              <a:rPr lang="en-US" sz="4000" dirty="0"/>
              <a:t> </a:t>
            </a:r>
            <a:br>
              <a:rPr lang="en-US" sz="4000" dirty="0"/>
            </a:br>
            <a:endParaRPr lang="en-US" sz="4000" dirty="0"/>
          </a:p>
        </p:txBody>
      </p:sp>
      <p:pic>
        <p:nvPicPr>
          <p:cNvPr id="5" name="Picture 13" descr="diagnosis_stage1">
            <a:extLst>
              <a:ext uri="{FF2B5EF4-FFF2-40B4-BE49-F238E27FC236}">
                <a16:creationId xmlns:a16="http://schemas.microsoft.com/office/drawing/2014/main" id="{5339072A-716E-650C-E254-615C3962CB89}"/>
              </a:ext>
            </a:extLst>
          </p:cNvPr>
          <p:cNvPicPr>
            <a:picLocks noGrp="1" noChangeAspect="1" noChangeArrowheads="1"/>
          </p:cNvPicPr>
          <p:nvPr>
            <p:ph idx="1"/>
          </p:nvPr>
        </p:nvPicPr>
        <p:blipFill>
          <a:blip r:embed="rId2"/>
          <a:stretch>
            <a:fillRect/>
          </a:stretch>
        </p:blipFill>
        <p:spPr>
          <a:xfrm>
            <a:off x="1981200" y="2024189"/>
            <a:ext cx="2185988" cy="2185988"/>
          </a:xfrm>
          <a:noFill/>
        </p:spPr>
      </p:pic>
      <p:sp>
        <p:nvSpPr>
          <p:cNvPr id="2" name="Title 1">
            <a:extLst>
              <a:ext uri="{FF2B5EF4-FFF2-40B4-BE49-F238E27FC236}">
                <a16:creationId xmlns:a16="http://schemas.microsoft.com/office/drawing/2014/main" id="{31AC6F5A-FA73-437E-B41A-175558D3E3AB}"/>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dirty="0"/>
              <a:t>TUMOR STAGE</a:t>
            </a:r>
          </a:p>
        </p:txBody>
      </p:sp>
      <p:pic>
        <p:nvPicPr>
          <p:cNvPr id="23" name="Picture 14" descr="01_grading_003">
            <a:hlinkClick r:id="rId3"/>
            <a:extLst>
              <a:ext uri="{FF2B5EF4-FFF2-40B4-BE49-F238E27FC236}">
                <a16:creationId xmlns:a16="http://schemas.microsoft.com/office/drawing/2014/main" id="{80CC2A0A-2D53-7D79-3C93-D2396BDD6B52}"/>
              </a:ext>
            </a:extLst>
          </p:cNvPr>
          <p:cNvPicPr>
            <a:picLocks noChangeAspect="1" noChangeArrowheads="1"/>
          </p:cNvPicPr>
          <p:nvPr/>
        </p:nvPicPr>
        <p:blipFill>
          <a:blip r:embed="rId4"/>
          <a:srcRect/>
          <a:stretch>
            <a:fillRect/>
          </a:stretch>
        </p:blipFill>
        <p:spPr>
          <a:xfrm>
            <a:off x="4770753" y="2018550"/>
            <a:ext cx="2366758" cy="2185989"/>
          </a:xfrm>
          <a:prstGeom prst="rect">
            <a:avLst/>
          </a:prstGeom>
        </p:spPr>
      </p:pic>
      <p:pic>
        <p:nvPicPr>
          <p:cNvPr id="24" name="Picture 15" descr="diagnosis_stage3">
            <a:extLst>
              <a:ext uri="{FF2B5EF4-FFF2-40B4-BE49-F238E27FC236}">
                <a16:creationId xmlns:a16="http://schemas.microsoft.com/office/drawing/2014/main" id="{FCC30DF7-AFAB-D91D-5AC6-672FB2B8FB10}"/>
              </a:ext>
            </a:extLst>
          </p:cNvPr>
          <p:cNvPicPr>
            <a:picLocks noChangeAspect="1" noChangeArrowheads="1"/>
          </p:cNvPicPr>
          <p:nvPr/>
        </p:nvPicPr>
        <p:blipFill>
          <a:blip r:embed="rId5"/>
          <a:stretch>
            <a:fillRect/>
          </a:stretch>
        </p:blipFill>
        <p:spPr>
          <a:xfrm>
            <a:off x="1981200" y="4362577"/>
            <a:ext cx="2187575" cy="2187575"/>
          </a:xfrm>
          <a:prstGeom prst="rect">
            <a:avLst/>
          </a:prstGeom>
          <a:noFill/>
        </p:spPr>
      </p:pic>
      <p:pic>
        <p:nvPicPr>
          <p:cNvPr id="25" name="Picture 16" descr="01_grading_005">
            <a:hlinkClick r:id="rId6"/>
            <a:extLst>
              <a:ext uri="{FF2B5EF4-FFF2-40B4-BE49-F238E27FC236}">
                <a16:creationId xmlns:a16="http://schemas.microsoft.com/office/drawing/2014/main" id="{EBF1AF68-5EE2-B84E-B77B-2E074ED391EA}"/>
              </a:ext>
            </a:extLst>
          </p:cNvPr>
          <p:cNvPicPr>
            <a:picLocks noChangeAspect="1" noChangeArrowheads="1"/>
          </p:cNvPicPr>
          <p:nvPr/>
        </p:nvPicPr>
        <p:blipFill>
          <a:blip r:embed="rId7"/>
          <a:srcRect/>
          <a:stretch>
            <a:fillRect/>
          </a:stretch>
        </p:blipFill>
        <p:spPr>
          <a:xfrm>
            <a:off x="4770753" y="4358525"/>
            <a:ext cx="2387540" cy="2191627"/>
          </a:xfrm>
          <a:prstGeom prst="rect">
            <a:avLst/>
          </a:prstGeom>
        </p:spPr>
      </p:pic>
    </p:spTree>
    <p:extLst>
      <p:ext uri="{BB962C8B-B14F-4D97-AF65-F5344CB8AC3E}">
        <p14:creationId xmlns:p14="http://schemas.microsoft.com/office/powerpoint/2010/main" val="23012585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36935-4692-B0A9-FCD7-CE715E8032E4}"/>
            </a:ext>
          </a:extLst>
        </p:cNvPr>
        <p:cNvGrpSpPr/>
        <p:nvPr/>
      </p:nvGrpSpPr>
      <p:grpSpPr>
        <a:xfrm>
          <a:off x="0" y="0"/>
          <a:ext cx="0" cy="0"/>
          <a:chOff x="0" y="0"/>
          <a:chExt cx="0" cy="0"/>
        </a:xfrm>
      </p:grpSpPr>
      <p:sp>
        <p:nvSpPr>
          <p:cNvPr id="53250" name="Rectangle 2">
            <a:extLst>
              <a:ext uri="{FF2B5EF4-FFF2-40B4-BE49-F238E27FC236}">
                <a16:creationId xmlns:a16="http://schemas.microsoft.com/office/drawing/2014/main" id="{0027DC69-BF34-B358-8509-4AA422AA1C3E}"/>
              </a:ext>
            </a:extLst>
          </p:cNvPr>
          <p:cNvSpPr>
            <a:spLocks noGrp="1" noChangeArrowheads="1"/>
          </p:cNvSpPr>
          <p:nvPr>
            <p:ph type="title"/>
          </p:nvPr>
        </p:nvSpPr>
        <p:spPr>
          <a:xfrm>
            <a:off x="768096" y="585216"/>
            <a:ext cx="7690104" cy="1499616"/>
          </a:xfrm>
        </p:spPr>
        <p:txBody>
          <a:bodyPr>
            <a:normAutofit/>
          </a:bodyPr>
          <a:lstStyle/>
          <a:p>
            <a:pPr eaLnBrk="1" hangingPunct="1"/>
            <a:r>
              <a:rPr lang="en-US" dirty="0"/>
              <a:t>Prostate Cancer Work-up</a:t>
            </a:r>
          </a:p>
        </p:txBody>
      </p:sp>
      <p:sp>
        <p:nvSpPr>
          <p:cNvPr id="3" name="Content Placeholder 4">
            <a:extLst>
              <a:ext uri="{FF2B5EF4-FFF2-40B4-BE49-F238E27FC236}">
                <a16:creationId xmlns:a16="http://schemas.microsoft.com/office/drawing/2014/main" id="{D4933D80-9F97-93D8-CA61-14945C03438B}"/>
              </a:ext>
            </a:extLst>
          </p:cNvPr>
          <p:cNvSpPr txBox="1">
            <a:spLocks/>
          </p:cNvSpPr>
          <p:nvPr/>
        </p:nvSpPr>
        <p:spPr>
          <a:xfrm>
            <a:off x="768096" y="1676400"/>
            <a:ext cx="7690104" cy="480060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r>
              <a:rPr lang="en-US" sz="2400" dirty="0"/>
              <a:t>Imaging studies:</a:t>
            </a:r>
          </a:p>
          <a:p>
            <a:pPr lvl="1">
              <a:buFont typeface="Wingdings" panose="05000000000000000000" pitchFamily="2" charset="2"/>
              <a:buChar char="q"/>
            </a:pPr>
            <a:r>
              <a:rPr lang="en-US" sz="2000" dirty="0"/>
              <a:t>Transrectal ultrasound (TRUS)</a:t>
            </a:r>
          </a:p>
          <a:p>
            <a:pPr lvl="1">
              <a:buFont typeface="Wingdings" panose="05000000000000000000" pitchFamily="2" charset="2"/>
              <a:buChar char="q"/>
            </a:pPr>
            <a:r>
              <a:rPr lang="en-US" sz="2000" dirty="0"/>
              <a:t>CT scans</a:t>
            </a:r>
          </a:p>
          <a:p>
            <a:pPr lvl="2">
              <a:buFont typeface="Arial" panose="020B0604020202020204" pitchFamily="34" charset="0"/>
              <a:buChar char="•"/>
            </a:pPr>
            <a:r>
              <a:rPr lang="en-US" sz="1800" dirty="0"/>
              <a:t>Abdomen/pelvis</a:t>
            </a:r>
          </a:p>
          <a:p>
            <a:pPr lvl="2">
              <a:buFont typeface="Arial" panose="020B0604020202020204" pitchFamily="34" charset="0"/>
              <a:buChar char="•"/>
            </a:pPr>
            <a:r>
              <a:rPr lang="en-US" sz="1800" dirty="0"/>
              <a:t>Bone</a:t>
            </a:r>
          </a:p>
          <a:p>
            <a:pPr lvl="2">
              <a:buFont typeface="Arial" panose="020B0604020202020204" pitchFamily="34" charset="0"/>
              <a:buChar char="•"/>
            </a:pPr>
            <a:r>
              <a:rPr lang="en-US" sz="1800" dirty="0"/>
              <a:t>Liver/spleen</a:t>
            </a:r>
          </a:p>
          <a:p>
            <a:pPr lvl="2">
              <a:buFont typeface="Arial" panose="020B0604020202020204" pitchFamily="34" charset="0"/>
              <a:buChar char="•"/>
            </a:pPr>
            <a:r>
              <a:rPr lang="en-US" sz="1800" dirty="0"/>
              <a:t>Brain</a:t>
            </a:r>
          </a:p>
          <a:p>
            <a:pPr lvl="1">
              <a:buFont typeface="Wingdings" panose="05000000000000000000" pitchFamily="2" charset="2"/>
              <a:buChar char="q"/>
            </a:pPr>
            <a:r>
              <a:rPr lang="en-US" sz="2000" dirty="0"/>
              <a:t>Chest x-ray</a:t>
            </a:r>
          </a:p>
          <a:p>
            <a:pPr>
              <a:buFont typeface="Wingdings" panose="05000000000000000000" pitchFamily="2" charset="2"/>
              <a:buChar char="q"/>
            </a:pPr>
            <a:r>
              <a:rPr lang="en-US" dirty="0"/>
              <a:t>Endoscopy</a:t>
            </a:r>
          </a:p>
          <a:p>
            <a:pPr lvl="1"/>
            <a:r>
              <a:rPr lang="en-US" dirty="0"/>
              <a:t>Cystoscopy, proctosigmoidoscopy, laparoscopy</a:t>
            </a:r>
          </a:p>
          <a:p>
            <a:pPr>
              <a:buFont typeface="Wingdings" panose="05000000000000000000" pitchFamily="2" charset="2"/>
              <a:buChar char="q"/>
            </a:pPr>
            <a:r>
              <a:rPr lang="en-US" dirty="0"/>
              <a:t>Transrectal needle biopsy</a:t>
            </a:r>
          </a:p>
          <a:p>
            <a:pPr>
              <a:buFont typeface="Wingdings" panose="05000000000000000000" pitchFamily="2" charset="2"/>
              <a:buChar char="q"/>
            </a:pPr>
            <a:r>
              <a:rPr lang="en-US" dirty="0" err="1"/>
              <a:t>Transperineal</a:t>
            </a:r>
            <a:r>
              <a:rPr lang="en-US" dirty="0"/>
              <a:t> needle biopsy</a:t>
            </a:r>
          </a:p>
          <a:p>
            <a:pPr>
              <a:buFont typeface="Wingdings" panose="05000000000000000000" pitchFamily="2" charset="2"/>
              <a:buChar char="q"/>
            </a:pPr>
            <a:r>
              <a:rPr lang="en-US" dirty="0"/>
              <a:t>Sextant biopsy</a:t>
            </a:r>
          </a:p>
          <a:p>
            <a:pPr lvl="1">
              <a:buFont typeface="Wingdings" panose="05000000000000000000" pitchFamily="2" charset="2"/>
              <a:buChar char="q"/>
            </a:pPr>
            <a:endParaRPr lang="en-US" sz="2000" dirty="0"/>
          </a:p>
        </p:txBody>
      </p:sp>
    </p:spTree>
    <p:extLst>
      <p:ext uri="{BB962C8B-B14F-4D97-AF65-F5344CB8AC3E}">
        <p14:creationId xmlns:p14="http://schemas.microsoft.com/office/powerpoint/2010/main" val="6061975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4BCE0-0AFC-0729-55A5-D901C7CFA1AA}"/>
            </a:ext>
          </a:extLst>
        </p:cNvPr>
        <p:cNvGrpSpPr/>
        <p:nvPr/>
      </p:nvGrpSpPr>
      <p:grpSpPr>
        <a:xfrm>
          <a:off x="0" y="0"/>
          <a:ext cx="0" cy="0"/>
          <a:chOff x="0" y="0"/>
          <a:chExt cx="0" cy="0"/>
        </a:xfrm>
      </p:grpSpPr>
      <p:pic>
        <p:nvPicPr>
          <p:cNvPr id="4" name="Picture 4" descr="seed-implant2">
            <a:extLst>
              <a:ext uri="{FF2B5EF4-FFF2-40B4-BE49-F238E27FC236}">
                <a16:creationId xmlns:a16="http://schemas.microsoft.com/office/drawing/2014/main" id="{F75A9998-4F74-3BD3-2719-A0F2BED1CF39}"/>
              </a:ext>
            </a:extLst>
          </p:cNvPr>
          <p:cNvPicPr>
            <a:picLocks noChangeAspect="1" noChangeArrowheads="1"/>
          </p:cNvPicPr>
          <p:nvPr/>
        </p:nvPicPr>
        <p:blipFill>
          <a:blip r:embed="rId2"/>
          <a:srcRect/>
          <a:stretch>
            <a:fillRect/>
          </a:stretch>
        </p:blipFill>
        <p:spPr bwMode="auto">
          <a:xfrm>
            <a:off x="5708904" y="2362200"/>
            <a:ext cx="2667000" cy="2133600"/>
          </a:xfrm>
          <a:prstGeom prst="rect">
            <a:avLst/>
          </a:prstGeom>
          <a:noFill/>
          <a:ln w="9525">
            <a:noFill/>
            <a:miter lim="800000"/>
            <a:headEnd/>
            <a:tailEnd/>
          </a:ln>
        </p:spPr>
      </p:pic>
      <p:sp>
        <p:nvSpPr>
          <p:cNvPr id="3" name="Content Placeholder 4">
            <a:extLst>
              <a:ext uri="{FF2B5EF4-FFF2-40B4-BE49-F238E27FC236}">
                <a16:creationId xmlns:a16="http://schemas.microsoft.com/office/drawing/2014/main" id="{644670FA-8684-0B70-255B-72D871686E11}"/>
              </a:ext>
            </a:extLst>
          </p:cNvPr>
          <p:cNvSpPr txBox="1">
            <a:spLocks/>
          </p:cNvSpPr>
          <p:nvPr/>
        </p:nvSpPr>
        <p:spPr>
          <a:xfrm>
            <a:off x="768096" y="2286000"/>
            <a:ext cx="4940808" cy="236220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a:buFont typeface="Arial" panose="020B0604020202020204" pitchFamily="34" charset="0"/>
              <a:buChar char="•"/>
            </a:pPr>
            <a:r>
              <a:rPr lang="en-US" dirty="0"/>
              <a:t> Brachytherapy is a form of radiotherapy where a radioactive source is placed inside or next to the area being treated.</a:t>
            </a:r>
          </a:p>
          <a:p>
            <a:pPr>
              <a:buFont typeface="Arial" panose="020B0604020202020204" pitchFamily="34" charset="0"/>
              <a:buChar char="•"/>
            </a:pPr>
            <a:r>
              <a:rPr lang="en-US" dirty="0"/>
              <a:t> Brachytherapy is commonly used to treat localized prostate cancer.</a:t>
            </a:r>
          </a:p>
          <a:p>
            <a:pPr>
              <a:lnSpc>
                <a:spcPct val="80000"/>
              </a:lnSpc>
              <a:buFont typeface="Arial" panose="020B0604020202020204" pitchFamily="34" charset="0"/>
              <a:buChar char="•"/>
            </a:pPr>
            <a:r>
              <a:rPr lang="en-US" sz="2000" dirty="0"/>
              <a:t> Brachytherapy involves injecting radioactive seeds into the prostate gland.</a:t>
            </a:r>
          </a:p>
        </p:txBody>
      </p:sp>
      <p:sp>
        <p:nvSpPr>
          <p:cNvPr id="5" name="Content Placeholder 4">
            <a:extLst>
              <a:ext uri="{FF2B5EF4-FFF2-40B4-BE49-F238E27FC236}">
                <a16:creationId xmlns:a16="http://schemas.microsoft.com/office/drawing/2014/main" id="{188FEED4-8935-F837-9C97-2DD179949AEA}"/>
              </a:ext>
            </a:extLst>
          </p:cNvPr>
          <p:cNvSpPr txBox="1">
            <a:spLocks/>
          </p:cNvSpPr>
          <p:nvPr/>
        </p:nvSpPr>
        <p:spPr>
          <a:xfrm>
            <a:off x="768096" y="4773168"/>
            <a:ext cx="7455408" cy="7467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a:lnSpc>
                <a:spcPct val="80000"/>
              </a:lnSpc>
              <a:buFont typeface="Arial" panose="020B0604020202020204" pitchFamily="34" charset="0"/>
              <a:buChar char="•"/>
            </a:pPr>
            <a:r>
              <a:rPr lang="en-US" sz="2000" dirty="0"/>
              <a:t> They give off their radiation at a low dose rate over several months. </a:t>
            </a:r>
          </a:p>
          <a:p>
            <a:pPr>
              <a:lnSpc>
                <a:spcPct val="80000"/>
              </a:lnSpc>
              <a:buFont typeface="Arial" panose="020B0604020202020204" pitchFamily="34" charset="0"/>
              <a:buChar char="•"/>
            </a:pPr>
            <a:r>
              <a:rPr lang="en-US" sz="2000" dirty="0"/>
              <a:t> The seeds remain in the prostate gland permanently.</a:t>
            </a:r>
            <a:br>
              <a:rPr lang="en-US" sz="2000" dirty="0"/>
            </a:br>
            <a:endParaRPr lang="en-US" sz="2000" dirty="0"/>
          </a:p>
          <a:p>
            <a:endParaRPr lang="en-US" dirty="0"/>
          </a:p>
        </p:txBody>
      </p:sp>
      <p:sp>
        <p:nvSpPr>
          <p:cNvPr id="7" name="Rectangle 2">
            <a:extLst>
              <a:ext uri="{FF2B5EF4-FFF2-40B4-BE49-F238E27FC236}">
                <a16:creationId xmlns:a16="http://schemas.microsoft.com/office/drawing/2014/main" id="{4ED146CD-CE55-D5BF-A833-C495119E1F27}"/>
              </a:ext>
            </a:extLst>
          </p:cNvPr>
          <p:cNvSpPr txBox="1">
            <a:spLocks noChangeArrowheads="1"/>
          </p:cNvSpPr>
          <p:nvPr/>
        </p:nvSpPr>
        <p:spPr>
          <a:xfrm>
            <a:off x="768096" y="585216"/>
            <a:ext cx="769010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dirty="0"/>
              <a:t>WHAT IS BRACHYTHERAPY?</a:t>
            </a:r>
          </a:p>
        </p:txBody>
      </p:sp>
    </p:spTree>
    <p:extLst>
      <p:ext uri="{BB962C8B-B14F-4D97-AF65-F5344CB8AC3E}">
        <p14:creationId xmlns:p14="http://schemas.microsoft.com/office/powerpoint/2010/main" val="23955017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EEA86-4AB1-B734-2C17-0D955D98E6B0}"/>
            </a:ext>
          </a:extLst>
        </p:cNvPr>
        <p:cNvGrpSpPr/>
        <p:nvPr/>
      </p:nvGrpSpPr>
      <p:grpSpPr>
        <a:xfrm>
          <a:off x="0" y="0"/>
          <a:ext cx="0" cy="0"/>
          <a:chOff x="0" y="0"/>
          <a:chExt cx="0" cy="0"/>
        </a:xfrm>
      </p:grpSpPr>
      <p:sp>
        <p:nvSpPr>
          <p:cNvPr id="53250" name="Rectangle 2">
            <a:extLst>
              <a:ext uri="{FF2B5EF4-FFF2-40B4-BE49-F238E27FC236}">
                <a16:creationId xmlns:a16="http://schemas.microsoft.com/office/drawing/2014/main" id="{F50F4E77-19F1-728E-EFA2-FBC99C51E393}"/>
              </a:ext>
            </a:extLst>
          </p:cNvPr>
          <p:cNvSpPr>
            <a:spLocks noGrp="1" noChangeArrowheads="1"/>
          </p:cNvSpPr>
          <p:nvPr>
            <p:ph type="title"/>
          </p:nvPr>
        </p:nvSpPr>
        <p:spPr>
          <a:xfrm>
            <a:off x="768096" y="585216"/>
            <a:ext cx="7690104" cy="1499616"/>
          </a:xfrm>
        </p:spPr>
        <p:txBody>
          <a:bodyPr>
            <a:normAutofit/>
          </a:bodyPr>
          <a:lstStyle/>
          <a:p>
            <a:pPr eaLnBrk="1" hangingPunct="1"/>
            <a:r>
              <a:rPr lang="en-US" dirty="0"/>
              <a:t>Hormone Therapy: Prostate</a:t>
            </a:r>
          </a:p>
        </p:txBody>
      </p:sp>
      <p:sp>
        <p:nvSpPr>
          <p:cNvPr id="3" name="Content Placeholder 4">
            <a:extLst>
              <a:ext uri="{FF2B5EF4-FFF2-40B4-BE49-F238E27FC236}">
                <a16:creationId xmlns:a16="http://schemas.microsoft.com/office/drawing/2014/main" id="{05AE1B00-7590-0202-9BCD-5E4F0C472392}"/>
              </a:ext>
            </a:extLst>
          </p:cNvPr>
          <p:cNvSpPr txBox="1">
            <a:spLocks/>
          </p:cNvSpPr>
          <p:nvPr/>
        </p:nvSpPr>
        <p:spPr>
          <a:xfrm>
            <a:off x="768096" y="2286000"/>
            <a:ext cx="7690104" cy="40233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r>
              <a:rPr lang="en-US" dirty="0"/>
              <a:t>Estrogens</a:t>
            </a:r>
          </a:p>
          <a:p>
            <a:pPr lvl="1"/>
            <a:r>
              <a:rPr lang="en-US" sz="2000" dirty="0" err="1"/>
              <a:t>Anisene</a:t>
            </a:r>
            <a:r>
              <a:rPr lang="en-US" sz="2000" dirty="0"/>
              <a:t>, </a:t>
            </a:r>
            <a:r>
              <a:rPr lang="en-US" sz="2000" dirty="0" err="1"/>
              <a:t>rianil</a:t>
            </a:r>
            <a:endParaRPr lang="en-US" sz="2000" dirty="0"/>
          </a:p>
          <a:p>
            <a:r>
              <a:rPr lang="en-US" dirty="0"/>
              <a:t>Anti-androgens</a:t>
            </a:r>
          </a:p>
          <a:p>
            <a:pPr lvl="1"/>
            <a:r>
              <a:rPr lang="en-US" sz="2000" dirty="0"/>
              <a:t>Flutamide, </a:t>
            </a:r>
            <a:r>
              <a:rPr lang="en-US" sz="2000" dirty="0" err="1"/>
              <a:t>lupron</a:t>
            </a:r>
            <a:r>
              <a:rPr lang="en-US" sz="2000" dirty="0"/>
              <a:t>, </a:t>
            </a:r>
            <a:r>
              <a:rPr lang="en-US" sz="2000" dirty="0" err="1"/>
              <a:t>zoladex</a:t>
            </a:r>
            <a:endParaRPr lang="en-US" sz="2000" dirty="0"/>
          </a:p>
          <a:p>
            <a:r>
              <a:rPr lang="en-US" dirty="0"/>
              <a:t>Progestins</a:t>
            </a:r>
          </a:p>
          <a:p>
            <a:pPr lvl="1"/>
            <a:r>
              <a:rPr lang="en-US" sz="2000" dirty="0"/>
              <a:t>Amadinone, </a:t>
            </a:r>
            <a:r>
              <a:rPr lang="en-US" sz="2000" dirty="0" err="1"/>
              <a:t>clogestone</a:t>
            </a:r>
            <a:endParaRPr lang="en-US" sz="2000" dirty="0"/>
          </a:p>
        </p:txBody>
      </p:sp>
    </p:spTree>
    <p:extLst>
      <p:ext uri="{BB962C8B-B14F-4D97-AF65-F5344CB8AC3E}">
        <p14:creationId xmlns:p14="http://schemas.microsoft.com/office/powerpoint/2010/main" val="22926056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C28A3-6112-314A-7A86-AC140E179C37}"/>
            </a:ext>
          </a:extLst>
        </p:cNvPr>
        <p:cNvGrpSpPr/>
        <p:nvPr/>
      </p:nvGrpSpPr>
      <p:grpSpPr>
        <a:xfrm>
          <a:off x="0" y="0"/>
          <a:ext cx="0" cy="0"/>
          <a:chOff x="0" y="0"/>
          <a:chExt cx="0" cy="0"/>
        </a:xfrm>
      </p:grpSpPr>
      <p:sp>
        <p:nvSpPr>
          <p:cNvPr id="53250" name="Rectangle 2">
            <a:extLst>
              <a:ext uri="{FF2B5EF4-FFF2-40B4-BE49-F238E27FC236}">
                <a16:creationId xmlns:a16="http://schemas.microsoft.com/office/drawing/2014/main" id="{D49AF9A3-5AEA-AE17-32FA-40D30EB15477}"/>
              </a:ext>
            </a:extLst>
          </p:cNvPr>
          <p:cNvSpPr>
            <a:spLocks noGrp="1" noChangeArrowheads="1"/>
          </p:cNvSpPr>
          <p:nvPr>
            <p:ph type="title"/>
          </p:nvPr>
        </p:nvSpPr>
        <p:spPr>
          <a:xfrm>
            <a:off x="768096" y="585216"/>
            <a:ext cx="7690104" cy="1499616"/>
          </a:xfrm>
        </p:spPr>
        <p:txBody>
          <a:bodyPr>
            <a:normAutofit/>
          </a:bodyPr>
          <a:lstStyle/>
          <a:p>
            <a:pPr eaLnBrk="1" hangingPunct="1"/>
            <a:r>
              <a:rPr lang="en-US" dirty="0"/>
              <a:t>Endocrine Procedures: Prostate</a:t>
            </a:r>
          </a:p>
        </p:txBody>
      </p:sp>
      <p:sp>
        <p:nvSpPr>
          <p:cNvPr id="3" name="Content Placeholder 4">
            <a:extLst>
              <a:ext uri="{FF2B5EF4-FFF2-40B4-BE49-F238E27FC236}">
                <a16:creationId xmlns:a16="http://schemas.microsoft.com/office/drawing/2014/main" id="{74DC02B5-3BEC-ED67-5BD2-3EEEC71F0F63}"/>
              </a:ext>
            </a:extLst>
          </p:cNvPr>
          <p:cNvSpPr txBox="1">
            <a:spLocks/>
          </p:cNvSpPr>
          <p:nvPr/>
        </p:nvSpPr>
        <p:spPr>
          <a:xfrm>
            <a:off x="768096" y="2286000"/>
            <a:ext cx="7690104" cy="40233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r>
              <a:rPr lang="en-US" sz="2400" dirty="0"/>
              <a:t>Orchiectomy</a:t>
            </a:r>
          </a:p>
          <a:p>
            <a:pPr lvl="1"/>
            <a:r>
              <a:rPr lang="en-US" sz="2000" dirty="0"/>
              <a:t>Removal of testes to suppress testosterone production effecting tumor growth</a:t>
            </a:r>
          </a:p>
          <a:p>
            <a:pPr lvl="1"/>
            <a:r>
              <a:rPr lang="en-US" sz="2000" dirty="0"/>
              <a:t>Removal must be bilateral</a:t>
            </a:r>
          </a:p>
        </p:txBody>
      </p:sp>
    </p:spTree>
    <p:extLst>
      <p:ext uri="{BB962C8B-B14F-4D97-AF65-F5344CB8AC3E}">
        <p14:creationId xmlns:p14="http://schemas.microsoft.com/office/powerpoint/2010/main" val="13603807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93084" y="2875002"/>
            <a:ext cx="3557832" cy="110799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66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rPr>
              <a:t>Thank You</a:t>
            </a:r>
            <a:endParaRPr lang="en-US" sz="66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style.rotation</p:attrName>
                                        </p:attrNameLst>
                                      </p:cBhvr>
                                      <p:tavLst>
                                        <p:tav tm="0">
                                          <p:val>
                                            <p:fltVal val="720"/>
                                          </p:val>
                                        </p:tav>
                                        <p:tav tm="100000">
                                          <p:val>
                                            <p:fltVal val="0"/>
                                          </p:val>
                                        </p:tav>
                                      </p:tavLst>
                                    </p:anim>
                                    <p:anim calcmode="lin" valueType="num">
                                      <p:cBhvr>
                                        <p:cTn id="9" dur="2000" fill="hold"/>
                                        <p:tgtEl>
                                          <p:spTgt spid="3"/>
                                        </p:tgtEl>
                                        <p:attrNameLst>
                                          <p:attrName>ppt_h</p:attrName>
                                        </p:attrNameLst>
                                      </p:cBhvr>
                                      <p:tavLst>
                                        <p:tav tm="0">
                                          <p:val>
                                            <p:fltVal val="0"/>
                                          </p:val>
                                        </p:tav>
                                        <p:tav tm="100000">
                                          <p:val>
                                            <p:strVal val="#ppt_h"/>
                                          </p:val>
                                        </p:tav>
                                      </p:tavLst>
                                    </p:anim>
                                    <p:anim calcmode="lin" valueType="num">
                                      <p:cBhvr>
                                        <p:cTn id="10" dur="2000" fill="hold"/>
                                        <p:tgtEl>
                                          <p:spTgt spid="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a:stretch>
            <a:fillRect/>
          </a:stretch>
        </p:blipFill>
        <p:spPr bwMode="auto">
          <a:xfrm>
            <a:off x="1045800" y="609600"/>
            <a:ext cx="7052399" cy="55626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a:stretch>
            <a:fillRect/>
          </a:stretch>
        </p:blipFill>
        <p:spPr bwMode="auto">
          <a:xfrm>
            <a:off x="547476" y="902493"/>
            <a:ext cx="8049047" cy="5053013"/>
          </a:xfrm>
          <a:prstGeom prst="rect">
            <a:avLst/>
          </a:prstGeom>
          <a:noFill/>
          <a:ln w="9525">
            <a:noFill/>
            <a:miter lim="800000"/>
            <a:headEnd/>
            <a:tailEnd/>
          </a:ln>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E_TITLE" val="Prostate CS Extension 50-70"/>
</p:tagLst>
</file>

<file path=ppt/tags/tag10.xml><?xml version="1.0" encoding="utf-8"?>
<p:tagLst xmlns:a="http://schemas.openxmlformats.org/drawingml/2006/main" xmlns:r="http://schemas.openxmlformats.org/officeDocument/2006/relationships" xmlns:p="http://schemas.openxmlformats.org/presentationml/2006/main">
  <p:tag name="OBJECT_ORDER" val="12"/>
</p:tagLst>
</file>

<file path=ppt/tags/tag11.xml><?xml version="1.0" encoding="utf-8"?>
<p:tagLst xmlns:a="http://schemas.openxmlformats.org/drawingml/2006/main" xmlns:r="http://schemas.openxmlformats.org/officeDocument/2006/relationships" xmlns:p="http://schemas.openxmlformats.org/presentationml/2006/main">
  <p:tag name="OBJECT_ORDER" val="13"/>
</p:tagLst>
</file>

<file path=ppt/tags/tag12.xml><?xml version="1.0" encoding="utf-8"?>
<p:tagLst xmlns:a="http://schemas.openxmlformats.org/drawingml/2006/main" xmlns:r="http://schemas.openxmlformats.org/officeDocument/2006/relationships" xmlns:p="http://schemas.openxmlformats.org/presentationml/2006/main">
  <p:tag name="OBJECT_ORDER" val="14"/>
</p:tagLst>
</file>

<file path=ppt/tags/tag13.xml><?xml version="1.0" encoding="utf-8"?>
<p:tagLst xmlns:a="http://schemas.openxmlformats.org/drawingml/2006/main" xmlns:r="http://schemas.openxmlformats.org/officeDocument/2006/relationships" xmlns:p="http://schemas.openxmlformats.org/presentationml/2006/main">
  <p:tag name="OBJECT_ORDER" val="15"/>
</p:tagLst>
</file>

<file path=ppt/tags/tag14.xml><?xml version="1.0" encoding="utf-8"?>
<p:tagLst xmlns:a="http://schemas.openxmlformats.org/drawingml/2006/main" xmlns:r="http://schemas.openxmlformats.org/officeDocument/2006/relationships" xmlns:p="http://schemas.openxmlformats.org/presentationml/2006/main">
  <p:tag name="OBJECT_ORDER" val="2"/>
  <p:tag name="ALT" val="Cross-section showing the location of the penis and urethra, apex of prostate, puboprostatic ligament, pubic bone, base of prostate, plexus of Santorini, anterior lobe, middle lobe, posterior lobe, seminal vesicle, rectum, Denonvillier's fascia, and deep transverse perineal muscle."/>
  <p:tag name="ALT_NULL" val="0"/>
  <p:tag name="LONGDESC_NULL" val="1"/>
</p:tagLst>
</file>

<file path=ppt/tags/tag15.xml><?xml version="1.0" encoding="utf-8"?>
<p:tagLst xmlns:a="http://schemas.openxmlformats.org/drawingml/2006/main" xmlns:r="http://schemas.openxmlformats.org/officeDocument/2006/relationships" xmlns:p="http://schemas.openxmlformats.org/presentationml/2006/main">
  <p:tag name="SLIDE_TITLE" val="Prostate CS Extension 50-70"/>
</p:tagLst>
</file>

<file path=ppt/tags/tag16.xml><?xml version="1.0" encoding="utf-8"?>
<p:tagLst xmlns:a="http://schemas.openxmlformats.org/drawingml/2006/main" xmlns:r="http://schemas.openxmlformats.org/officeDocument/2006/relationships" xmlns:p="http://schemas.openxmlformats.org/presentationml/2006/main">
  <p:tag name="OBJECT_ORDER" val="4"/>
</p:tagLst>
</file>

<file path=ppt/tags/tag17.xml><?xml version="1.0" encoding="utf-8"?>
<p:tagLst xmlns:a="http://schemas.openxmlformats.org/drawingml/2006/main" xmlns:r="http://schemas.openxmlformats.org/officeDocument/2006/relationships" xmlns:p="http://schemas.openxmlformats.org/presentationml/2006/main">
  <p:tag name="OBJECT_ORDER" val="5"/>
</p:tagLst>
</file>

<file path=ppt/tags/tag18.xml><?xml version="1.0" encoding="utf-8"?>
<p:tagLst xmlns:a="http://schemas.openxmlformats.org/drawingml/2006/main" xmlns:r="http://schemas.openxmlformats.org/officeDocument/2006/relationships" xmlns:p="http://schemas.openxmlformats.org/presentationml/2006/main">
  <p:tag name="OBJECT_ORDER" val="6"/>
</p:tagLst>
</file>

<file path=ppt/tags/tag19.xml><?xml version="1.0" encoding="utf-8"?>
<p:tagLst xmlns:a="http://schemas.openxmlformats.org/drawingml/2006/main" xmlns:r="http://schemas.openxmlformats.org/officeDocument/2006/relationships" xmlns:p="http://schemas.openxmlformats.org/presentationml/2006/main">
  <p:tag name="OBJECT_ORDER" val="7"/>
</p:tagLst>
</file>

<file path=ppt/tags/tag2.xml><?xml version="1.0" encoding="utf-8"?>
<p:tagLst xmlns:a="http://schemas.openxmlformats.org/drawingml/2006/main" xmlns:r="http://schemas.openxmlformats.org/officeDocument/2006/relationships" xmlns:p="http://schemas.openxmlformats.org/presentationml/2006/main">
  <p:tag name="OBJECT_ORDER" val="4"/>
</p:tagLst>
</file>

<file path=ppt/tags/tag20.xml><?xml version="1.0" encoding="utf-8"?>
<p:tagLst xmlns:a="http://schemas.openxmlformats.org/drawingml/2006/main" xmlns:r="http://schemas.openxmlformats.org/officeDocument/2006/relationships" xmlns:p="http://schemas.openxmlformats.org/presentationml/2006/main">
  <p:tag name="OBJECT_ORDER" val="8"/>
</p:tagLst>
</file>

<file path=ppt/tags/tag21.xml><?xml version="1.0" encoding="utf-8"?>
<p:tagLst xmlns:a="http://schemas.openxmlformats.org/drawingml/2006/main" xmlns:r="http://schemas.openxmlformats.org/officeDocument/2006/relationships" xmlns:p="http://schemas.openxmlformats.org/presentationml/2006/main">
  <p:tag name="OBJECT_ORDER" val="9"/>
</p:tagLst>
</file>

<file path=ppt/tags/tag22.xml><?xml version="1.0" encoding="utf-8"?>
<p:tagLst xmlns:a="http://schemas.openxmlformats.org/drawingml/2006/main" xmlns:r="http://schemas.openxmlformats.org/officeDocument/2006/relationships" xmlns:p="http://schemas.openxmlformats.org/presentationml/2006/main">
  <p:tag name="OBJECT_ORDER" val="10"/>
</p:tagLst>
</file>

<file path=ppt/tags/tag23.xml><?xml version="1.0" encoding="utf-8"?>
<p:tagLst xmlns:a="http://schemas.openxmlformats.org/drawingml/2006/main" xmlns:r="http://schemas.openxmlformats.org/officeDocument/2006/relationships" xmlns:p="http://schemas.openxmlformats.org/presentationml/2006/main">
  <p:tag name="OBJECT_ORDER" val="11"/>
</p:tagLst>
</file>

<file path=ppt/tags/tag24.xml><?xml version="1.0" encoding="utf-8"?>
<p:tagLst xmlns:a="http://schemas.openxmlformats.org/drawingml/2006/main" xmlns:r="http://schemas.openxmlformats.org/officeDocument/2006/relationships" xmlns:p="http://schemas.openxmlformats.org/presentationml/2006/main">
  <p:tag name="OBJECT_ORDER" val="12"/>
</p:tagLst>
</file>

<file path=ppt/tags/tag25.xml><?xml version="1.0" encoding="utf-8"?>
<p:tagLst xmlns:a="http://schemas.openxmlformats.org/drawingml/2006/main" xmlns:r="http://schemas.openxmlformats.org/officeDocument/2006/relationships" xmlns:p="http://schemas.openxmlformats.org/presentationml/2006/main">
  <p:tag name="OBJECT_ORDER" val="13"/>
</p:tagLst>
</file>

<file path=ppt/tags/tag26.xml><?xml version="1.0" encoding="utf-8"?>
<p:tagLst xmlns:a="http://schemas.openxmlformats.org/drawingml/2006/main" xmlns:r="http://schemas.openxmlformats.org/officeDocument/2006/relationships" xmlns:p="http://schemas.openxmlformats.org/presentationml/2006/main">
  <p:tag name="OBJECT_ORDER" val="14"/>
</p:tagLst>
</file>

<file path=ppt/tags/tag27.xml><?xml version="1.0" encoding="utf-8"?>
<p:tagLst xmlns:a="http://schemas.openxmlformats.org/drawingml/2006/main" xmlns:r="http://schemas.openxmlformats.org/officeDocument/2006/relationships" xmlns:p="http://schemas.openxmlformats.org/presentationml/2006/main">
  <p:tag name="OBJECT_ORDER" val="15"/>
</p:tagLst>
</file>

<file path=ppt/tags/tag28.xml><?xml version="1.0" encoding="utf-8"?>
<p:tagLst xmlns:a="http://schemas.openxmlformats.org/drawingml/2006/main" xmlns:r="http://schemas.openxmlformats.org/officeDocument/2006/relationships" xmlns:p="http://schemas.openxmlformats.org/presentationml/2006/main">
  <p:tag name="OBJECT_ORDER" val="2"/>
  <p:tag name="ALT" val="Diagram of the body showing codes and locations for metastasis from the prostate:  code 40 for brain; code 40 for lung; code 12 for specific distant lymph nodes (except common iliac); code 40 for liver; code 40 for adrenal, code 11 for common iliac nodes; code 30 for bone.  Combinations:  code 35 for 11/12 plus 30, code 50 for 11/12 plus 40, code 55 for 30/35 plus 40.  Code 99 is for unknown, not assessed, or not documented."/>
  <p:tag name="ALT_NULL" val="0"/>
  <p:tag name="LONGDESC_NULL" val="1"/>
</p:tagLst>
</file>

<file path=ppt/tags/tag3.xml><?xml version="1.0" encoding="utf-8"?>
<p:tagLst xmlns:a="http://schemas.openxmlformats.org/drawingml/2006/main" xmlns:r="http://schemas.openxmlformats.org/officeDocument/2006/relationships" xmlns:p="http://schemas.openxmlformats.org/presentationml/2006/main">
  <p:tag name="OBJECT_ORDER" val="5"/>
</p:tagLst>
</file>

<file path=ppt/tags/tag4.xml><?xml version="1.0" encoding="utf-8"?>
<p:tagLst xmlns:a="http://schemas.openxmlformats.org/drawingml/2006/main" xmlns:r="http://schemas.openxmlformats.org/officeDocument/2006/relationships" xmlns:p="http://schemas.openxmlformats.org/presentationml/2006/main">
  <p:tag name="OBJECT_ORDER" val="6"/>
</p:tagLst>
</file>

<file path=ppt/tags/tag5.xml><?xml version="1.0" encoding="utf-8"?>
<p:tagLst xmlns:a="http://schemas.openxmlformats.org/drawingml/2006/main" xmlns:r="http://schemas.openxmlformats.org/officeDocument/2006/relationships" xmlns:p="http://schemas.openxmlformats.org/presentationml/2006/main">
  <p:tag name="OBJECT_ORDER" val="7"/>
</p:tagLst>
</file>

<file path=ppt/tags/tag6.xml><?xml version="1.0" encoding="utf-8"?>
<p:tagLst xmlns:a="http://schemas.openxmlformats.org/drawingml/2006/main" xmlns:r="http://schemas.openxmlformats.org/officeDocument/2006/relationships" xmlns:p="http://schemas.openxmlformats.org/presentationml/2006/main">
  <p:tag name="OBJECT_ORDER" val="8"/>
</p:tagLst>
</file>

<file path=ppt/tags/tag7.xml><?xml version="1.0" encoding="utf-8"?>
<p:tagLst xmlns:a="http://schemas.openxmlformats.org/drawingml/2006/main" xmlns:r="http://schemas.openxmlformats.org/officeDocument/2006/relationships" xmlns:p="http://schemas.openxmlformats.org/presentationml/2006/main">
  <p:tag name="OBJECT_ORDER" val="9"/>
</p:tagLst>
</file>

<file path=ppt/tags/tag8.xml><?xml version="1.0" encoding="utf-8"?>
<p:tagLst xmlns:a="http://schemas.openxmlformats.org/drawingml/2006/main" xmlns:r="http://schemas.openxmlformats.org/officeDocument/2006/relationships" xmlns:p="http://schemas.openxmlformats.org/presentationml/2006/main">
  <p:tag name="OBJECT_ORDER" val="10"/>
</p:tagLst>
</file>

<file path=ppt/tags/tag9.xml><?xml version="1.0" encoding="utf-8"?>
<p:tagLst xmlns:a="http://schemas.openxmlformats.org/drawingml/2006/main" xmlns:r="http://schemas.openxmlformats.org/officeDocument/2006/relationships" xmlns:p="http://schemas.openxmlformats.org/presentationml/2006/main">
  <p:tag name="OBJECT_ORDER" val="1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Integral</Template>
  <TotalTime>192</TotalTime>
  <Words>3552</Words>
  <Application>Microsoft Office PowerPoint</Application>
  <PresentationFormat>On-screen Show (4:3)</PresentationFormat>
  <Paragraphs>282</Paragraphs>
  <Slides>79</Slides>
  <Notes>2</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79</vt:i4>
      </vt:variant>
    </vt:vector>
  </HeadingPairs>
  <TitlesOfParts>
    <vt:vector size="89" baseType="lpstr">
      <vt:lpstr>Arial</vt:lpstr>
      <vt:lpstr>Calibri</vt:lpstr>
      <vt:lpstr>Tahoma</vt:lpstr>
      <vt:lpstr>Times New Roman</vt:lpstr>
      <vt:lpstr>Tw Cen MT</vt:lpstr>
      <vt:lpstr>Tw Cen MT Condensed</vt:lpstr>
      <vt:lpstr>Wingdings</vt:lpstr>
      <vt:lpstr>Wingdings 3</vt:lpstr>
      <vt:lpstr>Integral</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   </vt:lpstr>
      <vt:lpstr>   </vt:lpstr>
      <vt:lpstr>   </vt:lpstr>
      <vt:lpstr>   </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PowerPoint Presentation</vt:lpstr>
      <vt:lpstr>   </vt:lpstr>
      <vt:lpstr>   </vt:lpstr>
      <vt:lpstr>Prostatic sheath</vt:lpstr>
      <vt:lpstr>Prostatic capsules</vt:lpstr>
      <vt:lpstr>Prostatic capsules</vt:lpstr>
      <vt:lpstr>PowerPoint Presentation</vt:lpstr>
      <vt:lpstr>PowerPoint Presentation</vt:lpstr>
      <vt:lpstr>PowerPoint Presentation</vt:lpstr>
      <vt:lpstr>The prostatic venous plexus</vt:lpstr>
      <vt:lpstr>Features of prostatic venous plexus</vt:lpstr>
      <vt:lpstr>Blood supply of the male internal genital organs: prostate and others</vt:lpstr>
      <vt:lpstr>Structures within the prostate</vt:lpstr>
      <vt:lpstr>PowerPoint Presentation</vt:lpstr>
      <vt:lpstr>PROSTATE EXAMINATION &amp; PROSTATE ACTIVITY AND DISEASE</vt:lpstr>
      <vt:lpstr>BENIGN ENLARGEMENT OF THE PROSTATE</vt:lpstr>
      <vt:lpstr>PROSTATE CANCER AND THE PROSTATIC VENOUS PLEXUS</vt:lpstr>
      <vt:lpstr>PowerPoint Presentation</vt:lpstr>
      <vt:lpstr>PowerPoint Presentation</vt:lpstr>
      <vt:lpstr>PowerPoint Presentation</vt:lpstr>
      <vt:lpstr>PowerPoint Presentation</vt:lpstr>
      <vt:lpstr>The primary cancer sites which give rise to skeletal metastasis</vt:lpstr>
      <vt:lpstr>   </vt:lpstr>
      <vt:lpstr>PowerPoint Presentation</vt:lpstr>
      <vt:lpstr>PowerPoint Presentation</vt:lpstr>
      <vt:lpstr>RISK OF PROSTATE CANCER BY AGE*</vt:lpstr>
      <vt:lpstr>   </vt:lpstr>
      <vt:lpstr>Prostate Cancer Work-up</vt:lpstr>
      <vt:lpstr>PowerPoint Presentation</vt:lpstr>
      <vt:lpstr>Hormone Therapy: Prostate</vt:lpstr>
      <vt:lpstr>Endocrine Procedures: Prostate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Prostate</dc:title>
  <dc:creator>Zone</dc:creator>
  <cp:lastModifiedBy>Rajesh Patel</cp:lastModifiedBy>
  <cp:revision>8</cp:revision>
  <dcterms:created xsi:type="dcterms:W3CDTF">2018-07-02T03:53:00Z</dcterms:created>
  <dcterms:modified xsi:type="dcterms:W3CDTF">2024-11-07T06:36:38Z</dcterms:modified>
</cp:coreProperties>
</file>