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sldIdLst>
    <p:sldId id="256" r:id="rId2"/>
    <p:sldId id="268" r:id="rId3"/>
    <p:sldId id="257" r:id="rId4"/>
    <p:sldId id="270" r:id="rId5"/>
    <p:sldId id="258" r:id="rId6"/>
    <p:sldId id="259" r:id="rId7"/>
    <p:sldId id="260" r:id="rId8"/>
    <p:sldId id="264" r:id="rId9"/>
    <p:sldId id="271" r:id="rId10"/>
    <p:sldId id="262" r:id="rId11"/>
    <p:sldId id="269" r:id="rId12"/>
    <p:sldId id="265" r:id="rId13"/>
    <p:sldId id="266" r:id="rId14"/>
    <p:sldId id="272" r:id="rId15"/>
    <p:sldId id="267" r:id="rId16"/>
    <p:sldId id="32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43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40" autoAdjust="0"/>
  </p:normalViewPr>
  <p:slideViewPr>
    <p:cSldViewPr>
      <p:cViewPr varScale="1">
        <p:scale>
          <a:sx n="111" d="100"/>
          <a:sy n="111" d="100"/>
        </p:scale>
        <p:origin x="161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0957CAC-C67C-487D-98B3-2F47B660809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739D4-3937-4106-95F3-EC9FB87C13CE}"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339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957CAC-C67C-487D-98B3-2F47B660809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739D4-3937-4106-95F3-EC9FB87C13CE}" type="slidenum">
              <a:rPr lang="en-US" smtClean="0"/>
              <a:pPr/>
              <a:t>‹#›</a:t>
            </a:fld>
            <a:endParaRPr lang="en-US"/>
          </a:p>
        </p:txBody>
      </p:sp>
    </p:spTree>
    <p:extLst>
      <p:ext uri="{BB962C8B-B14F-4D97-AF65-F5344CB8AC3E}">
        <p14:creationId xmlns:p14="http://schemas.microsoft.com/office/powerpoint/2010/main" val="2756720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957CAC-C67C-487D-98B3-2F47B660809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739D4-3937-4106-95F3-EC9FB87C13CE}"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223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957CAC-C67C-487D-98B3-2F47B660809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739D4-3937-4106-95F3-EC9FB87C13CE}" type="slidenum">
              <a:rPr lang="en-US" smtClean="0"/>
              <a:pPr/>
              <a:t>‹#›</a:t>
            </a:fld>
            <a:endParaRPr lang="en-US"/>
          </a:p>
        </p:txBody>
      </p:sp>
    </p:spTree>
    <p:extLst>
      <p:ext uri="{BB962C8B-B14F-4D97-AF65-F5344CB8AC3E}">
        <p14:creationId xmlns:p14="http://schemas.microsoft.com/office/powerpoint/2010/main" val="3447813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957CAC-C67C-487D-98B3-2F47B660809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739D4-3937-4106-95F3-EC9FB87C13CE}"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6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957CAC-C67C-487D-98B3-2F47B660809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739D4-3937-4106-95F3-EC9FB87C13CE}" type="slidenum">
              <a:rPr lang="en-US" smtClean="0"/>
              <a:pPr/>
              <a:t>‹#›</a:t>
            </a:fld>
            <a:endParaRPr lang="en-US"/>
          </a:p>
        </p:txBody>
      </p:sp>
    </p:spTree>
    <p:extLst>
      <p:ext uri="{BB962C8B-B14F-4D97-AF65-F5344CB8AC3E}">
        <p14:creationId xmlns:p14="http://schemas.microsoft.com/office/powerpoint/2010/main" val="1818596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957CAC-C67C-487D-98B3-2F47B6608099}" type="datetimeFigureOut">
              <a:rPr lang="en-US" smtClean="0"/>
              <a:pPr/>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D739D4-3937-4106-95F3-EC9FB87C13CE}" type="slidenum">
              <a:rPr lang="en-US" smtClean="0"/>
              <a:pPr/>
              <a:t>‹#›</a:t>
            </a:fld>
            <a:endParaRPr lang="en-US"/>
          </a:p>
        </p:txBody>
      </p:sp>
    </p:spTree>
    <p:extLst>
      <p:ext uri="{BB962C8B-B14F-4D97-AF65-F5344CB8AC3E}">
        <p14:creationId xmlns:p14="http://schemas.microsoft.com/office/powerpoint/2010/main" val="1739360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957CAC-C67C-487D-98B3-2F47B6608099}" type="datetimeFigureOut">
              <a:rPr lang="en-US" smtClean="0"/>
              <a:pPr/>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D739D4-3937-4106-95F3-EC9FB87C13CE}" type="slidenum">
              <a:rPr lang="en-US" smtClean="0"/>
              <a:pPr/>
              <a:t>‹#›</a:t>
            </a:fld>
            <a:endParaRPr lang="en-US"/>
          </a:p>
        </p:txBody>
      </p:sp>
    </p:spTree>
    <p:extLst>
      <p:ext uri="{BB962C8B-B14F-4D97-AF65-F5344CB8AC3E}">
        <p14:creationId xmlns:p14="http://schemas.microsoft.com/office/powerpoint/2010/main" val="4260449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957CAC-C67C-487D-98B3-2F47B6608099}" type="datetimeFigureOut">
              <a:rPr lang="en-US" smtClean="0"/>
              <a:pPr/>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D739D4-3937-4106-95F3-EC9FB87C13CE}" type="slidenum">
              <a:rPr lang="en-US" smtClean="0"/>
              <a:pPr/>
              <a:t>‹#›</a:t>
            </a:fld>
            <a:endParaRPr lang="en-US"/>
          </a:p>
        </p:txBody>
      </p:sp>
    </p:spTree>
    <p:extLst>
      <p:ext uri="{BB962C8B-B14F-4D97-AF65-F5344CB8AC3E}">
        <p14:creationId xmlns:p14="http://schemas.microsoft.com/office/powerpoint/2010/main" val="51751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957CAC-C67C-487D-98B3-2F47B660809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739D4-3937-4106-95F3-EC9FB87C13CE}" type="slidenum">
              <a:rPr lang="en-US" smtClean="0"/>
              <a:pPr/>
              <a:t>‹#›</a:t>
            </a:fld>
            <a:endParaRPr lang="en-US"/>
          </a:p>
        </p:txBody>
      </p:sp>
    </p:spTree>
    <p:extLst>
      <p:ext uri="{BB962C8B-B14F-4D97-AF65-F5344CB8AC3E}">
        <p14:creationId xmlns:p14="http://schemas.microsoft.com/office/powerpoint/2010/main" val="1911134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0957CAC-C67C-487D-98B3-2F47B660809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739D4-3937-4106-95F3-EC9FB87C13CE}" type="slidenum">
              <a:rPr lang="en-US" smtClean="0"/>
              <a:pPr/>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593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E0957CAC-C67C-487D-98B3-2F47B6608099}" type="datetimeFigureOut">
              <a:rPr lang="en-US" smtClean="0"/>
              <a:pPr/>
              <a:t>11/7/2024</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7D739D4-3937-4106-95F3-EC9FB87C13CE}"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84515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752E221-6C94-5C38-2C2D-8E7E8B8BDC74}"/>
              </a:ext>
            </a:extLst>
          </p:cNvPr>
          <p:cNvSpPr txBox="1">
            <a:spLocks/>
          </p:cNvSpPr>
          <p:nvPr/>
        </p:nvSpPr>
        <p:spPr>
          <a:xfrm>
            <a:off x="381000" y="5112537"/>
            <a:ext cx="5829300" cy="1463040"/>
          </a:xfrm>
          <a:prstGeom prst="rect">
            <a:avLst/>
          </a:prstGeom>
        </p:spPr>
        <p:txBody>
          <a:bodyPr vert="horz" lIns="91440" tIns="45720" rIns="91440" bIns="45720" rtlCol="0" anchor="ctr">
            <a:normAutofit/>
          </a:bodyPr>
          <a:lstStyle>
            <a:lvl1pPr algn="r" defTabSz="914400" rtl="0" eaLnBrk="1" latinLnBrk="0" hangingPunct="1">
              <a:lnSpc>
                <a:spcPct val="80000"/>
              </a:lnSpc>
              <a:spcBef>
                <a:spcPct val="0"/>
              </a:spcBef>
              <a:buNone/>
              <a:defRPr sz="4400" kern="1200" cap="all" spc="200" baseline="0">
                <a:solidFill>
                  <a:schemeClr val="tx1">
                    <a:lumMod val="95000"/>
                    <a:lumOff val="5000"/>
                  </a:schemeClr>
                </a:solidFill>
                <a:latin typeface="+mj-lt"/>
                <a:ea typeface="+mj-ea"/>
                <a:cs typeface="+mj-cs"/>
              </a:defRPr>
            </a:lvl1pPr>
          </a:lstStyle>
          <a:p>
            <a:r>
              <a:rPr lang="en-US" dirty="0"/>
              <a:t>The pulmonary trunk</a:t>
            </a:r>
          </a:p>
        </p:txBody>
      </p:sp>
      <p:sp>
        <p:nvSpPr>
          <p:cNvPr id="5" name="Subtitle 2">
            <a:extLst>
              <a:ext uri="{FF2B5EF4-FFF2-40B4-BE49-F238E27FC236}">
                <a16:creationId xmlns:a16="http://schemas.microsoft.com/office/drawing/2014/main" id="{F1A4283E-5EE7-6635-A73C-3D7A92B27FE6}"/>
              </a:ext>
            </a:extLst>
          </p:cNvPr>
          <p:cNvSpPr txBox="1">
            <a:spLocks/>
          </p:cNvSpPr>
          <p:nvPr/>
        </p:nvSpPr>
        <p:spPr>
          <a:xfrm>
            <a:off x="6610350" y="5112537"/>
            <a:ext cx="240030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6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9pPr>
          </a:lstStyle>
          <a:p>
            <a:r>
              <a:rPr lang="en-US" dirty="0"/>
              <a:t>BY MBBSPPT.COM</a:t>
            </a:r>
          </a:p>
        </p:txBody>
      </p:sp>
      <p:pic>
        <p:nvPicPr>
          <p:cNvPr id="7" name="Picture 6">
            <a:extLst>
              <a:ext uri="{FF2B5EF4-FFF2-40B4-BE49-F238E27FC236}">
                <a16:creationId xmlns:a16="http://schemas.microsoft.com/office/drawing/2014/main" id="{DAA74E6B-A8CD-012C-3ECB-D5D76D830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152" y="457200"/>
            <a:ext cx="3809695" cy="38096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695CB3CC-D9C1-561C-22ED-2DC0B853AB34}"/>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b="1" dirty="0"/>
              <a:t>Branches:</a:t>
            </a:r>
          </a:p>
          <a:p>
            <a:r>
              <a:rPr lang="en-US" sz="2000" dirty="0"/>
              <a:t>Left and right pulmonary arteries.</a:t>
            </a:r>
          </a:p>
          <a:p>
            <a:r>
              <a:rPr lang="en-US" sz="2000" dirty="0"/>
              <a:t>The right pulmonary artery is larger compared to the left and is located somewhat at a lower level.</a:t>
            </a:r>
          </a:p>
          <a:p>
            <a:r>
              <a:rPr lang="en-US" sz="2000" dirty="0"/>
              <a:t>The right and left pulmonary arteries lie along the upper borders of the right and left atria and of the upper pulmonary veins like the transverse piece of the letter “T”.</a:t>
            </a:r>
          </a:p>
        </p:txBody>
      </p:sp>
      <p:sp>
        <p:nvSpPr>
          <p:cNvPr id="9" name="Title 1">
            <a:extLst>
              <a:ext uri="{FF2B5EF4-FFF2-40B4-BE49-F238E27FC236}">
                <a16:creationId xmlns:a16="http://schemas.microsoft.com/office/drawing/2014/main" id="{1A5ECA2A-BF68-4644-7E0E-60449FEA6DB6}"/>
              </a:ext>
            </a:extLst>
          </p:cNvPr>
          <p:cNvSpPr>
            <a:spLocks noGrp="1"/>
          </p:cNvSpPr>
          <p:nvPr>
            <p:ph type="title"/>
          </p:nvPr>
        </p:nvSpPr>
        <p:spPr/>
        <p:txBody>
          <a:bodyPr/>
          <a:lstStyle/>
          <a:p>
            <a:r>
              <a:rPr lang="en-US" dirty="0"/>
              <a:t>The pulmonary trunk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srcRect/>
          <a:stretch>
            <a:fillRect/>
          </a:stretch>
        </p:blipFill>
        <p:spPr bwMode="auto">
          <a:xfrm>
            <a:off x="843498" y="1104900"/>
            <a:ext cx="7457004" cy="4648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Condensed (Headings)"/>
              </a:rPr>
              <a:t>The right &amp; left pulmonary artery</a:t>
            </a:r>
          </a:p>
        </p:txBody>
      </p:sp>
      <p:sp>
        <p:nvSpPr>
          <p:cNvPr id="4" name="Content Placeholder 4">
            <a:extLst>
              <a:ext uri="{FF2B5EF4-FFF2-40B4-BE49-F238E27FC236}">
                <a16:creationId xmlns:a16="http://schemas.microsoft.com/office/drawing/2014/main" id="{9F077C8C-A14D-3CA1-8DD2-56B45454CC8E}"/>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sz="2000" dirty="0"/>
              <a:t>The left pulmonary artery supplies blood to the left lung, bifurcating into two branches to supply each </a:t>
            </a:r>
            <a:r>
              <a:rPr lang="en-US" sz="2000" b="1" dirty="0"/>
              <a:t>lobe</a:t>
            </a:r>
            <a:r>
              <a:rPr lang="en-US" sz="2000" dirty="0"/>
              <a:t> of the lung. </a:t>
            </a:r>
          </a:p>
          <a:p>
            <a:r>
              <a:rPr lang="en-US" sz="2000" dirty="0"/>
              <a:t>The right pulmonary artery is the thicker and longer artery of the two, supplying blood to the right lung. It also further divides into two branches.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78365842"/>
              </p:ext>
            </p:extLst>
          </p:nvPr>
        </p:nvGraphicFramePr>
        <p:xfrm>
          <a:off x="1158076" y="1981200"/>
          <a:ext cx="6789944" cy="3733799"/>
        </p:xfrm>
        <a:graphic>
          <a:graphicData uri="http://schemas.openxmlformats.org/drawingml/2006/table">
            <a:tbl>
              <a:tblPr firstRow="1" bandRow="1">
                <a:tableStyleId>{5C22544A-7EE6-4342-B048-85BDC9FD1C3A}</a:tableStyleId>
              </a:tblPr>
              <a:tblGrid>
                <a:gridCol w="3394972">
                  <a:extLst>
                    <a:ext uri="{9D8B030D-6E8A-4147-A177-3AD203B41FA5}">
                      <a16:colId xmlns:a16="http://schemas.microsoft.com/office/drawing/2014/main" val="20000"/>
                    </a:ext>
                  </a:extLst>
                </a:gridCol>
                <a:gridCol w="3394972">
                  <a:extLst>
                    <a:ext uri="{9D8B030D-6E8A-4147-A177-3AD203B41FA5}">
                      <a16:colId xmlns:a16="http://schemas.microsoft.com/office/drawing/2014/main" val="20001"/>
                    </a:ext>
                  </a:extLst>
                </a:gridCol>
              </a:tblGrid>
              <a:tr h="739572">
                <a:tc>
                  <a:txBody>
                    <a:bodyPr/>
                    <a:lstStyle/>
                    <a:p>
                      <a:pPr algn="ctr"/>
                      <a:r>
                        <a:rPr lang="en-US" sz="1900" dirty="0"/>
                        <a:t>The right pulmonary artery </a:t>
                      </a:r>
                    </a:p>
                  </a:txBody>
                  <a:tcPr marL="75023" marR="75023" marT="37511" marB="37511"/>
                </a:tc>
                <a:tc>
                  <a:txBody>
                    <a:bodyPr/>
                    <a:lstStyle/>
                    <a:p>
                      <a:pPr algn="ctr"/>
                      <a:r>
                        <a:rPr lang="en-US" sz="1900" dirty="0"/>
                        <a:t>The left pulmonary artery </a:t>
                      </a:r>
                    </a:p>
                  </a:txBody>
                  <a:tcPr marL="75023" marR="75023" marT="37511" marB="37511"/>
                </a:tc>
                <a:extLst>
                  <a:ext uri="{0D108BD9-81ED-4DB2-BD59-A6C34878D82A}">
                    <a16:rowId xmlns:a16="http://schemas.microsoft.com/office/drawing/2014/main" val="10000"/>
                  </a:ext>
                </a:extLst>
              </a:tr>
              <a:tr h="405571">
                <a:tc>
                  <a:txBody>
                    <a:bodyPr/>
                    <a:lstStyle/>
                    <a:p>
                      <a:r>
                        <a:rPr lang="en-US" sz="1900" dirty="0"/>
                        <a:t>Longer</a:t>
                      </a:r>
                    </a:p>
                  </a:txBody>
                  <a:tcPr marL="75023" marR="75023" marT="37511" marB="37511"/>
                </a:tc>
                <a:tc>
                  <a:txBody>
                    <a:bodyPr/>
                    <a:lstStyle/>
                    <a:p>
                      <a:r>
                        <a:rPr lang="en-US" sz="1900" dirty="0"/>
                        <a:t>Shorter </a:t>
                      </a:r>
                    </a:p>
                  </a:txBody>
                  <a:tcPr marL="75023" marR="75023" marT="37511" marB="37511"/>
                </a:tc>
                <a:extLst>
                  <a:ext uri="{0D108BD9-81ED-4DB2-BD59-A6C34878D82A}">
                    <a16:rowId xmlns:a16="http://schemas.microsoft.com/office/drawing/2014/main" val="10001"/>
                  </a:ext>
                </a:extLst>
              </a:tr>
              <a:tr h="405571">
                <a:tc>
                  <a:txBody>
                    <a:bodyPr/>
                    <a:lstStyle/>
                    <a:p>
                      <a:r>
                        <a:rPr lang="en-US" sz="1900" dirty="0"/>
                        <a:t>Wider</a:t>
                      </a:r>
                    </a:p>
                  </a:txBody>
                  <a:tcPr marL="75023" marR="75023" marT="37511" marB="37511"/>
                </a:tc>
                <a:tc>
                  <a:txBody>
                    <a:bodyPr/>
                    <a:lstStyle/>
                    <a:p>
                      <a:r>
                        <a:rPr lang="en-US" sz="1900" dirty="0"/>
                        <a:t>Narrower </a:t>
                      </a:r>
                    </a:p>
                  </a:txBody>
                  <a:tcPr marL="75023" marR="75023" marT="37511" marB="37511"/>
                </a:tc>
                <a:extLst>
                  <a:ext uri="{0D108BD9-81ED-4DB2-BD59-A6C34878D82A}">
                    <a16:rowId xmlns:a16="http://schemas.microsoft.com/office/drawing/2014/main" val="10002"/>
                  </a:ext>
                </a:extLst>
              </a:tr>
              <a:tr h="775513">
                <a:tc>
                  <a:txBody>
                    <a:bodyPr/>
                    <a:lstStyle/>
                    <a:p>
                      <a:r>
                        <a:rPr lang="en-US" sz="1900" dirty="0"/>
                        <a:t>Passes behind the ascending aorta and superior vena cava</a:t>
                      </a:r>
                    </a:p>
                  </a:txBody>
                  <a:tcPr marL="75023" marR="75023" marT="37511" marB="37511"/>
                </a:tc>
                <a:tc>
                  <a:txBody>
                    <a:bodyPr/>
                    <a:lstStyle/>
                    <a:p>
                      <a:r>
                        <a:rPr lang="en-US" sz="1900" dirty="0"/>
                        <a:t>Passes along the upper border of the left atrium</a:t>
                      </a:r>
                    </a:p>
                  </a:txBody>
                  <a:tcPr marL="75023" marR="75023" marT="37511" marB="37511"/>
                </a:tc>
                <a:extLst>
                  <a:ext uri="{0D108BD9-81ED-4DB2-BD59-A6C34878D82A}">
                    <a16:rowId xmlns:a16="http://schemas.microsoft.com/office/drawing/2014/main" val="10003"/>
                  </a:ext>
                </a:extLst>
              </a:tr>
              <a:tr h="1407572">
                <a:tc>
                  <a:txBody>
                    <a:bodyPr/>
                    <a:lstStyle/>
                    <a:p>
                      <a:r>
                        <a:rPr lang="en-US" sz="1900" dirty="0"/>
                        <a:t>Then passes in front of right bronchus to reach the hilum of the right lung.</a:t>
                      </a:r>
                    </a:p>
                  </a:txBody>
                  <a:tcPr marL="75023" marR="75023" marT="37511" marB="37511"/>
                </a:tc>
                <a:tc>
                  <a:txBody>
                    <a:bodyPr/>
                    <a:lstStyle/>
                    <a:p>
                      <a:r>
                        <a:rPr lang="en-US" sz="1900" dirty="0"/>
                        <a:t>Then</a:t>
                      </a:r>
                      <a:r>
                        <a:rPr lang="en-US" sz="1900" baseline="0" dirty="0"/>
                        <a:t> passes in front of the left bronchus and the descending aorta to reach the root of the left lung.</a:t>
                      </a:r>
                      <a:endParaRPr lang="en-US" sz="1900" dirty="0"/>
                    </a:p>
                  </a:txBody>
                  <a:tcPr marL="75023" marR="75023" marT="37511" marB="37511"/>
                </a:tc>
                <a:extLst>
                  <a:ext uri="{0D108BD9-81ED-4DB2-BD59-A6C34878D82A}">
                    <a16:rowId xmlns:a16="http://schemas.microsoft.com/office/drawing/2014/main" val="10004"/>
                  </a:ext>
                </a:extLst>
              </a:tr>
            </a:tbl>
          </a:graphicData>
        </a:graphic>
      </p:graphicFrame>
      <p:sp>
        <p:nvSpPr>
          <p:cNvPr id="5" name="TextBox 4"/>
          <p:cNvSpPr txBox="1"/>
          <p:nvPr/>
        </p:nvSpPr>
        <p:spPr>
          <a:xfrm>
            <a:off x="1143001" y="5867400"/>
            <a:ext cx="6915150" cy="707886"/>
          </a:xfrm>
          <a:prstGeom prst="rect">
            <a:avLst/>
          </a:prstGeom>
          <a:noFill/>
        </p:spPr>
        <p:txBody>
          <a:bodyPr wrap="square" rtlCol="0">
            <a:spAutoFit/>
          </a:bodyPr>
          <a:lstStyle/>
          <a:p>
            <a:r>
              <a:rPr lang="en-US" sz="2000" dirty="0"/>
              <a:t>The left pulmonary artery  is connected to the lower aspect of the ligamentum arteriosum.</a:t>
            </a:r>
          </a:p>
        </p:txBody>
      </p:sp>
      <p:sp>
        <p:nvSpPr>
          <p:cNvPr id="3" name="Title 1">
            <a:extLst>
              <a:ext uri="{FF2B5EF4-FFF2-40B4-BE49-F238E27FC236}">
                <a16:creationId xmlns:a16="http://schemas.microsoft.com/office/drawing/2014/main" id="{2A86D92B-F188-43AB-6906-73B4949EF7AB}"/>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dirty="0"/>
              <a:t>The pulmonary arteries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685800" y="838200"/>
            <a:ext cx="7772400" cy="51816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F568C702-4F26-EFDF-AB72-F9469682B081}"/>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dirty="0"/>
              <a:t>Different aspects of cardiopulmonary functions are monitored by the cardiologists by pulmonary artery catheterization.</a:t>
            </a:r>
          </a:p>
          <a:p>
            <a:r>
              <a:rPr lang="en-US" dirty="0"/>
              <a:t>The catheter is passed successively as follows:</a:t>
            </a:r>
          </a:p>
          <a:p>
            <a:r>
              <a:rPr lang="en-US" dirty="0"/>
              <a:t>Internal jugular vein/subclavian vein ► Right atrium ► Right ventricle ► Pulmonary trunk ► Pulmonary artery.</a:t>
            </a:r>
          </a:p>
          <a:p>
            <a:r>
              <a:rPr lang="en-US" dirty="0"/>
              <a:t>Sudden occlusion of pulmonary trunk by an embolus may be a sequel to the thrombosis of deep veins of the calf. When the block is complete, death ensues rapidly.</a:t>
            </a:r>
          </a:p>
          <a:p>
            <a:endParaRPr lang="en-US" dirty="0"/>
          </a:p>
        </p:txBody>
      </p:sp>
      <p:sp>
        <p:nvSpPr>
          <p:cNvPr id="7" name="Title 1">
            <a:extLst>
              <a:ext uri="{FF2B5EF4-FFF2-40B4-BE49-F238E27FC236}">
                <a16:creationId xmlns:a16="http://schemas.microsoft.com/office/drawing/2014/main" id="{B0E7BFA6-2D29-A76E-0A9F-9D4A9F4BAB60}"/>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dirty="0"/>
              <a:t>PULMONARY ARTERY</a:t>
            </a:r>
            <a:br>
              <a:rPr lang="en-US" dirty="0"/>
            </a:br>
            <a:r>
              <a:rPr lang="en-US" dirty="0"/>
              <a:t>CATHETERIZATION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3084" y="2875002"/>
            <a:ext cx="3557832" cy="110799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rPr>
              <a:t>Thank You</a:t>
            </a:r>
            <a:endParaRPr lang="en-US" sz="66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726052" y="912018"/>
            <a:ext cx="7691895" cy="5033963"/>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pulmonary trunk</a:t>
            </a:r>
          </a:p>
        </p:txBody>
      </p:sp>
      <p:sp>
        <p:nvSpPr>
          <p:cNvPr id="4" name="Content Placeholder 4">
            <a:extLst>
              <a:ext uri="{FF2B5EF4-FFF2-40B4-BE49-F238E27FC236}">
                <a16:creationId xmlns:a16="http://schemas.microsoft.com/office/drawing/2014/main" id="{B40CA9C5-6A17-50D9-3B6E-EE6DF9CA9E9C}"/>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dirty="0"/>
              <a:t>The pulmonary trunk and the ascending aorta lie with in the fibrous pericardium.</a:t>
            </a:r>
          </a:p>
          <a:p>
            <a:r>
              <a:rPr lang="en-US" dirty="0"/>
              <a:t>The pulmonary arteries receive </a:t>
            </a:r>
            <a:r>
              <a:rPr lang="en-US" b="1" dirty="0"/>
              <a:t>deoxygenated </a:t>
            </a:r>
            <a:r>
              <a:rPr lang="en-US" dirty="0"/>
              <a:t>blood from the right ventricle, and deliver it to the lungs for gas exchange to take place.</a:t>
            </a:r>
          </a:p>
          <a:p>
            <a:r>
              <a:rPr lang="en-US" dirty="0"/>
              <a:t>The pulmonary arteries begin as the pulmonary trunk, a thick and short vessel, which is separated from the right ventricle by the </a:t>
            </a:r>
            <a:r>
              <a:rPr lang="en-US" b="1" dirty="0"/>
              <a:t>pulmonary valve</a:t>
            </a:r>
            <a:r>
              <a:rPr lang="en-US" dirty="0"/>
              <a:t>. </a:t>
            </a:r>
          </a:p>
          <a:p>
            <a:r>
              <a:rPr lang="en-US" dirty="0"/>
              <a:t>The trunk is located anteriorly and medially to the right atrium. Behind  them lies the transverse pericardium.</a:t>
            </a:r>
          </a:p>
          <a:p>
            <a:r>
              <a:rPr lang="en-US" dirty="0"/>
              <a:t>It continues upwards, overlapping the root of the aorta and passing posteriorly.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828105" y="762000"/>
            <a:ext cx="7487790" cy="5333999"/>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B8F88CF2-29D5-A3C1-D514-CF11218EDF6C}"/>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b="1" dirty="0"/>
              <a:t>Origin:</a:t>
            </a:r>
          </a:p>
          <a:p>
            <a:r>
              <a:rPr lang="en-US" dirty="0"/>
              <a:t>The Pulmonary Trunk is about 5 cm long and originates from the upper part (infundibulum) of the right ventricle in the level of the sternal end of left 3rd costal cartilage.</a:t>
            </a:r>
          </a:p>
        </p:txBody>
      </p:sp>
      <p:sp>
        <p:nvSpPr>
          <p:cNvPr id="10" name="Title 1">
            <a:extLst>
              <a:ext uri="{FF2B5EF4-FFF2-40B4-BE49-F238E27FC236}">
                <a16:creationId xmlns:a16="http://schemas.microsoft.com/office/drawing/2014/main" id="{C24559F8-A109-6FCF-BEA3-B967593AABBF}"/>
              </a:ext>
            </a:extLst>
          </p:cNvPr>
          <p:cNvSpPr>
            <a:spLocks noGrp="1"/>
          </p:cNvSpPr>
          <p:nvPr>
            <p:ph type="title"/>
          </p:nvPr>
        </p:nvSpPr>
        <p:spPr/>
        <p:txBody>
          <a:bodyPr/>
          <a:lstStyle/>
          <a:p>
            <a:r>
              <a:rPr lang="en-US" dirty="0"/>
              <a:t>The pulmonary trunk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6CBF6C7-201D-3AE9-8B22-E55A4E3DD9A8}"/>
              </a:ext>
            </a:extLst>
          </p:cNvPr>
          <p:cNvSpPr>
            <a:spLocks noGrp="1"/>
          </p:cNvSpPr>
          <p:nvPr>
            <p:ph type="title"/>
          </p:nvPr>
        </p:nvSpPr>
        <p:spPr/>
        <p:txBody>
          <a:bodyPr/>
          <a:lstStyle/>
          <a:p>
            <a:r>
              <a:rPr lang="en-US" dirty="0"/>
              <a:t>The pulmonary trunk</a:t>
            </a:r>
          </a:p>
        </p:txBody>
      </p:sp>
      <p:pic>
        <p:nvPicPr>
          <p:cNvPr id="1026" name="Picture 2"/>
          <p:cNvPicPr>
            <a:picLocks noGrp="1" noChangeAspect="1" noChangeArrowheads="1"/>
          </p:cNvPicPr>
          <p:nvPr>
            <p:ph idx="1"/>
          </p:nvPr>
        </p:nvPicPr>
        <p:blipFill>
          <a:blip r:embed="rId2"/>
          <a:stretch>
            <a:fillRect/>
          </a:stretch>
        </p:blipFill>
        <p:spPr bwMode="auto">
          <a:xfrm>
            <a:off x="1897380" y="1752599"/>
            <a:ext cx="5349240" cy="4556191"/>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03BC6B35-2EB3-EB04-579D-D83EAC128AA5}"/>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b="1" dirty="0"/>
              <a:t>Course:</a:t>
            </a:r>
          </a:p>
          <a:p>
            <a:r>
              <a:rPr lang="en-US" sz="2000" dirty="0"/>
              <a:t>After arising from infundibulum in the middle mediastinum, it enters backwards and to the left and ends below the arch of aorta and in front of left principal bronchus by dividing into left and right pulmonary arteries at around the level of T5-T6.</a:t>
            </a:r>
          </a:p>
          <a:p>
            <a:endParaRPr lang="en-US" dirty="0"/>
          </a:p>
        </p:txBody>
      </p:sp>
      <p:sp>
        <p:nvSpPr>
          <p:cNvPr id="9" name="Title 1">
            <a:extLst>
              <a:ext uri="{FF2B5EF4-FFF2-40B4-BE49-F238E27FC236}">
                <a16:creationId xmlns:a16="http://schemas.microsoft.com/office/drawing/2014/main" id="{18A0A1D1-AC6A-B03C-9A5E-4D75763F4F79}"/>
              </a:ext>
            </a:extLst>
          </p:cNvPr>
          <p:cNvSpPr>
            <a:spLocks noGrp="1"/>
          </p:cNvSpPr>
          <p:nvPr>
            <p:ph type="title"/>
          </p:nvPr>
        </p:nvSpPr>
        <p:spPr/>
        <p:txBody>
          <a:bodyPr/>
          <a:lstStyle/>
          <a:p>
            <a:r>
              <a:rPr lang="en-US" dirty="0"/>
              <a:t>The pulmonary trunk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6F2B8BC-782F-EE68-5DA8-17E98A88D36E}"/>
              </a:ext>
            </a:extLst>
          </p:cNvPr>
          <p:cNvSpPr>
            <a:spLocks noGrp="1"/>
          </p:cNvSpPr>
          <p:nvPr>
            <p:ph type="title"/>
          </p:nvPr>
        </p:nvSpPr>
        <p:spPr/>
        <p:txBody>
          <a:bodyPr/>
          <a:lstStyle/>
          <a:p>
            <a:r>
              <a:rPr lang="en-US" b="1" dirty="0"/>
              <a:t>Relations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94755448"/>
              </p:ext>
            </p:extLst>
          </p:nvPr>
        </p:nvGraphicFramePr>
        <p:xfrm>
          <a:off x="879348" y="1981200"/>
          <a:ext cx="7385304" cy="3684352"/>
        </p:xfrm>
        <a:graphic>
          <a:graphicData uri="http://schemas.openxmlformats.org/drawingml/2006/table">
            <a:tbl>
              <a:tblPr firstRow="1" bandRow="1">
                <a:tableStyleId>{5C22544A-7EE6-4342-B048-85BDC9FD1C3A}</a:tableStyleId>
              </a:tblPr>
              <a:tblGrid>
                <a:gridCol w="2073068">
                  <a:extLst>
                    <a:ext uri="{9D8B030D-6E8A-4147-A177-3AD203B41FA5}">
                      <a16:colId xmlns:a16="http://schemas.microsoft.com/office/drawing/2014/main" val="20000"/>
                    </a:ext>
                  </a:extLst>
                </a:gridCol>
                <a:gridCol w="5312236">
                  <a:extLst>
                    <a:ext uri="{9D8B030D-6E8A-4147-A177-3AD203B41FA5}">
                      <a16:colId xmlns:a16="http://schemas.microsoft.com/office/drawing/2014/main" val="20001"/>
                    </a:ext>
                  </a:extLst>
                </a:gridCol>
              </a:tblGrid>
              <a:tr h="7459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cap="all" dirty="0">
                          <a:solidFill>
                            <a:schemeClr val="tx1"/>
                          </a:solidFill>
                        </a:rPr>
                        <a:t>ANTERIOR:</a:t>
                      </a:r>
                    </a:p>
                    <a:p>
                      <a:endParaRPr lang="en-US" sz="2200" b="0" dirty="0"/>
                    </a:p>
                  </a:txBody>
                  <a:tcPr marL="82888" marR="82888" marT="41444" marB="41444">
                    <a:solidFill>
                      <a:schemeClr val="tx2">
                        <a:lumMod val="20000"/>
                        <a:lumOff val="80000"/>
                      </a:schemeClr>
                    </a:solidFill>
                  </a:tcPr>
                </a:tc>
                <a:tc>
                  <a:txBody>
                    <a:bodyPr/>
                    <a:lstStyle/>
                    <a:p>
                      <a:r>
                        <a:rPr lang="en-US" sz="2200" b="0" dirty="0">
                          <a:solidFill>
                            <a:schemeClr val="tx1"/>
                          </a:solidFill>
                        </a:rPr>
                        <a:t>A. Sternal end of left 2nd intercostal space.</a:t>
                      </a:r>
                    </a:p>
                    <a:p>
                      <a:r>
                        <a:rPr lang="en-US" sz="2200" b="0" dirty="0">
                          <a:solidFill>
                            <a:schemeClr val="tx1"/>
                          </a:solidFill>
                        </a:rPr>
                        <a:t>B. Left lung and pleura.</a:t>
                      </a:r>
                    </a:p>
                  </a:txBody>
                  <a:tcPr marL="82888" marR="82888" marT="41444" marB="41444">
                    <a:solidFill>
                      <a:schemeClr val="tx2">
                        <a:lumMod val="20000"/>
                        <a:lumOff val="80000"/>
                      </a:schemeClr>
                    </a:solidFill>
                  </a:tcPr>
                </a:tc>
                <a:extLst>
                  <a:ext uri="{0D108BD9-81ED-4DB2-BD59-A6C34878D82A}">
                    <a16:rowId xmlns:a16="http://schemas.microsoft.com/office/drawing/2014/main" val="10000"/>
                  </a:ext>
                </a:extLst>
              </a:tr>
              <a:tr h="1077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cap="all" dirty="0"/>
                        <a:t>POSTERIOR:</a:t>
                      </a:r>
                    </a:p>
                    <a:p>
                      <a:endParaRPr lang="en-US" sz="2200" b="0" dirty="0"/>
                    </a:p>
                  </a:txBody>
                  <a:tcPr marL="82888" marR="82888" marT="41444" marB="41444"/>
                </a:tc>
                <a:tc>
                  <a:txBody>
                    <a:bodyPr/>
                    <a:lstStyle/>
                    <a:p>
                      <a:r>
                        <a:rPr lang="en-US" sz="2200" b="0" dirty="0"/>
                        <a:t>A. Ascending aorta.</a:t>
                      </a:r>
                    </a:p>
                    <a:p>
                      <a:r>
                        <a:rPr lang="en-US" sz="2200" b="0" dirty="0"/>
                        <a:t>B. Commence of left coronary artery.</a:t>
                      </a:r>
                    </a:p>
                    <a:p>
                      <a:r>
                        <a:rPr lang="en-US" sz="2200" b="0" dirty="0"/>
                        <a:t>C. Transverse sinus of pericardium.</a:t>
                      </a:r>
                    </a:p>
                  </a:txBody>
                  <a:tcPr marL="82888" marR="82888" marT="41444" marB="41444"/>
                </a:tc>
                <a:extLst>
                  <a:ext uri="{0D108BD9-81ED-4DB2-BD59-A6C34878D82A}">
                    <a16:rowId xmlns:a16="http://schemas.microsoft.com/office/drawing/2014/main" val="10001"/>
                  </a:ext>
                </a:extLst>
              </a:tr>
              <a:tr h="1077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cap="all" dirty="0"/>
                        <a:t>TO THE RIGHT:</a:t>
                      </a:r>
                    </a:p>
                    <a:p>
                      <a:endParaRPr lang="en-US" sz="2200" b="0" dirty="0"/>
                    </a:p>
                  </a:txBody>
                  <a:tcPr marL="82888" marR="82888" marT="41444" marB="41444"/>
                </a:tc>
                <a:tc>
                  <a:txBody>
                    <a:bodyPr/>
                    <a:lstStyle/>
                    <a:p>
                      <a:r>
                        <a:rPr lang="en-US" sz="2200" b="0" dirty="0"/>
                        <a:t>A. Ascending aorta.</a:t>
                      </a:r>
                    </a:p>
                    <a:p>
                      <a:r>
                        <a:rPr lang="en-US" sz="2200" b="0" dirty="0"/>
                        <a:t>B. Origin of right coronary artery.</a:t>
                      </a:r>
                    </a:p>
                    <a:p>
                      <a:r>
                        <a:rPr lang="en-US" sz="2200" b="0" dirty="0"/>
                        <a:t>C. Right auricle.</a:t>
                      </a:r>
                    </a:p>
                  </a:txBody>
                  <a:tcPr marL="82888" marR="82888" marT="41444" marB="41444"/>
                </a:tc>
                <a:extLst>
                  <a:ext uri="{0D108BD9-81ED-4DB2-BD59-A6C34878D82A}">
                    <a16:rowId xmlns:a16="http://schemas.microsoft.com/office/drawing/2014/main" val="10002"/>
                  </a:ext>
                </a:extLst>
              </a:tr>
              <a:tr h="7459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cap="all" dirty="0"/>
                        <a:t>TO THE LEFT:</a:t>
                      </a:r>
                    </a:p>
                    <a:p>
                      <a:endParaRPr lang="en-US" sz="2200" b="0" dirty="0"/>
                    </a:p>
                  </a:txBody>
                  <a:tcPr marL="82888" marR="82888" marT="41444" marB="41444"/>
                </a:tc>
                <a:tc>
                  <a:txBody>
                    <a:bodyPr/>
                    <a:lstStyle/>
                    <a:p>
                      <a:r>
                        <a:rPr lang="en-US" sz="2200" b="0" dirty="0"/>
                        <a:t>A. Left coronary artery.</a:t>
                      </a:r>
                    </a:p>
                    <a:p>
                      <a:r>
                        <a:rPr lang="en-US" sz="2200" b="0" dirty="0"/>
                        <a:t>B. Left auricle.</a:t>
                      </a:r>
                    </a:p>
                  </a:txBody>
                  <a:tcPr marL="82888" marR="82888" marT="41444" marB="41444"/>
                </a:tc>
                <a:extLst>
                  <a:ext uri="{0D108BD9-81ED-4DB2-BD59-A6C34878D82A}">
                    <a16:rowId xmlns:a16="http://schemas.microsoft.com/office/drawing/2014/main" val="10003"/>
                  </a:ext>
                </a:extLst>
              </a:tr>
            </a:tbl>
          </a:graphicData>
        </a:graphic>
      </p:graphicFrame>
      <p:sp>
        <p:nvSpPr>
          <p:cNvPr id="5" name="TextBox 4"/>
          <p:cNvSpPr txBox="1"/>
          <p:nvPr/>
        </p:nvSpPr>
        <p:spPr>
          <a:xfrm>
            <a:off x="879348" y="5665552"/>
            <a:ext cx="7385304" cy="707886"/>
          </a:xfrm>
          <a:prstGeom prst="rect">
            <a:avLst/>
          </a:prstGeom>
          <a:noFill/>
        </p:spPr>
        <p:txBody>
          <a:bodyPr wrap="square" rtlCol="0">
            <a:spAutoFit/>
          </a:bodyPr>
          <a:lstStyle/>
          <a:p>
            <a:r>
              <a:rPr lang="en-US" sz="2000" dirty="0"/>
              <a:t>The two pulmonary arteries lie in front of the bronchi and the inferior tracheobronchial lymph nodes.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745547" y="1073943"/>
            <a:ext cx="7652906" cy="4710113"/>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128</TotalTime>
  <Words>582</Words>
  <Application>Microsoft Office PowerPoint</Application>
  <PresentationFormat>On-screen Show (4:3)</PresentationFormat>
  <Paragraphs>57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Tw Cen MT Condensed (Headings)</vt:lpstr>
      <vt:lpstr>Tw Cen MT</vt:lpstr>
      <vt:lpstr>Tw Cen MT Condensed</vt:lpstr>
      <vt:lpstr>Wingdings 3</vt:lpstr>
      <vt:lpstr>Integral</vt:lpstr>
      <vt:lpstr>PowerPoint Presentation</vt:lpstr>
      <vt:lpstr>PowerPoint Presentation</vt:lpstr>
      <vt:lpstr>The pulmonary trunk</vt:lpstr>
      <vt:lpstr>PowerPoint Presentation</vt:lpstr>
      <vt:lpstr>The pulmonary trunk</vt:lpstr>
      <vt:lpstr>The pulmonary trunk</vt:lpstr>
      <vt:lpstr>The pulmonary trunk</vt:lpstr>
      <vt:lpstr>Relations</vt:lpstr>
      <vt:lpstr>PowerPoint Presentation</vt:lpstr>
      <vt:lpstr>The pulmonary trunk</vt:lpstr>
      <vt:lpstr>PowerPoint Presentation</vt:lpstr>
      <vt:lpstr>The right &amp; left pulmonary artery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pulmonary trunk</dc:title>
  <dc:creator>Zone</dc:creator>
  <cp:lastModifiedBy>Rajesh Patel</cp:lastModifiedBy>
  <cp:revision>17</cp:revision>
  <dcterms:created xsi:type="dcterms:W3CDTF">2018-06-11T12:37:38Z</dcterms:created>
  <dcterms:modified xsi:type="dcterms:W3CDTF">2024-11-07T06:36:23Z</dcterms:modified>
</cp:coreProperties>
</file>