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3"/>
  </p:notesMasterIdLst>
  <p:sldIdLst>
    <p:sldId id="256" r:id="rId2"/>
    <p:sldId id="264" r:id="rId3"/>
    <p:sldId id="294" r:id="rId4"/>
    <p:sldId id="293" r:id="rId5"/>
    <p:sldId id="258" r:id="rId6"/>
    <p:sldId id="265" r:id="rId7"/>
    <p:sldId id="315" r:id="rId8"/>
    <p:sldId id="266" r:id="rId9"/>
    <p:sldId id="267" r:id="rId10"/>
    <p:sldId id="301" r:id="rId11"/>
    <p:sldId id="312" r:id="rId12"/>
    <p:sldId id="295" r:id="rId13"/>
    <p:sldId id="304" r:id="rId14"/>
    <p:sldId id="309" r:id="rId15"/>
    <p:sldId id="306" r:id="rId16"/>
    <p:sldId id="311" r:id="rId17"/>
    <p:sldId id="307" r:id="rId18"/>
    <p:sldId id="261" r:id="rId19"/>
    <p:sldId id="300" r:id="rId20"/>
    <p:sldId id="271" r:id="rId21"/>
    <p:sldId id="276" r:id="rId22"/>
    <p:sldId id="260" r:id="rId23"/>
    <p:sldId id="278" r:id="rId24"/>
    <p:sldId id="314" r:id="rId25"/>
    <p:sldId id="313" r:id="rId26"/>
    <p:sldId id="280" r:id="rId27"/>
    <p:sldId id="281" r:id="rId28"/>
    <p:sldId id="282" r:id="rId29"/>
    <p:sldId id="279" r:id="rId30"/>
    <p:sldId id="283" r:id="rId31"/>
    <p:sldId id="285" r:id="rId32"/>
    <p:sldId id="284" r:id="rId33"/>
    <p:sldId id="286" r:id="rId34"/>
    <p:sldId id="287" r:id="rId35"/>
    <p:sldId id="288" r:id="rId36"/>
    <p:sldId id="289" r:id="rId37"/>
    <p:sldId id="263" r:id="rId38"/>
    <p:sldId id="290" r:id="rId39"/>
    <p:sldId id="291" r:id="rId40"/>
    <p:sldId id="316" r:id="rId41"/>
    <p:sldId id="317"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5" autoAdjust="0"/>
    <p:restoredTop sz="94660"/>
  </p:normalViewPr>
  <p:slideViewPr>
    <p:cSldViewPr>
      <p:cViewPr varScale="1">
        <p:scale>
          <a:sx n="101" d="100"/>
          <a:sy n="101" d="100"/>
        </p:scale>
        <p:origin x="185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25F824-F927-4B91-AA47-D217DF6F476A}" type="datetimeFigureOut">
              <a:rPr lang="en-US" smtClean="0"/>
              <a:pPr/>
              <a:t>6/9/2024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A56C06-E238-46E3-9EF0-74FAC4CC7CB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A56C06-E238-46E3-9EF0-74FAC4CC7CBD}"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DCF48900-C2A1-43C4-A7C9-FF14822CCAD3}" type="datetime1">
              <a:rPr lang="en-US" smtClean="0"/>
              <a:t>6/9/2024</a:t>
            </a:fld>
            <a:endParaRPr lang="en-US"/>
          </a:p>
        </p:txBody>
      </p:sp>
      <p:sp>
        <p:nvSpPr>
          <p:cNvPr id="5" name="Footer Placeholder 4"/>
          <p:cNvSpPr>
            <a:spLocks noGrp="1"/>
          </p:cNvSpPr>
          <p:nvPr>
            <p:ph type="ftr" sz="quarter" idx="11"/>
          </p:nvPr>
        </p:nvSpPr>
        <p:spPr>
          <a:xfrm>
            <a:off x="1921934" y="5054602"/>
            <a:ext cx="4064860" cy="279400"/>
          </a:xfrm>
        </p:spPr>
        <p:txBody>
          <a:bodyPr/>
          <a:lstStyle/>
          <a:p>
            <a:r>
              <a:rPr lang="en-US"/>
              <a:t>MBBSPPT.COM</a:t>
            </a:r>
          </a:p>
        </p:txBody>
      </p:sp>
      <p:sp>
        <p:nvSpPr>
          <p:cNvPr id="6" name="Slide Number Placeholder 5"/>
          <p:cNvSpPr>
            <a:spLocks noGrp="1"/>
          </p:cNvSpPr>
          <p:nvPr>
            <p:ph type="sldNum" sz="quarter" idx="12"/>
          </p:nvPr>
        </p:nvSpPr>
        <p:spPr>
          <a:xfrm>
            <a:off x="6817317" y="5054602"/>
            <a:ext cx="413483" cy="279400"/>
          </a:xfrm>
        </p:spPr>
        <p:txBody>
          <a:bodyPr/>
          <a:lstStyle/>
          <a:p>
            <a:fld id="{A881B665-6261-40C9-9C6A-D666A55AAF32}"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254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A0E538-B6E3-4C7F-9BB1-1E412DEF3471}" type="datetime1">
              <a:rPr lang="en-US" smtClean="0"/>
              <a:t>6/9/2024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A881B665-6261-40C9-9C6A-D666A55AAF32}" type="slidenum">
              <a:rPr lang="en-US" smtClean="0"/>
              <a:pPr/>
              <a:t>‹#›</a:t>
            </a:fld>
            <a:endParaRPr lang="en-US"/>
          </a:p>
        </p:txBody>
      </p:sp>
    </p:spTree>
    <p:extLst>
      <p:ext uri="{BB962C8B-B14F-4D97-AF65-F5344CB8AC3E}">
        <p14:creationId xmlns:p14="http://schemas.microsoft.com/office/powerpoint/2010/main" val="206635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707030-70B3-4052-B8AC-8FE90136B7FF}" type="datetime1">
              <a:rPr lang="en-US" smtClean="0"/>
              <a:t>6/9/2024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A881B665-6261-40C9-9C6A-D666A55AAF32}"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0577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A0B3D6-2CDC-4DE1-8937-052E864E7F6D}" type="datetime1">
              <a:rPr lang="en-US" smtClean="0"/>
              <a:t>6/9/2024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A881B665-6261-40C9-9C6A-D666A55AAF32}"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8709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07FFDE-8954-4C62-8F7D-BFE6B84BCD16}" type="datetime1">
              <a:rPr lang="en-US" smtClean="0"/>
              <a:t>6/9/2024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A881B665-6261-40C9-9C6A-D666A55AAF32}" type="slidenum">
              <a:rPr lang="en-US" smtClean="0"/>
              <a:pPr/>
              <a:t>‹#›</a:t>
            </a:fld>
            <a:endParaRPr lang="en-US"/>
          </a:p>
        </p:txBody>
      </p:sp>
    </p:spTree>
    <p:extLst>
      <p:ext uri="{BB962C8B-B14F-4D97-AF65-F5344CB8AC3E}">
        <p14:creationId xmlns:p14="http://schemas.microsoft.com/office/powerpoint/2010/main" val="217172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C102F0-9410-44F9-B4BC-A79664307AA2}" type="datetime1">
              <a:rPr lang="en-US" smtClean="0"/>
              <a:t>6/9/2024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A881B665-6261-40C9-9C6A-D666A55AAF32}"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8487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356801-257B-410D-8F76-FCCB9EC3CDE7}" type="datetime1">
              <a:rPr lang="en-US" smtClean="0"/>
              <a:t>6/9/2024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A881B665-6261-40C9-9C6A-D666A55AAF32}"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5224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BB69D5-8E95-4DBE-93C6-905B5122F772}" type="datetime1">
              <a:rPr lang="en-US" smtClean="0"/>
              <a:t>6/9/2024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A881B665-6261-40C9-9C6A-D666A55AAF32}"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0614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10469D-3898-45E4-9488-51B4E355B355}" type="datetime1">
              <a:rPr lang="en-US" smtClean="0"/>
              <a:t>6/9/2024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A881B665-6261-40C9-9C6A-D666A55AAF32}"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512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EC611C-713F-48DE-9587-A0E6BDA42459}" type="datetime1">
              <a:rPr lang="en-US" smtClean="0"/>
              <a:t>6/9/2024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A881B665-6261-40C9-9C6A-D666A55AAF32}" type="slidenum">
              <a:rPr lang="en-US" smtClean="0"/>
              <a:pPr/>
              <a:t>‹#›</a:t>
            </a:fld>
            <a:endParaRPr lang="en-US"/>
          </a:p>
        </p:txBody>
      </p:sp>
    </p:spTree>
    <p:extLst>
      <p:ext uri="{BB962C8B-B14F-4D97-AF65-F5344CB8AC3E}">
        <p14:creationId xmlns:p14="http://schemas.microsoft.com/office/powerpoint/2010/main" val="44481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6FAEA4-7D3C-4B2E-8F67-9D1C8822273A}" type="datetime1">
              <a:rPr lang="en-US" smtClean="0"/>
              <a:t>6/9/2024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A881B665-6261-40C9-9C6A-D666A55AAF32}"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280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8B1940-99D9-40DE-9E34-849A669F3F97}" type="datetime1">
              <a:rPr lang="en-US" smtClean="0"/>
              <a:t>6/9/2024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A881B665-6261-40C9-9C6A-D666A55AAF32}" type="slidenum">
              <a:rPr lang="en-US" smtClean="0"/>
              <a:pPr/>
              <a:t>‹#›</a:t>
            </a:fld>
            <a:endParaRPr lang="en-US"/>
          </a:p>
        </p:txBody>
      </p:sp>
    </p:spTree>
    <p:extLst>
      <p:ext uri="{BB962C8B-B14F-4D97-AF65-F5344CB8AC3E}">
        <p14:creationId xmlns:p14="http://schemas.microsoft.com/office/powerpoint/2010/main" val="1908243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0CD935-4C0E-486B-BDDD-DD74CB817F99}" type="datetime1">
              <a:rPr lang="en-US" smtClean="0"/>
              <a:t>6/9/2024</a:t>
            </a:fld>
            <a:endParaRPr lang="en-US"/>
          </a:p>
        </p:txBody>
      </p:sp>
      <p:sp>
        <p:nvSpPr>
          <p:cNvPr id="8" name="Footer Placeholder 7"/>
          <p:cNvSpPr>
            <a:spLocks noGrp="1"/>
          </p:cNvSpPr>
          <p:nvPr>
            <p:ph type="ftr" sz="quarter" idx="11"/>
          </p:nvPr>
        </p:nvSpPr>
        <p:spPr/>
        <p:txBody>
          <a:bodyPr/>
          <a:lstStyle/>
          <a:p>
            <a:r>
              <a:rPr lang="en-US"/>
              <a:t>MBBSPPT.COM</a:t>
            </a:r>
          </a:p>
        </p:txBody>
      </p:sp>
      <p:sp>
        <p:nvSpPr>
          <p:cNvPr id="9" name="Slide Number Placeholder 8"/>
          <p:cNvSpPr>
            <a:spLocks noGrp="1"/>
          </p:cNvSpPr>
          <p:nvPr>
            <p:ph type="sldNum" sz="quarter" idx="12"/>
          </p:nvPr>
        </p:nvSpPr>
        <p:spPr/>
        <p:txBody>
          <a:bodyPr/>
          <a:lstStyle/>
          <a:p>
            <a:fld id="{A881B665-6261-40C9-9C6A-D666A55AAF32}"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7673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F927FF-8919-4517-8AB5-4EDDAB34A6FA}" type="datetime1">
              <a:rPr lang="en-US" smtClean="0"/>
              <a:t>6/9/2024</a:t>
            </a:fld>
            <a:endParaRPr lang="en-US"/>
          </a:p>
        </p:txBody>
      </p:sp>
      <p:sp>
        <p:nvSpPr>
          <p:cNvPr id="4" name="Footer Placeholder 3"/>
          <p:cNvSpPr>
            <a:spLocks noGrp="1"/>
          </p:cNvSpPr>
          <p:nvPr>
            <p:ph type="ftr" sz="quarter" idx="11"/>
          </p:nvPr>
        </p:nvSpPr>
        <p:spPr/>
        <p:txBody>
          <a:bodyPr/>
          <a:lstStyle/>
          <a:p>
            <a:r>
              <a:rPr lang="en-US"/>
              <a:t>MBBSPPT.COM</a:t>
            </a:r>
          </a:p>
        </p:txBody>
      </p:sp>
      <p:sp>
        <p:nvSpPr>
          <p:cNvPr id="5" name="Slide Number Placeholder 4"/>
          <p:cNvSpPr>
            <a:spLocks noGrp="1"/>
          </p:cNvSpPr>
          <p:nvPr>
            <p:ph type="sldNum" sz="quarter" idx="12"/>
          </p:nvPr>
        </p:nvSpPr>
        <p:spPr/>
        <p:txBody>
          <a:bodyPr/>
          <a:lstStyle/>
          <a:p>
            <a:fld id="{A881B665-6261-40C9-9C6A-D666A55AAF32}"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6809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1D1333-3E21-4177-BDE1-4D39AFA995F3}" type="datetime1">
              <a:rPr lang="en-US" smtClean="0"/>
              <a:t>6/9/2024</a:t>
            </a:fld>
            <a:endParaRPr lang="en-US"/>
          </a:p>
        </p:txBody>
      </p:sp>
      <p:sp>
        <p:nvSpPr>
          <p:cNvPr id="3" name="Footer Placeholder 2"/>
          <p:cNvSpPr>
            <a:spLocks noGrp="1"/>
          </p:cNvSpPr>
          <p:nvPr>
            <p:ph type="ftr" sz="quarter" idx="11"/>
          </p:nvPr>
        </p:nvSpPr>
        <p:spPr/>
        <p:txBody>
          <a:bodyPr/>
          <a:lstStyle/>
          <a:p>
            <a:r>
              <a:rPr lang="en-US"/>
              <a:t>MBBSPPT.COM</a:t>
            </a:r>
          </a:p>
        </p:txBody>
      </p:sp>
      <p:sp>
        <p:nvSpPr>
          <p:cNvPr id="4" name="Slide Number Placeholder 3"/>
          <p:cNvSpPr>
            <a:spLocks noGrp="1"/>
          </p:cNvSpPr>
          <p:nvPr>
            <p:ph type="sldNum" sz="quarter" idx="12"/>
          </p:nvPr>
        </p:nvSpPr>
        <p:spPr/>
        <p:txBody>
          <a:bodyPr/>
          <a:lstStyle/>
          <a:p>
            <a:fld id="{A881B665-6261-40C9-9C6A-D666A55AAF32}" type="slidenum">
              <a:rPr lang="en-US" smtClean="0"/>
              <a:pPr/>
              <a:t>‹#›</a:t>
            </a:fld>
            <a:endParaRPr lang="en-US"/>
          </a:p>
        </p:txBody>
      </p:sp>
    </p:spTree>
    <p:extLst>
      <p:ext uri="{BB962C8B-B14F-4D97-AF65-F5344CB8AC3E}">
        <p14:creationId xmlns:p14="http://schemas.microsoft.com/office/powerpoint/2010/main" val="1364778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C09277-4B1E-417E-933E-5B304336E39C}" type="datetime1">
              <a:rPr lang="en-US" smtClean="0"/>
              <a:t>6/9/2024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A881B665-6261-40C9-9C6A-D666A55AAF32}"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8660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F2CE55-D946-42C2-95B1-88F8F8D1108B}" type="datetime1">
              <a:rPr lang="en-US" smtClean="0"/>
              <a:t>6/9/2024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A881B665-6261-40C9-9C6A-D666A55AAF32}" type="slidenum">
              <a:rPr lang="en-US" smtClean="0"/>
              <a:pPr/>
              <a:t>‹#›</a:t>
            </a:fld>
            <a:endParaRPr lang="en-US"/>
          </a:p>
        </p:txBody>
      </p:sp>
    </p:spTree>
    <p:extLst>
      <p:ext uri="{BB962C8B-B14F-4D97-AF65-F5344CB8AC3E}">
        <p14:creationId xmlns:p14="http://schemas.microsoft.com/office/powerpoint/2010/main" val="181933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A99C73C-CD62-43C1-878D-820172EC8E2E}" type="datetime1">
              <a:rPr lang="en-US" smtClean="0"/>
              <a:t>6/9/2024</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MBBSPPT.COM</a:t>
            </a: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881B665-6261-40C9-9C6A-D666A55AAF32}" type="slidenum">
              <a:rPr lang="en-US" smtClean="0"/>
              <a:pPr/>
              <a:t>‹#›</a:t>
            </a:fld>
            <a:endParaRPr lang="en-US"/>
          </a:p>
        </p:txBody>
      </p:sp>
    </p:spTree>
    <p:extLst>
      <p:ext uri="{BB962C8B-B14F-4D97-AF65-F5344CB8AC3E}">
        <p14:creationId xmlns:p14="http://schemas.microsoft.com/office/powerpoint/2010/main" val="797864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cdn1.teachmeseries.com/tmanatomy/wp-content/uploads/20171222215039/Posterior-Articulations-of-the-Rib.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cdn1.teachmeseries.com/tmanatomy/wp-content/uploads/20171222215039/Posterior-Articulations-of-the-Rib.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earthslab.com/anatomy/false-rib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earthslab.com/anatomy/thorax-and-its-functions/"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1934" y="1811863"/>
            <a:ext cx="5308866" cy="1515533"/>
          </a:xfrm>
        </p:spPr>
        <p:txBody>
          <a:bodyPr>
            <a:normAutofit/>
          </a:bodyPr>
          <a:lstStyle/>
          <a:p>
            <a:r>
              <a:rPr lang="en-US" dirty="0"/>
              <a:t>The Ribs</a:t>
            </a:r>
          </a:p>
        </p:txBody>
      </p:sp>
      <p:sp>
        <p:nvSpPr>
          <p:cNvPr id="3" name="Subtitle 2"/>
          <p:cNvSpPr>
            <a:spLocks noGrp="1"/>
          </p:cNvSpPr>
          <p:nvPr>
            <p:ph type="subTitle" idx="1"/>
          </p:nvPr>
        </p:nvSpPr>
        <p:spPr>
          <a:xfrm>
            <a:off x="1921934" y="3598327"/>
            <a:ext cx="5308866" cy="1377651"/>
          </a:xfrm>
          <a:effectLst>
            <a:outerShdw blurRad="50800" dist="38100" dir="8100000" algn="tr" rotWithShape="0">
              <a:prstClr val="black">
                <a:alpha val="40000"/>
              </a:prstClr>
            </a:outerShdw>
          </a:effectLst>
        </p:spPr>
        <p:txBody>
          <a:bodyPr>
            <a:normAutofit/>
          </a:bodyPr>
          <a:lstStyle/>
          <a:p>
            <a:r>
              <a:rPr lang="en-US" sz="1400" dirty="0"/>
              <a:t>BY MBBSPPT.COM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Parts of a Typical Ribs</a:t>
            </a:r>
          </a:p>
        </p:txBody>
      </p:sp>
      <p:sp>
        <p:nvSpPr>
          <p:cNvPr id="3" name="Content Placeholder 2"/>
          <p:cNvSpPr>
            <a:spLocks noGrp="1"/>
          </p:cNvSpPr>
          <p:nvPr>
            <p:ph idx="1"/>
          </p:nvPr>
        </p:nvSpPr>
        <p:spPr>
          <a:xfrm>
            <a:off x="1176865" y="2490135"/>
            <a:ext cx="6798736" cy="3444997"/>
          </a:xfrm>
        </p:spPr>
        <p:txBody>
          <a:bodyPr>
            <a:normAutofit fontScale="70000" lnSpcReduction="20000"/>
          </a:bodyPr>
          <a:lstStyle/>
          <a:p>
            <a:r>
              <a:rPr lang="en-US" dirty="0"/>
              <a:t>Every rib has 3 parts: </a:t>
            </a:r>
          </a:p>
          <a:p>
            <a:r>
              <a:rPr lang="en-US" dirty="0"/>
              <a:t>(a) The anterior end, </a:t>
            </a:r>
          </a:p>
          <a:p>
            <a:pPr lvl="2"/>
            <a:r>
              <a:rPr lang="en-US" dirty="0"/>
              <a:t>It carries a small cup shaped depression, which joins the corresponding costal cartilage to create a primary cartilaginous costochondral joint.</a:t>
            </a:r>
          </a:p>
          <a:p>
            <a:pPr lvl="2"/>
            <a:r>
              <a:rPr lang="en-US" dirty="0"/>
              <a:t>The anterior end bears a concave depression.</a:t>
            </a:r>
          </a:p>
          <a:p>
            <a:pPr lvl="0"/>
            <a:r>
              <a:rPr lang="en-US" dirty="0"/>
              <a:t>(b) The posterior end is composed of:</a:t>
            </a:r>
          </a:p>
          <a:p>
            <a:pPr lvl="1"/>
            <a:r>
              <a:rPr lang="en-US" dirty="0"/>
              <a:t>Head , </a:t>
            </a:r>
          </a:p>
          <a:p>
            <a:pPr lvl="1"/>
            <a:r>
              <a:rPr lang="en-US" dirty="0"/>
              <a:t>Neck , </a:t>
            </a:r>
          </a:p>
          <a:p>
            <a:pPr lvl="1"/>
            <a:r>
              <a:rPr lang="en-US" dirty="0"/>
              <a:t>Tubercle </a:t>
            </a:r>
          </a:p>
          <a:p>
            <a:r>
              <a:rPr lang="en-US" dirty="0"/>
              <a:t>(c) shaft.</a:t>
            </a:r>
          </a:p>
          <a:p>
            <a:pPr lvl="1"/>
            <a:r>
              <a:rPr lang="en-US" dirty="0"/>
              <a:t>The shaft is the longest part and goes between anterior and posterior ends. </a:t>
            </a:r>
          </a:p>
        </p:txBody>
      </p:sp>
      <p:sp>
        <p:nvSpPr>
          <p:cNvPr id="6" name="Footer Placeholder 5">
            <a:extLst>
              <a:ext uri="{FF2B5EF4-FFF2-40B4-BE49-F238E27FC236}">
                <a16:creationId xmlns:a16="http://schemas.microsoft.com/office/drawing/2014/main" id="{720EC6DF-D562-DC93-AF9B-0F48CD65051F}"/>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46E08D7C-81F3-E6D5-3EB4-8AFB8D1C4D57}"/>
              </a:ext>
            </a:extLst>
          </p:cNvPr>
          <p:cNvSpPr>
            <a:spLocks noGrp="1"/>
          </p:cNvSpPr>
          <p:nvPr>
            <p:ph type="sldNum" sz="quarter" idx="12"/>
          </p:nvPr>
        </p:nvSpPr>
        <p:spPr/>
        <p:txBody>
          <a:bodyPr/>
          <a:lstStyle/>
          <a:p>
            <a:fld id="{A881B665-6261-40C9-9C6A-D666A55AAF32}"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Typical Ribs</a:t>
            </a:r>
          </a:p>
        </p:txBody>
      </p:sp>
      <p:pic>
        <p:nvPicPr>
          <p:cNvPr id="4" name="Content Placeholder 3" descr="Ribs: Typical Ribs"/>
          <p:cNvPicPr>
            <a:picLocks noGrp="1"/>
          </p:cNvPicPr>
          <p:nvPr>
            <p:ph idx="1"/>
          </p:nvPr>
        </p:nvPicPr>
        <p:blipFill>
          <a:blip r:embed="rId2"/>
          <a:srcRect/>
          <a:stretch>
            <a:fillRect/>
          </a:stretch>
        </p:blipFill>
        <p:spPr bwMode="auto">
          <a:xfrm>
            <a:off x="3208784" y="2490788"/>
            <a:ext cx="2734369" cy="3444875"/>
          </a:xfrm>
          <a:noFill/>
          <a:ln w="9525">
            <a:noFill/>
            <a:miter lim="800000"/>
            <a:headEnd/>
            <a:tailEnd/>
          </a:ln>
        </p:spPr>
      </p:pic>
      <p:sp>
        <p:nvSpPr>
          <p:cNvPr id="6" name="Footer Placeholder 5">
            <a:extLst>
              <a:ext uri="{FF2B5EF4-FFF2-40B4-BE49-F238E27FC236}">
                <a16:creationId xmlns:a16="http://schemas.microsoft.com/office/drawing/2014/main" id="{47824810-3C39-CCC6-7F73-84EE97683F58}"/>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54AF24FF-509A-7504-4687-090C5F86AA20}"/>
              </a:ext>
            </a:extLst>
          </p:cNvPr>
          <p:cNvSpPr>
            <a:spLocks noGrp="1"/>
          </p:cNvSpPr>
          <p:nvPr>
            <p:ph type="sldNum" sz="quarter" idx="12"/>
          </p:nvPr>
        </p:nvSpPr>
        <p:spPr/>
        <p:txBody>
          <a:bodyPr/>
          <a:lstStyle/>
          <a:p>
            <a:fld id="{A881B665-6261-40C9-9C6A-D666A55AAF32}"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The head of Typical Ribs</a:t>
            </a:r>
          </a:p>
        </p:txBody>
      </p:sp>
      <p:sp>
        <p:nvSpPr>
          <p:cNvPr id="3" name="Content Placeholder 2"/>
          <p:cNvSpPr>
            <a:spLocks noGrp="1"/>
          </p:cNvSpPr>
          <p:nvPr>
            <p:ph idx="1"/>
          </p:nvPr>
        </p:nvSpPr>
        <p:spPr>
          <a:xfrm>
            <a:off x="1176865" y="2490135"/>
            <a:ext cx="6798736" cy="3444997"/>
          </a:xfrm>
        </p:spPr>
        <p:txBody>
          <a:bodyPr>
            <a:normAutofit fontScale="77500" lnSpcReduction="20000"/>
          </a:bodyPr>
          <a:lstStyle/>
          <a:p>
            <a:r>
              <a:rPr lang="en-US" dirty="0"/>
              <a:t>The head is wedge shaped, and has two </a:t>
            </a:r>
            <a:r>
              <a:rPr lang="en-US" dirty="0" err="1"/>
              <a:t>articular</a:t>
            </a:r>
            <a:r>
              <a:rPr lang="en-US" dirty="0"/>
              <a:t> facets separated by a wedge of bone. </a:t>
            </a:r>
          </a:p>
          <a:p>
            <a:r>
              <a:rPr lang="en-US" dirty="0"/>
              <a:t>It has 2 </a:t>
            </a:r>
            <a:r>
              <a:rPr lang="en-US" dirty="0" err="1"/>
              <a:t>articular</a:t>
            </a:r>
            <a:r>
              <a:rPr lang="en-US" dirty="0"/>
              <a:t> facets: </a:t>
            </a:r>
          </a:p>
          <a:p>
            <a:pPr lvl="1"/>
            <a:r>
              <a:rPr lang="en-US" dirty="0"/>
              <a:t>lower and upper.</a:t>
            </a:r>
          </a:p>
          <a:p>
            <a:pPr lvl="0"/>
            <a:r>
              <a:rPr lang="en-US" dirty="0"/>
              <a:t>The lower bigger facet articulates with the body of numerically corresponding vertebra.</a:t>
            </a:r>
          </a:p>
          <a:p>
            <a:pPr lvl="0"/>
            <a:r>
              <a:rPr lang="en-US" dirty="0"/>
              <a:t>The upper smaller facet articulates with the next higher vertebra.</a:t>
            </a:r>
          </a:p>
          <a:p>
            <a:r>
              <a:rPr lang="en-US" dirty="0"/>
              <a:t>The crest separating the 2 articular facets is located opposite the intervertebral disc.</a:t>
            </a:r>
          </a:p>
          <a:p>
            <a:pPr lvl="2"/>
            <a:r>
              <a:rPr lang="en-US" dirty="0"/>
              <a:t>The head is connected to these structures by “triradiate </a:t>
            </a:r>
            <a:r>
              <a:rPr lang="en-US" dirty="0" err="1"/>
              <a:t>ligamens</a:t>
            </a:r>
            <a:r>
              <a:rPr lang="en-US" dirty="0"/>
              <a:t>”</a:t>
            </a:r>
          </a:p>
          <a:p>
            <a:pPr lvl="1"/>
            <a:endParaRPr lang="en-US" dirty="0"/>
          </a:p>
        </p:txBody>
      </p:sp>
      <p:sp>
        <p:nvSpPr>
          <p:cNvPr id="6" name="Footer Placeholder 5">
            <a:extLst>
              <a:ext uri="{FF2B5EF4-FFF2-40B4-BE49-F238E27FC236}">
                <a16:creationId xmlns:a16="http://schemas.microsoft.com/office/drawing/2014/main" id="{D02665C6-8E2D-9CAB-4A55-5EC943E1271F}"/>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32741A10-6BE8-DD43-338D-359640864C13}"/>
              </a:ext>
            </a:extLst>
          </p:cNvPr>
          <p:cNvSpPr>
            <a:spLocks noGrp="1"/>
          </p:cNvSpPr>
          <p:nvPr>
            <p:ph type="sldNum" sz="quarter" idx="12"/>
          </p:nvPr>
        </p:nvSpPr>
        <p:spPr/>
        <p:txBody>
          <a:bodyPr/>
          <a:lstStyle/>
          <a:p>
            <a:fld id="{A881B665-6261-40C9-9C6A-D666A55AAF32}"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The Neck of Typical Ribs </a:t>
            </a:r>
          </a:p>
        </p:txBody>
      </p:sp>
      <p:sp>
        <p:nvSpPr>
          <p:cNvPr id="3" name="Content Placeholder 2"/>
          <p:cNvSpPr>
            <a:spLocks noGrp="1"/>
          </p:cNvSpPr>
          <p:nvPr>
            <p:ph idx="1"/>
          </p:nvPr>
        </p:nvSpPr>
        <p:spPr>
          <a:xfrm>
            <a:off x="1176865" y="2490135"/>
            <a:ext cx="6798736" cy="3444997"/>
          </a:xfrm>
        </p:spPr>
        <p:txBody>
          <a:bodyPr>
            <a:normAutofit fontScale="70000" lnSpcReduction="20000"/>
          </a:bodyPr>
          <a:lstStyle/>
          <a:p>
            <a:r>
              <a:rPr lang="en-US" dirty="0"/>
              <a:t>The neck contains no bony prominences, but simply connects the head with the body. </a:t>
            </a:r>
          </a:p>
          <a:p>
            <a:pPr lvl="0"/>
            <a:r>
              <a:rPr lang="en-US" dirty="0"/>
              <a:t>It is located in front of the transverse process of the corresponding vertebra.</a:t>
            </a:r>
          </a:p>
          <a:p>
            <a:pPr lvl="0"/>
            <a:r>
              <a:rPr lang="en-US" dirty="0"/>
              <a:t>The neck has 2 borders –</a:t>
            </a:r>
          </a:p>
          <a:p>
            <a:pPr lvl="1"/>
            <a:r>
              <a:rPr lang="en-US" dirty="0"/>
              <a:t>Superior and inferior. </a:t>
            </a:r>
          </a:p>
          <a:p>
            <a:pPr lvl="0"/>
            <a:r>
              <a:rPr lang="en-US" dirty="0"/>
              <a:t>2 surfaces– </a:t>
            </a:r>
          </a:p>
          <a:p>
            <a:pPr lvl="1"/>
            <a:r>
              <a:rPr lang="en-US" dirty="0"/>
              <a:t>Anterior and posterior.</a:t>
            </a:r>
          </a:p>
          <a:p>
            <a:pPr lvl="0"/>
            <a:r>
              <a:rPr lang="en-US" dirty="0"/>
              <a:t>The upper border is sharp crest like, on the other hand the lower border is rounded.</a:t>
            </a:r>
          </a:p>
          <a:p>
            <a:pPr lvl="0"/>
            <a:r>
              <a:rPr lang="en-US" dirty="0"/>
              <a:t>The posterior surface is rough and pierced by foramina. </a:t>
            </a:r>
          </a:p>
        </p:txBody>
      </p:sp>
      <p:sp>
        <p:nvSpPr>
          <p:cNvPr id="6" name="Footer Placeholder 5">
            <a:extLst>
              <a:ext uri="{FF2B5EF4-FFF2-40B4-BE49-F238E27FC236}">
                <a16:creationId xmlns:a16="http://schemas.microsoft.com/office/drawing/2014/main" id="{03F025A9-7676-0C5D-2047-904453051C99}"/>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3B3098B6-BAC1-346E-D556-F3DC32721639}"/>
              </a:ext>
            </a:extLst>
          </p:cNvPr>
          <p:cNvSpPr>
            <a:spLocks noGrp="1"/>
          </p:cNvSpPr>
          <p:nvPr>
            <p:ph type="sldNum" sz="quarter" idx="12"/>
          </p:nvPr>
        </p:nvSpPr>
        <p:spPr/>
        <p:txBody>
          <a:bodyPr/>
          <a:lstStyle/>
          <a:p>
            <a:fld id="{A881B665-6261-40C9-9C6A-D666A55AAF32}"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pPr lvl="0"/>
            <a:r>
              <a:rPr lang="en-US" dirty="0"/>
              <a:t> The Tubercle of Typical Ribs</a:t>
            </a:r>
          </a:p>
        </p:txBody>
      </p:sp>
      <p:sp>
        <p:nvSpPr>
          <p:cNvPr id="3" name="Content Placeholder 2"/>
          <p:cNvSpPr>
            <a:spLocks noGrp="1"/>
          </p:cNvSpPr>
          <p:nvPr>
            <p:ph idx="1"/>
          </p:nvPr>
        </p:nvSpPr>
        <p:spPr>
          <a:xfrm>
            <a:off x="1176865" y="2490135"/>
            <a:ext cx="6798736" cy="3444997"/>
          </a:xfrm>
        </p:spPr>
        <p:txBody>
          <a:bodyPr>
            <a:noAutofit/>
          </a:bodyPr>
          <a:lstStyle/>
          <a:p>
            <a:pPr lvl="0"/>
            <a:r>
              <a:rPr lang="en-US" sz="1400" dirty="0"/>
              <a:t>It is situated on the </a:t>
            </a:r>
            <a:r>
              <a:rPr lang="en-US" sz="1400" dirty="0" err="1"/>
              <a:t>posterosuperior</a:t>
            </a:r>
            <a:r>
              <a:rPr lang="en-US" sz="1400" dirty="0"/>
              <a:t> aspect of the rib in the junction of neck and shaft.</a:t>
            </a:r>
          </a:p>
          <a:p>
            <a:pPr lvl="0"/>
            <a:r>
              <a:rPr lang="en-US" sz="1400" dirty="0"/>
              <a:t>It is divided into 2 parts:</a:t>
            </a:r>
          </a:p>
          <a:p>
            <a:pPr lvl="1"/>
            <a:r>
              <a:rPr lang="en-US" sz="1200" dirty="0"/>
              <a:t>Medial articular part and </a:t>
            </a:r>
          </a:p>
          <a:p>
            <a:pPr lvl="1"/>
            <a:r>
              <a:rPr lang="en-US" sz="1200" dirty="0"/>
              <a:t>Lateral non-articular part. </a:t>
            </a:r>
          </a:p>
          <a:p>
            <a:pPr lvl="0"/>
            <a:r>
              <a:rPr lang="en-US" sz="1400" dirty="0"/>
              <a:t>The </a:t>
            </a:r>
            <a:r>
              <a:rPr lang="en-US" sz="1400" dirty="0" err="1"/>
              <a:t>articular</a:t>
            </a:r>
            <a:r>
              <a:rPr lang="en-US" sz="1400" dirty="0"/>
              <a:t> part bears a small oval facet, which articulates with all the transverse process of corresponding vertebra. </a:t>
            </a:r>
          </a:p>
          <a:p>
            <a:pPr lvl="0"/>
            <a:r>
              <a:rPr lang="en-US" sz="1400" dirty="0"/>
              <a:t>The non-</a:t>
            </a:r>
            <a:r>
              <a:rPr lang="en-US" sz="1400" dirty="0" err="1"/>
              <a:t>articular</a:t>
            </a:r>
            <a:r>
              <a:rPr lang="en-US" sz="1400" dirty="0"/>
              <a:t> part is rough and gives connection to ligaments:</a:t>
            </a:r>
          </a:p>
          <a:p>
            <a:pPr lvl="1"/>
            <a:r>
              <a:rPr lang="en-US" sz="1200" dirty="0"/>
              <a:t>The tubercle of each of upper 7 ribs is olive shaped. This allows upper 7 ribs to rotate.</a:t>
            </a:r>
          </a:p>
          <a:p>
            <a:pPr lvl="1"/>
            <a:r>
              <a:rPr lang="en-US" sz="1200" dirty="0"/>
              <a:t>The tubercle of each of 3 ribs(8,9,10) is flat. This allows these ribs to slide.</a:t>
            </a:r>
          </a:p>
          <a:p>
            <a:pPr lvl="1"/>
            <a:r>
              <a:rPr lang="en-US" sz="1200" dirty="0"/>
              <a:t>The floating ribs (11&amp;12) have no tubercle.</a:t>
            </a:r>
          </a:p>
          <a:p>
            <a:pPr lvl="0"/>
            <a:endParaRPr lang="en-US" dirty="0"/>
          </a:p>
          <a:p>
            <a:pPr lvl="0"/>
            <a:endParaRPr lang="en-US" dirty="0"/>
          </a:p>
        </p:txBody>
      </p:sp>
      <p:sp>
        <p:nvSpPr>
          <p:cNvPr id="6" name="Footer Placeholder 5">
            <a:extLst>
              <a:ext uri="{FF2B5EF4-FFF2-40B4-BE49-F238E27FC236}">
                <a16:creationId xmlns:a16="http://schemas.microsoft.com/office/drawing/2014/main" id="{97C4988A-9CF2-3BD5-EE35-D4C330D30A64}"/>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FE8EB650-3E5A-B226-350A-AEE6E5BF6A7D}"/>
              </a:ext>
            </a:extLst>
          </p:cNvPr>
          <p:cNvSpPr>
            <a:spLocks noGrp="1"/>
          </p:cNvSpPr>
          <p:nvPr>
            <p:ph type="sldNum" sz="quarter" idx="12"/>
          </p:nvPr>
        </p:nvSpPr>
        <p:spPr/>
        <p:txBody>
          <a:bodyPr/>
          <a:lstStyle/>
          <a:p>
            <a:fld id="{A881B665-6261-40C9-9C6A-D666A55AAF32}"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The body of Typical Rib </a:t>
            </a:r>
          </a:p>
        </p:txBody>
      </p:sp>
      <p:sp>
        <p:nvSpPr>
          <p:cNvPr id="3" name="Content Placeholder 2"/>
          <p:cNvSpPr>
            <a:spLocks noGrp="1"/>
          </p:cNvSpPr>
          <p:nvPr>
            <p:ph idx="1"/>
          </p:nvPr>
        </p:nvSpPr>
        <p:spPr>
          <a:xfrm>
            <a:off x="1176865" y="2490135"/>
            <a:ext cx="6798736" cy="3444997"/>
          </a:xfrm>
        </p:spPr>
        <p:txBody>
          <a:bodyPr>
            <a:normAutofit fontScale="77500" lnSpcReduction="20000"/>
          </a:bodyPr>
          <a:lstStyle/>
          <a:p>
            <a:r>
              <a:rPr lang="en-US" dirty="0"/>
              <a:t>It is thin and flattened.</a:t>
            </a:r>
          </a:p>
          <a:p>
            <a:pPr lvl="0"/>
            <a:r>
              <a:rPr lang="en-US" dirty="0"/>
              <a:t>It presents 2 surfaces :– </a:t>
            </a:r>
          </a:p>
          <a:p>
            <a:pPr lvl="1"/>
            <a:r>
              <a:rPr lang="en-US" dirty="0"/>
              <a:t>Outer </a:t>
            </a:r>
          </a:p>
          <a:p>
            <a:pPr lvl="1"/>
            <a:r>
              <a:rPr lang="en-US" dirty="0"/>
              <a:t>Inner. </a:t>
            </a:r>
          </a:p>
          <a:p>
            <a:pPr lvl="0"/>
            <a:r>
              <a:rPr lang="en-US" dirty="0"/>
              <a:t>2 borders: – </a:t>
            </a:r>
          </a:p>
          <a:p>
            <a:pPr lvl="1"/>
            <a:r>
              <a:rPr lang="en-US" dirty="0"/>
              <a:t>Upper </a:t>
            </a:r>
          </a:p>
          <a:p>
            <a:pPr lvl="1"/>
            <a:r>
              <a:rPr lang="en-US" dirty="0"/>
              <a:t>Lower. </a:t>
            </a:r>
          </a:p>
          <a:p>
            <a:pPr lvl="0"/>
            <a:r>
              <a:rPr lang="en-US" dirty="0"/>
              <a:t>2 angles :– </a:t>
            </a:r>
          </a:p>
          <a:p>
            <a:pPr lvl="1"/>
            <a:r>
              <a:rPr lang="en-US" dirty="0"/>
              <a:t>Posterior </a:t>
            </a:r>
          </a:p>
          <a:p>
            <a:pPr lvl="1"/>
            <a:r>
              <a:rPr lang="en-US" dirty="0"/>
              <a:t>Anterior.</a:t>
            </a:r>
          </a:p>
          <a:p>
            <a:endParaRPr lang="en-US" dirty="0"/>
          </a:p>
          <a:p>
            <a:endParaRPr lang="en-US" dirty="0"/>
          </a:p>
        </p:txBody>
      </p:sp>
      <p:sp>
        <p:nvSpPr>
          <p:cNvPr id="6" name="Footer Placeholder 5">
            <a:extLst>
              <a:ext uri="{FF2B5EF4-FFF2-40B4-BE49-F238E27FC236}">
                <a16:creationId xmlns:a16="http://schemas.microsoft.com/office/drawing/2014/main" id="{02AD4FD2-A4F2-2D93-B40F-4669F11C5170}"/>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42697B71-8314-C99B-B2F4-51AF272253EA}"/>
              </a:ext>
            </a:extLst>
          </p:cNvPr>
          <p:cNvSpPr>
            <a:spLocks noGrp="1"/>
          </p:cNvSpPr>
          <p:nvPr>
            <p:ph type="sldNum" sz="quarter" idx="12"/>
          </p:nvPr>
        </p:nvSpPr>
        <p:spPr/>
        <p:txBody>
          <a:bodyPr/>
          <a:lstStyle/>
          <a:p>
            <a:fld id="{A881B665-6261-40C9-9C6A-D666A55AAF32}"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lstStyle/>
          <a:p>
            <a:r>
              <a:rPr lang="en-US" dirty="0"/>
              <a:t>Surface of the Body</a:t>
            </a:r>
          </a:p>
        </p:txBody>
      </p:sp>
      <p:sp>
        <p:nvSpPr>
          <p:cNvPr id="3" name="Content Placeholder 2"/>
          <p:cNvSpPr>
            <a:spLocks noGrp="1"/>
          </p:cNvSpPr>
          <p:nvPr>
            <p:ph idx="1"/>
          </p:nvPr>
        </p:nvSpPr>
        <p:spPr>
          <a:xfrm>
            <a:off x="1176865" y="2490135"/>
            <a:ext cx="6798736" cy="3444997"/>
          </a:xfrm>
        </p:spPr>
        <p:txBody>
          <a:bodyPr>
            <a:normAutofit fontScale="55000" lnSpcReduction="20000"/>
          </a:bodyPr>
          <a:lstStyle/>
          <a:p>
            <a:r>
              <a:rPr lang="en-US" dirty="0"/>
              <a:t>Outer Surface</a:t>
            </a:r>
          </a:p>
          <a:p>
            <a:pPr lvl="1"/>
            <a:r>
              <a:rPr lang="en-US" dirty="0"/>
              <a:t>It is smooth and convex, and presents 2 angles:– </a:t>
            </a:r>
          </a:p>
          <a:p>
            <a:pPr lvl="2"/>
            <a:r>
              <a:rPr lang="en-US" dirty="0"/>
              <a:t>Posterior and anterior.</a:t>
            </a:r>
          </a:p>
          <a:p>
            <a:pPr lvl="3"/>
            <a:r>
              <a:rPr lang="en-US" dirty="0"/>
              <a:t>The posterior angle (typically referred to as only angle) is marked by an oblique ridge.</a:t>
            </a:r>
          </a:p>
          <a:p>
            <a:pPr lvl="3"/>
            <a:r>
              <a:rPr lang="en-US" dirty="0"/>
              <a:t>The anterior angle is marked by an indistinct oblique line.</a:t>
            </a:r>
          </a:p>
          <a:p>
            <a:r>
              <a:rPr lang="en-US" dirty="0"/>
              <a:t>Inner Surface</a:t>
            </a:r>
          </a:p>
          <a:p>
            <a:pPr lvl="1"/>
            <a:r>
              <a:rPr lang="en-US" dirty="0"/>
              <a:t>It’s smooth and concave. It presents a costal groove near its lower border. The costal groove becomes unrecognizable in the anterior part.</a:t>
            </a:r>
          </a:p>
          <a:p>
            <a:pPr lvl="1"/>
            <a:r>
              <a:rPr lang="en-US" dirty="0"/>
              <a:t>The costal groove lodges from above downwards, as follows (Mnemonic: VAN):.</a:t>
            </a:r>
          </a:p>
          <a:p>
            <a:pPr lvl="2"/>
            <a:r>
              <a:rPr lang="en-US" dirty="0"/>
              <a:t>Intercostal Vein.</a:t>
            </a:r>
          </a:p>
          <a:p>
            <a:pPr lvl="2"/>
            <a:r>
              <a:rPr lang="en-US" dirty="0"/>
              <a:t>Intercostal Artery.</a:t>
            </a:r>
          </a:p>
          <a:p>
            <a:pPr lvl="2"/>
            <a:r>
              <a:rPr lang="en-US" dirty="0"/>
              <a:t>Intercostal Nerve.</a:t>
            </a:r>
          </a:p>
          <a:p>
            <a:pPr lvl="2"/>
            <a:r>
              <a:rPr lang="en-US" dirty="0"/>
              <a:t>The internal intercostal muscle is connected to the floor of the groove (interceding between intercostal nerves and vessels, and bone).</a:t>
            </a:r>
          </a:p>
          <a:p>
            <a:pPr lvl="2"/>
            <a:r>
              <a:rPr lang="en-US" dirty="0"/>
              <a:t>The </a:t>
            </a:r>
            <a:r>
              <a:rPr lang="en-US" dirty="0" err="1"/>
              <a:t>intercostalis</a:t>
            </a:r>
            <a:r>
              <a:rPr lang="en-US" dirty="0"/>
              <a:t> </a:t>
            </a:r>
            <a:r>
              <a:rPr lang="en-US" dirty="0" err="1"/>
              <a:t>intimus</a:t>
            </a:r>
            <a:r>
              <a:rPr lang="en-US" dirty="0"/>
              <a:t> is connected to the upper border of the costal groove.</a:t>
            </a:r>
          </a:p>
          <a:p>
            <a:endParaRPr lang="en-US" dirty="0"/>
          </a:p>
        </p:txBody>
      </p:sp>
      <p:sp>
        <p:nvSpPr>
          <p:cNvPr id="6" name="Footer Placeholder 5">
            <a:extLst>
              <a:ext uri="{FF2B5EF4-FFF2-40B4-BE49-F238E27FC236}">
                <a16:creationId xmlns:a16="http://schemas.microsoft.com/office/drawing/2014/main" id="{8A538513-104D-6CCA-A7FD-15EEDB403038}"/>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4A486AB4-1417-4026-CE74-1923C888A5F4}"/>
              </a:ext>
            </a:extLst>
          </p:cNvPr>
          <p:cNvSpPr>
            <a:spLocks noGrp="1"/>
          </p:cNvSpPr>
          <p:nvPr>
            <p:ph type="sldNum" sz="quarter" idx="12"/>
          </p:nvPr>
        </p:nvSpPr>
        <p:spPr/>
        <p:txBody>
          <a:bodyPr/>
          <a:lstStyle/>
          <a:p>
            <a:fld id="{A881B665-6261-40C9-9C6A-D666A55AAF32}"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err="1"/>
              <a:t>Boorders</a:t>
            </a:r>
            <a:r>
              <a:rPr lang="en-US" dirty="0"/>
              <a:t> of the body </a:t>
            </a:r>
          </a:p>
        </p:txBody>
      </p:sp>
      <p:sp>
        <p:nvSpPr>
          <p:cNvPr id="3" name="Content Placeholder 2"/>
          <p:cNvSpPr>
            <a:spLocks noGrp="1"/>
          </p:cNvSpPr>
          <p:nvPr>
            <p:ph idx="1"/>
          </p:nvPr>
        </p:nvSpPr>
        <p:spPr>
          <a:xfrm>
            <a:off x="1176865" y="2490135"/>
            <a:ext cx="6798736" cy="3444997"/>
          </a:xfrm>
        </p:spPr>
        <p:txBody>
          <a:bodyPr>
            <a:normAutofit fontScale="77500" lnSpcReduction="20000"/>
          </a:bodyPr>
          <a:lstStyle/>
          <a:p>
            <a:r>
              <a:rPr lang="en-US" dirty="0"/>
              <a:t>Superior Border</a:t>
            </a:r>
          </a:p>
          <a:p>
            <a:r>
              <a:rPr lang="en-US" dirty="0"/>
              <a:t>The superior border is thick and rounded, and presents outer and inner lips:</a:t>
            </a:r>
          </a:p>
          <a:p>
            <a:pPr lvl="0"/>
            <a:r>
              <a:rPr lang="en-US" dirty="0"/>
              <a:t>The outer lip gives connection to the external </a:t>
            </a:r>
            <a:r>
              <a:rPr lang="en-US" dirty="0" err="1"/>
              <a:t>intercostal</a:t>
            </a:r>
            <a:r>
              <a:rPr lang="en-US" dirty="0"/>
              <a:t> muscles.</a:t>
            </a:r>
          </a:p>
          <a:p>
            <a:pPr lvl="0"/>
            <a:r>
              <a:rPr lang="en-US" dirty="0"/>
              <a:t>The inner lip gives connection to the internal </a:t>
            </a:r>
            <a:r>
              <a:rPr lang="en-US" dirty="0" err="1"/>
              <a:t>intercostal</a:t>
            </a:r>
            <a:r>
              <a:rPr lang="en-US" dirty="0"/>
              <a:t> and innermost </a:t>
            </a:r>
            <a:r>
              <a:rPr lang="en-US" dirty="0" err="1"/>
              <a:t>intercostal</a:t>
            </a:r>
            <a:r>
              <a:rPr lang="en-US" dirty="0"/>
              <a:t> muscles.</a:t>
            </a:r>
          </a:p>
          <a:p>
            <a:r>
              <a:rPr lang="en-US" dirty="0"/>
              <a:t>Lower Border</a:t>
            </a:r>
          </a:p>
          <a:p>
            <a:r>
              <a:rPr lang="en-US" dirty="0"/>
              <a:t>The lower border is sharp and creates the lower border of the costal groove, and gives origin to the external intercostals muscle.</a:t>
            </a:r>
          </a:p>
          <a:p>
            <a:endParaRPr lang="en-US" dirty="0"/>
          </a:p>
        </p:txBody>
      </p:sp>
      <p:sp>
        <p:nvSpPr>
          <p:cNvPr id="6" name="Footer Placeholder 5">
            <a:extLst>
              <a:ext uri="{FF2B5EF4-FFF2-40B4-BE49-F238E27FC236}">
                <a16:creationId xmlns:a16="http://schemas.microsoft.com/office/drawing/2014/main" id="{72346913-34AD-EB72-B0E9-0F3F16E1D6E2}"/>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BDC08E75-366C-25EB-8C8F-DECE8572DCBA}"/>
              </a:ext>
            </a:extLst>
          </p:cNvPr>
          <p:cNvSpPr>
            <a:spLocks noGrp="1"/>
          </p:cNvSpPr>
          <p:nvPr>
            <p:ph type="sldNum" sz="quarter" idx="12"/>
          </p:nvPr>
        </p:nvSpPr>
        <p:spPr/>
        <p:txBody>
          <a:bodyPr/>
          <a:lstStyle/>
          <a:p>
            <a:fld id="{A881B665-6261-40C9-9C6A-D666A55AAF32}"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Articulations</a:t>
            </a:r>
          </a:p>
        </p:txBody>
      </p:sp>
      <p:sp>
        <p:nvSpPr>
          <p:cNvPr id="3" name="Content Placeholder 2"/>
          <p:cNvSpPr>
            <a:spLocks noGrp="1"/>
          </p:cNvSpPr>
          <p:nvPr>
            <p:ph idx="1"/>
          </p:nvPr>
        </p:nvSpPr>
        <p:spPr>
          <a:xfrm>
            <a:off x="1176338" y="2490788"/>
            <a:ext cx="4157662" cy="3444875"/>
          </a:xfrm>
        </p:spPr>
        <p:txBody>
          <a:bodyPr>
            <a:normAutofit fontScale="70000" lnSpcReduction="20000"/>
          </a:bodyPr>
          <a:lstStyle/>
          <a:p>
            <a:r>
              <a:rPr lang="en-US" dirty="0"/>
              <a:t>The majority of the ribs have an anterior and posterior articulation.</a:t>
            </a:r>
          </a:p>
          <a:p>
            <a:r>
              <a:rPr lang="en-US" dirty="0"/>
              <a:t>Anterior attachments of ribs</a:t>
            </a:r>
            <a:br>
              <a:rPr lang="en-US" dirty="0"/>
            </a:br>
            <a:r>
              <a:rPr lang="en-US" dirty="0"/>
              <a:t>The anterior attachment of the ribs vary:</a:t>
            </a:r>
          </a:p>
          <a:p>
            <a:pPr lvl="0"/>
            <a:r>
              <a:rPr lang="en-US" dirty="0"/>
              <a:t>Ribs 1-7 attach independently to the sternum.</a:t>
            </a:r>
          </a:p>
          <a:p>
            <a:pPr lvl="0"/>
            <a:r>
              <a:rPr lang="en-US" dirty="0"/>
              <a:t>Ribs 8 – 10 attach to the costal cartilages superior to them.</a:t>
            </a:r>
          </a:p>
          <a:p>
            <a:pPr lvl="0"/>
            <a:r>
              <a:rPr lang="en-US" dirty="0"/>
              <a:t>Ribs 11 and 12 do not have an anterior attachment and end in the abdominal musculature. Because of this, they are sometimes called ‘floating ribs’.</a:t>
            </a:r>
          </a:p>
          <a:p>
            <a:endParaRPr lang="en-US" dirty="0"/>
          </a:p>
          <a:p>
            <a:endParaRPr lang="en-US" dirty="0"/>
          </a:p>
          <a:p>
            <a:endParaRPr lang="en-US" dirty="0"/>
          </a:p>
        </p:txBody>
      </p:sp>
      <p:pic>
        <p:nvPicPr>
          <p:cNvPr id="4" name="Picture 3" descr="Fig 1.2 - Articulations between a rib and its numerically corresponding vertebrae.">
            <a:hlinkClick r:id="rId2" tooltip="&quot; Fig 1.2 – Articulations between a rib and its numerically corresponding vertebrae.&quot;"/>
          </p:cNvPr>
          <p:cNvPicPr/>
          <p:nvPr/>
        </p:nvPicPr>
        <p:blipFill>
          <a:blip r:embed="rId3"/>
          <a:srcRect/>
          <a:stretch>
            <a:fillRect/>
          </a:stretch>
        </p:blipFill>
        <p:spPr bwMode="auto">
          <a:xfrm>
            <a:off x="5467099" y="3276600"/>
            <a:ext cx="2476500" cy="2095500"/>
          </a:xfrm>
          <a:prstGeom prst="rect">
            <a:avLst/>
          </a:prstGeom>
          <a:noFill/>
          <a:ln w="9525">
            <a:noFill/>
            <a:miter lim="800000"/>
            <a:headEnd/>
            <a:tailEnd/>
          </a:ln>
        </p:spPr>
      </p:pic>
      <p:sp>
        <p:nvSpPr>
          <p:cNvPr id="7" name="Footer Placeholder 6">
            <a:extLst>
              <a:ext uri="{FF2B5EF4-FFF2-40B4-BE49-F238E27FC236}">
                <a16:creationId xmlns:a16="http://schemas.microsoft.com/office/drawing/2014/main" id="{2C770CED-B1D3-64C6-D9F6-CACC5E8EDAD3}"/>
              </a:ext>
            </a:extLst>
          </p:cNvPr>
          <p:cNvSpPr>
            <a:spLocks noGrp="1"/>
          </p:cNvSpPr>
          <p:nvPr>
            <p:ph type="ftr" sz="quarter" idx="11"/>
          </p:nvPr>
        </p:nvSpPr>
        <p:spPr/>
        <p:txBody>
          <a:bodyPr/>
          <a:lstStyle/>
          <a:p>
            <a:r>
              <a:rPr lang="en-US"/>
              <a:t>MBBSPPT.COM</a:t>
            </a:r>
          </a:p>
        </p:txBody>
      </p:sp>
      <p:sp>
        <p:nvSpPr>
          <p:cNvPr id="8" name="Slide Number Placeholder 7">
            <a:extLst>
              <a:ext uri="{FF2B5EF4-FFF2-40B4-BE49-F238E27FC236}">
                <a16:creationId xmlns:a16="http://schemas.microsoft.com/office/drawing/2014/main" id="{FAED0F24-9837-4C29-BCF6-0CA530D533DE}"/>
              </a:ext>
            </a:extLst>
          </p:cNvPr>
          <p:cNvSpPr>
            <a:spLocks noGrp="1"/>
          </p:cNvSpPr>
          <p:nvPr>
            <p:ph type="sldNum" sz="quarter" idx="12"/>
          </p:nvPr>
        </p:nvSpPr>
        <p:spPr/>
        <p:txBody>
          <a:bodyPr/>
          <a:lstStyle/>
          <a:p>
            <a:fld id="{A881B665-6261-40C9-9C6A-D666A55AAF32}"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Articulations</a:t>
            </a:r>
          </a:p>
        </p:txBody>
      </p:sp>
      <p:sp>
        <p:nvSpPr>
          <p:cNvPr id="3" name="Content Placeholder 2"/>
          <p:cNvSpPr>
            <a:spLocks noGrp="1"/>
          </p:cNvSpPr>
          <p:nvPr>
            <p:ph idx="1"/>
          </p:nvPr>
        </p:nvSpPr>
        <p:spPr>
          <a:xfrm>
            <a:off x="1176338" y="2490788"/>
            <a:ext cx="4081462" cy="3444875"/>
          </a:xfrm>
        </p:spPr>
        <p:txBody>
          <a:bodyPr>
            <a:normAutofit fontScale="92500" lnSpcReduction="10000"/>
          </a:bodyPr>
          <a:lstStyle/>
          <a:p>
            <a:r>
              <a:rPr lang="en-US" sz="1800" dirty="0"/>
              <a:t>Posterior</a:t>
            </a:r>
          </a:p>
          <a:p>
            <a:r>
              <a:rPr lang="en-US" sz="1800" dirty="0"/>
              <a:t>All of the twelve ribs articulate </a:t>
            </a:r>
            <a:r>
              <a:rPr lang="en-US" sz="1800" dirty="0" err="1"/>
              <a:t>posteriorly</a:t>
            </a:r>
            <a:r>
              <a:rPr lang="en-US" sz="1800" dirty="0"/>
              <a:t> with the vertebrae of the spine. </a:t>
            </a:r>
          </a:p>
          <a:p>
            <a:r>
              <a:rPr lang="en-US" sz="1800" dirty="0"/>
              <a:t>Each rib forms two joints:</a:t>
            </a:r>
          </a:p>
          <a:p>
            <a:pPr lvl="1"/>
            <a:r>
              <a:rPr lang="en-US" sz="1600" dirty="0" err="1"/>
              <a:t>Costotransverse</a:t>
            </a:r>
            <a:r>
              <a:rPr lang="en-US" sz="1600" dirty="0"/>
              <a:t> joint – Between the tubercle of the rib, and the transverse costal facet of the corresponding vertebrae.</a:t>
            </a:r>
          </a:p>
          <a:p>
            <a:pPr lvl="1"/>
            <a:r>
              <a:rPr lang="en-US" sz="1600" dirty="0"/>
              <a:t>Costovertebral joint – Between the head of the rib, superior costal facet of the corresponding vertebrae, and the inferior costal facet of the vertebrae above.</a:t>
            </a:r>
          </a:p>
        </p:txBody>
      </p:sp>
      <p:pic>
        <p:nvPicPr>
          <p:cNvPr id="4" name="Picture 3" descr="Fig 1.2 - Articulations between a rib and its numerically corresponding vertebrae.">
            <a:hlinkClick r:id="rId2" tooltip="&quot; Fig 1.2 – Articulations between a rib and its numerically corresponding vertebrae.&quot;"/>
          </p:cNvPr>
          <p:cNvPicPr/>
          <p:nvPr/>
        </p:nvPicPr>
        <p:blipFill>
          <a:blip r:embed="rId3"/>
          <a:srcRect/>
          <a:stretch>
            <a:fillRect/>
          </a:stretch>
        </p:blipFill>
        <p:spPr bwMode="auto">
          <a:xfrm>
            <a:off x="5372100" y="3048000"/>
            <a:ext cx="2476500" cy="2095500"/>
          </a:xfrm>
          <a:prstGeom prst="rect">
            <a:avLst/>
          </a:prstGeom>
          <a:noFill/>
          <a:ln w="9525">
            <a:noFill/>
            <a:miter lim="800000"/>
            <a:headEnd/>
            <a:tailEnd/>
          </a:ln>
        </p:spPr>
      </p:pic>
      <p:sp>
        <p:nvSpPr>
          <p:cNvPr id="7" name="Footer Placeholder 6">
            <a:extLst>
              <a:ext uri="{FF2B5EF4-FFF2-40B4-BE49-F238E27FC236}">
                <a16:creationId xmlns:a16="http://schemas.microsoft.com/office/drawing/2014/main" id="{B0D8D6EF-881F-9C5D-8FE0-8DA50D6894C1}"/>
              </a:ext>
            </a:extLst>
          </p:cNvPr>
          <p:cNvSpPr>
            <a:spLocks noGrp="1"/>
          </p:cNvSpPr>
          <p:nvPr>
            <p:ph type="ftr" sz="quarter" idx="11"/>
          </p:nvPr>
        </p:nvSpPr>
        <p:spPr/>
        <p:txBody>
          <a:bodyPr/>
          <a:lstStyle/>
          <a:p>
            <a:r>
              <a:rPr lang="en-US"/>
              <a:t>MBBSPPT.COM</a:t>
            </a:r>
          </a:p>
        </p:txBody>
      </p:sp>
      <p:sp>
        <p:nvSpPr>
          <p:cNvPr id="8" name="Slide Number Placeholder 7">
            <a:extLst>
              <a:ext uri="{FF2B5EF4-FFF2-40B4-BE49-F238E27FC236}">
                <a16:creationId xmlns:a16="http://schemas.microsoft.com/office/drawing/2014/main" id="{77821AC4-473B-8804-21A9-7BF7258076F9}"/>
              </a:ext>
            </a:extLst>
          </p:cNvPr>
          <p:cNvSpPr>
            <a:spLocks noGrp="1"/>
          </p:cNvSpPr>
          <p:nvPr>
            <p:ph type="sldNum" sz="quarter" idx="12"/>
          </p:nvPr>
        </p:nvSpPr>
        <p:spPr/>
        <p:txBody>
          <a:bodyPr/>
          <a:lstStyle/>
          <a:p>
            <a:fld id="{A881B665-6261-40C9-9C6A-D666A55AAF32}"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lstStyle/>
          <a:p>
            <a:r>
              <a:rPr lang="en-US" dirty="0"/>
              <a:t>The Ribs</a:t>
            </a:r>
          </a:p>
        </p:txBody>
      </p:sp>
      <p:sp>
        <p:nvSpPr>
          <p:cNvPr id="3" name="Content Placeholder 2"/>
          <p:cNvSpPr>
            <a:spLocks noGrp="1"/>
          </p:cNvSpPr>
          <p:nvPr>
            <p:ph idx="1"/>
          </p:nvPr>
        </p:nvSpPr>
        <p:spPr>
          <a:xfrm>
            <a:off x="1176865" y="2490135"/>
            <a:ext cx="6798736" cy="3444997"/>
          </a:xfrm>
        </p:spPr>
        <p:txBody>
          <a:bodyPr>
            <a:normAutofit fontScale="92500" lnSpcReduction="20000"/>
          </a:bodyPr>
          <a:lstStyle/>
          <a:p>
            <a:r>
              <a:rPr lang="en-US" dirty="0"/>
              <a:t>The ribs are curved strips of bone, stretches posteriorly from thoracic vertebrae to the anterior lateral edges of the sternum. </a:t>
            </a:r>
          </a:p>
          <a:p>
            <a:r>
              <a:rPr lang="en-US" dirty="0"/>
              <a:t>They are ribbon like, elastic bony arches and flat in shape. Coastal cartilages are joined to the anterior ends. </a:t>
            </a:r>
          </a:p>
          <a:p>
            <a:r>
              <a:rPr lang="en-US" dirty="0"/>
              <a:t>The costal cartilage and ribs together makes the costa. </a:t>
            </a:r>
          </a:p>
          <a:p>
            <a:r>
              <a:rPr lang="en-US" dirty="0"/>
              <a:t>The large part of the thoracic skeleton is created by the ribs and their costal cartilages.</a:t>
            </a:r>
          </a:p>
          <a:p>
            <a:r>
              <a:rPr lang="en-US" dirty="0"/>
              <a:t>Normally there are 12 pairs of ribs.</a:t>
            </a:r>
          </a:p>
          <a:p>
            <a:endParaRPr lang="en-US" dirty="0"/>
          </a:p>
        </p:txBody>
      </p:sp>
      <p:sp>
        <p:nvSpPr>
          <p:cNvPr id="6" name="Footer Placeholder 5">
            <a:extLst>
              <a:ext uri="{FF2B5EF4-FFF2-40B4-BE49-F238E27FC236}">
                <a16:creationId xmlns:a16="http://schemas.microsoft.com/office/drawing/2014/main" id="{A01D1255-647D-878E-042C-1BE785F35880}"/>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0D632914-A406-EF69-CB36-66EF4FFE46EC}"/>
              </a:ext>
            </a:extLst>
          </p:cNvPr>
          <p:cNvSpPr>
            <a:spLocks noGrp="1"/>
          </p:cNvSpPr>
          <p:nvPr>
            <p:ph type="sldNum" sz="quarter" idx="12"/>
          </p:nvPr>
        </p:nvSpPr>
        <p:spPr/>
        <p:txBody>
          <a:bodyPr/>
          <a:lstStyle/>
          <a:p>
            <a:fld id="{A881B665-6261-40C9-9C6A-D666A55AAF32}"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fontScale="90000"/>
          </a:bodyPr>
          <a:lstStyle/>
          <a:p>
            <a:r>
              <a:rPr lang="en-US" dirty="0"/>
              <a:t>Side Conclusion and Anatomical Position</a:t>
            </a:r>
          </a:p>
        </p:txBody>
      </p:sp>
      <p:sp>
        <p:nvSpPr>
          <p:cNvPr id="3" name="Content Placeholder 2"/>
          <p:cNvSpPr>
            <a:spLocks noGrp="1"/>
          </p:cNvSpPr>
          <p:nvPr>
            <p:ph idx="1"/>
          </p:nvPr>
        </p:nvSpPr>
        <p:spPr>
          <a:xfrm>
            <a:off x="1176865" y="2490135"/>
            <a:ext cx="6798736" cy="3444997"/>
          </a:xfrm>
        </p:spPr>
        <p:txBody>
          <a:bodyPr>
            <a:normAutofit/>
          </a:bodyPr>
          <a:lstStyle/>
          <a:p>
            <a:r>
              <a:rPr lang="en-US" dirty="0"/>
              <a:t>The side of the rib can be figured out by holding it in this type of style that its posterior end having head, neck, and tubercle is directed posteriorly, its concavity faces medially and its sharp border is directed inferiorly.</a:t>
            </a:r>
          </a:p>
          <a:p>
            <a:r>
              <a:rPr lang="en-US" dirty="0"/>
              <a:t>In an anatomical position, the posterior end is higher and nearer the median plane in relation to the anterior end.</a:t>
            </a:r>
          </a:p>
          <a:p>
            <a:endParaRPr lang="en-US" dirty="0"/>
          </a:p>
        </p:txBody>
      </p:sp>
      <p:sp>
        <p:nvSpPr>
          <p:cNvPr id="6" name="Footer Placeholder 5">
            <a:extLst>
              <a:ext uri="{FF2B5EF4-FFF2-40B4-BE49-F238E27FC236}">
                <a16:creationId xmlns:a16="http://schemas.microsoft.com/office/drawing/2014/main" id="{5FDA5D32-9D78-EA09-CA65-39C263702AEF}"/>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A019D8EB-E91A-7F47-1483-04C83B8AC531}"/>
              </a:ext>
            </a:extLst>
          </p:cNvPr>
          <p:cNvSpPr>
            <a:spLocks noGrp="1"/>
          </p:cNvSpPr>
          <p:nvPr>
            <p:ph type="sldNum" sz="quarter" idx="12"/>
          </p:nvPr>
        </p:nvSpPr>
        <p:spPr/>
        <p:txBody>
          <a:bodyPr/>
          <a:lstStyle/>
          <a:p>
            <a:fld id="{A881B665-6261-40C9-9C6A-D666A55AAF32}"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fontScale="90000"/>
          </a:bodyPr>
          <a:lstStyle/>
          <a:p>
            <a:r>
              <a:rPr lang="en-US" dirty="0"/>
              <a:t>3 Characteristic Features of Typical Rib</a:t>
            </a:r>
          </a:p>
        </p:txBody>
      </p:sp>
      <p:sp>
        <p:nvSpPr>
          <p:cNvPr id="3" name="Content Placeholder 2"/>
          <p:cNvSpPr>
            <a:spLocks noGrp="1"/>
          </p:cNvSpPr>
          <p:nvPr>
            <p:ph idx="1"/>
          </p:nvPr>
        </p:nvSpPr>
        <p:spPr>
          <a:xfrm>
            <a:off x="1176865" y="2490135"/>
            <a:ext cx="6798736" cy="3444997"/>
          </a:xfrm>
        </p:spPr>
        <p:txBody>
          <a:bodyPr>
            <a:noAutofit/>
          </a:bodyPr>
          <a:lstStyle/>
          <a:p>
            <a:pPr lvl="0"/>
            <a:r>
              <a:rPr lang="en-US" dirty="0"/>
              <a:t>It is curved along its whole extent</a:t>
            </a:r>
          </a:p>
          <a:p>
            <a:pPr lvl="0"/>
            <a:r>
              <a:rPr lang="en-US" dirty="0"/>
              <a:t>It is angulated, i.e. presents 2 curves 1 5 cm in front of tubercle and 1 2 cm behind the anterior end</a:t>
            </a:r>
          </a:p>
          <a:p>
            <a:pPr lvl="0"/>
            <a:r>
              <a:rPr lang="en-US" dirty="0"/>
              <a:t>It is twisted, in order that both ends of the rib can not contact the same horizontal plane</a:t>
            </a:r>
          </a:p>
          <a:p>
            <a:pPr lvl="2"/>
            <a:r>
              <a:rPr lang="en-US" dirty="0"/>
              <a:t>(Mnemonic: CAT – Curve, Angle, and Twisted)</a:t>
            </a:r>
          </a:p>
          <a:p>
            <a:endParaRPr lang="en-US" dirty="0"/>
          </a:p>
        </p:txBody>
      </p:sp>
      <p:sp>
        <p:nvSpPr>
          <p:cNvPr id="6" name="Footer Placeholder 5">
            <a:extLst>
              <a:ext uri="{FF2B5EF4-FFF2-40B4-BE49-F238E27FC236}">
                <a16:creationId xmlns:a16="http://schemas.microsoft.com/office/drawing/2014/main" id="{DEB07015-1490-33AA-4B4F-5B642630194D}"/>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B50A3E71-F4B8-1F3E-9F22-CFF73509EAF9}"/>
              </a:ext>
            </a:extLst>
          </p:cNvPr>
          <p:cNvSpPr>
            <a:spLocks noGrp="1"/>
          </p:cNvSpPr>
          <p:nvPr>
            <p:ph type="sldNum" sz="quarter" idx="12"/>
          </p:nvPr>
        </p:nvSpPr>
        <p:spPr/>
        <p:txBody>
          <a:bodyPr/>
          <a:lstStyle/>
          <a:p>
            <a:fld id="{A881B665-6261-40C9-9C6A-D666A55AAF32}"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Atypical Ribs</a:t>
            </a:r>
          </a:p>
        </p:txBody>
      </p:sp>
      <p:sp>
        <p:nvSpPr>
          <p:cNvPr id="3" name="Content Placeholder 2"/>
          <p:cNvSpPr>
            <a:spLocks noGrp="1"/>
          </p:cNvSpPr>
          <p:nvPr>
            <p:ph idx="1"/>
          </p:nvPr>
        </p:nvSpPr>
        <p:spPr>
          <a:xfrm>
            <a:off x="1176865" y="2490135"/>
            <a:ext cx="6798736" cy="3444997"/>
          </a:xfrm>
        </p:spPr>
        <p:txBody>
          <a:bodyPr>
            <a:normAutofit fontScale="70000" lnSpcReduction="20000"/>
          </a:bodyPr>
          <a:lstStyle/>
          <a:p>
            <a:r>
              <a:rPr lang="en-US" dirty="0"/>
              <a:t>Ribs 1, 2, 10 11 and 12 are ‘atypical’ as they have features that are not common to all the ribs.</a:t>
            </a:r>
          </a:p>
          <a:p>
            <a:r>
              <a:rPr lang="en-US" dirty="0"/>
              <a:t>Rib 1 is shorter and wider than the other ribs. It only has one facet on its head for articulation with its corresponding vertebrae (there isn’t a thoracic vertebrae above it). The superior surface is marked by two grooves, which make way for the </a:t>
            </a:r>
            <a:r>
              <a:rPr lang="en-US" dirty="0" err="1"/>
              <a:t>subclavian</a:t>
            </a:r>
            <a:r>
              <a:rPr lang="en-US" dirty="0"/>
              <a:t> vessels.</a:t>
            </a:r>
          </a:p>
          <a:p>
            <a:r>
              <a:rPr lang="en-US" dirty="0"/>
              <a:t>Rib 2 is thinner and longer than rib 1, and has two </a:t>
            </a:r>
            <a:r>
              <a:rPr lang="en-US" dirty="0" err="1"/>
              <a:t>articular</a:t>
            </a:r>
            <a:r>
              <a:rPr lang="en-US" dirty="0"/>
              <a:t> facets on the head as normal. It has a roughened area on its upper surface, where the serratus anterior muscle attaches.</a:t>
            </a:r>
          </a:p>
          <a:p>
            <a:r>
              <a:rPr lang="en-US" dirty="0"/>
              <a:t>Rib 10 only has one facet – for articulation with its numerically corresponding vertebrae.</a:t>
            </a:r>
          </a:p>
          <a:p>
            <a:r>
              <a:rPr lang="en-US" dirty="0"/>
              <a:t>Ribs 11 and 12 have no neck, and only contain one facet, which is for articulation with their corresponding vertebrae.</a:t>
            </a:r>
          </a:p>
        </p:txBody>
      </p:sp>
      <p:sp>
        <p:nvSpPr>
          <p:cNvPr id="6" name="Footer Placeholder 5">
            <a:extLst>
              <a:ext uri="{FF2B5EF4-FFF2-40B4-BE49-F238E27FC236}">
                <a16:creationId xmlns:a16="http://schemas.microsoft.com/office/drawing/2014/main" id="{A428B95C-60D7-3BDA-F98E-713D9444394A}"/>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7BD0D323-E4D9-6961-D7EC-3B7C488A9D24}"/>
              </a:ext>
            </a:extLst>
          </p:cNvPr>
          <p:cNvSpPr>
            <a:spLocks noGrp="1"/>
          </p:cNvSpPr>
          <p:nvPr>
            <p:ph type="sldNum" sz="quarter" idx="12"/>
          </p:nvPr>
        </p:nvSpPr>
        <p:spPr/>
        <p:txBody>
          <a:bodyPr/>
          <a:lstStyle/>
          <a:p>
            <a:fld id="{A881B665-6261-40C9-9C6A-D666A55AAF32}"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First Rib</a:t>
            </a:r>
          </a:p>
        </p:txBody>
      </p:sp>
      <p:sp>
        <p:nvSpPr>
          <p:cNvPr id="6" name="Content Placeholder 5"/>
          <p:cNvSpPr>
            <a:spLocks noGrp="1"/>
          </p:cNvSpPr>
          <p:nvPr>
            <p:ph idx="1"/>
          </p:nvPr>
        </p:nvSpPr>
        <p:spPr>
          <a:xfrm>
            <a:off x="1176865" y="2490135"/>
            <a:ext cx="6798736" cy="3444997"/>
          </a:xfrm>
        </p:spPr>
        <p:txBody>
          <a:bodyPr>
            <a:normAutofit fontScale="47500" lnSpcReduction="20000"/>
          </a:bodyPr>
          <a:lstStyle/>
          <a:p>
            <a:r>
              <a:rPr lang="en-US" dirty="0"/>
              <a:t>Highest, </a:t>
            </a:r>
          </a:p>
          <a:p>
            <a:r>
              <a:rPr lang="en-US" dirty="0"/>
              <a:t>Shortest , </a:t>
            </a:r>
          </a:p>
          <a:p>
            <a:r>
              <a:rPr lang="en-US" dirty="0"/>
              <a:t>Strongest , </a:t>
            </a:r>
          </a:p>
          <a:p>
            <a:r>
              <a:rPr lang="en-US" dirty="0"/>
              <a:t>Flattest , </a:t>
            </a:r>
          </a:p>
          <a:p>
            <a:r>
              <a:rPr lang="en-US" dirty="0"/>
              <a:t>Most curved, </a:t>
            </a:r>
          </a:p>
          <a:p>
            <a:r>
              <a:rPr lang="en-US" dirty="0"/>
              <a:t>Most fixed &amp; </a:t>
            </a:r>
          </a:p>
          <a:p>
            <a:r>
              <a:rPr lang="en-US" dirty="0"/>
              <a:t>Broadest </a:t>
            </a:r>
          </a:p>
          <a:p>
            <a:r>
              <a:rPr lang="en-US" dirty="0"/>
              <a:t>The shaft of the very first rib slopes obliquely downwards and forwards to its </a:t>
            </a:r>
            <a:r>
              <a:rPr lang="en-US" dirty="0" err="1"/>
              <a:t>sternal</a:t>
            </a:r>
            <a:r>
              <a:rPr lang="en-US" dirty="0"/>
              <a:t> end. </a:t>
            </a:r>
          </a:p>
          <a:p>
            <a:r>
              <a:rPr lang="en-US" dirty="0"/>
              <a:t>It only has one facet on its head for articulation with its corresponding vertebrae (there isn’t a thoracic vertebrae above it). </a:t>
            </a:r>
          </a:p>
          <a:p>
            <a:r>
              <a:rPr lang="en-US" dirty="0"/>
              <a:t>The upper surface has two grooves for the </a:t>
            </a:r>
            <a:r>
              <a:rPr lang="en-US" dirty="0" err="1"/>
              <a:t>subclavian</a:t>
            </a:r>
            <a:r>
              <a:rPr lang="en-US" dirty="0"/>
              <a:t> artery and </a:t>
            </a:r>
            <a:r>
              <a:rPr lang="en-US" dirty="0" err="1"/>
              <a:t>subclavian</a:t>
            </a:r>
            <a:r>
              <a:rPr lang="en-US" dirty="0"/>
              <a:t> vein, separated by the scalene tubercle for the attachment of the scalene anterior muscle</a:t>
            </a:r>
          </a:p>
          <a:p>
            <a:r>
              <a:rPr lang="en-US" dirty="0"/>
              <a:t>It has no angle.</a:t>
            </a:r>
          </a:p>
          <a:p>
            <a:r>
              <a:rPr lang="en-US" dirty="0"/>
              <a:t>There is no costal groove.</a:t>
            </a:r>
          </a:p>
          <a:p>
            <a:endParaRPr lang="en-US" dirty="0"/>
          </a:p>
        </p:txBody>
      </p:sp>
      <p:sp>
        <p:nvSpPr>
          <p:cNvPr id="5" name="Footer Placeholder 4">
            <a:extLst>
              <a:ext uri="{FF2B5EF4-FFF2-40B4-BE49-F238E27FC236}">
                <a16:creationId xmlns:a16="http://schemas.microsoft.com/office/drawing/2014/main" id="{0347FE91-02E4-50AF-F314-5255F238C56F}"/>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42FB2201-5874-53B1-B0FE-762887B81182}"/>
              </a:ext>
            </a:extLst>
          </p:cNvPr>
          <p:cNvSpPr>
            <a:spLocks noGrp="1"/>
          </p:cNvSpPr>
          <p:nvPr>
            <p:ph type="sldNum" sz="quarter" idx="12"/>
          </p:nvPr>
        </p:nvSpPr>
        <p:spPr/>
        <p:txBody>
          <a:bodyPr/>
          <a:lstStyle/>
          <a:p>
            <a:fld id="{A881B665-6261-40C9-9C6A-D666A55AAF32}"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Content Placeholder 3" descr="Ribs: First Rib"/>
          <p:cNvPicPr>
            <a:picLocks/>
          </p:cNvPicPr>
          <p:nvPr/>
        </p:nvPicPr>
        <p:blipFill>
          <a:blip r:embed="rId2"/>
          <a:srcRect/>
          <a:stretch>
            <a:fillRect/>
          </a:stretch>
        </p:blipFill>
        <p:spPr bwMode="auto">
          <a:xfrm>
            <a:off x="495300" y="0"/>
            <a:ext cx="8153400" cy="6858000"/>
          </a:xfrm>
          <a:prstGeom prst="rect">
            <a:avLst/>
          </a:prstGeom>
          <a:noFill/>
          <a:ln w="9525">
            <a:noFill/>
            <a:miter lim="800000"/>
            <a:headEnd/>
            <a:tailEnd/>
          </a:ln>
        </p:spPr>
      </p:pic>
      <p:sp>
        <p:nvSpPr>
          <p:cNvPr id="3" name="Rectangle 2"/>
          <p:cNvSpPr/>
          <p:nvPr/>
        </p:nvSpPr>
        <p:spPr>
          <a:xfrm>
            <a:off x="533400" y="5943600"/>
            <a:ext cx="1229247" cy="523220"/>
          </a:xfrm>
          <a:prstGeom prst="rect">
            <a:avLst/>
          </a:prstGeom>
        </p:spPr>
        <p:txBody>
          <a:bodyPr wrap="none">
            <a:spAutoFit/>
          </a:bodyPr>
          <a:lstStyle/>
          <a:p>
            <a:r>
              <a:rPr lang="en-US" sz="2800" dirty="0"/>
              <a:t>first rib</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64546" y="0"/>
            <a:ext cx="8814909" cy="68580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Features of 1st rib </a:t>
            </a:r>
          </a:p>
        </p:txBody>
      </p:sp>
      <p:sp>
        <p:nvSpPr>
          <p:cNvPr id="3" name="Content Placeholder 2"/>
          <p:cNvSpPr>
            <a:spLocks noGrp="1"/>
          </p:cNvSpPr>
          <p:nvPr>
            <p:ph idx="1"/>
          </p:nvPr>
        </p:nvSpPr>
        <p:spPr>
          <a:xfrm>
            <a:off x="1176865" y="2490135"/>
            <a:ext cx="6798736" cy="3444997"/>
          </a:xfrm>
        </p:spPr>
        <p:txBody>
          <a:bodyPr>
            <a:normAutofit fontScale="92500" lnSpcReduction="20000"/>
          </a:bodyPr>
          <a:lstStyle/>
          <a:p>
            <a:r>
              <a:rPr lang="en-US" dirty="0"/>
              <a:t>Inner Border</a:t>
            </a:r>
          </a:p>
          <a:p>
            <a:pPr lvl="0"/>
            <a:r>
              <a:rPr lang="en-US" dirty="0"/>
              <a:t>It presents a scalene tubercle about its middle. Tubercle and adjoining part of the upper surface gives connection to the </a:t>
            </a:r>
            <a:r>
              <a:rPr lang="en-US" dirty="0" err="1"/>
              <a:t>scalenus</a:t>
            </a:r>
            <a:r>
              <a:rPr lang="en-US" dirty="0"/>
              <a:t> anterior muscle</a:t>
            </a:r>
          </a:p>
          <a:p>
            <a:pPr lvl="0"/>
            <a:r>
              <a:rPr lang="en-US" dirty="0"/>
              <a:t>It gives connection to the Sibson’s fascia (</a:t>
            </a:r>
            <a:r>
              <a:rPr lang="en-US" dirty="0" err="1"/>
              <a:t>suprapleural</a:t>
            </a:r>
            <a:r>
              <a:rPr lang="en-US" dirty="0"/>
              <a:t> membrane)</a:t>
            </a:r>
          </a:p>
          <a:p>
            <a:r>
              <a:rPr lang="en-US" dirty="0"/>
              <a:t>Outer Border</a:t>
            </a:r>
          </a:p>
          <a:p>
            <a:r>
              <a:rPr lang="en-US" dirty="0"/>
              <a:t>It gives origin to the first digitation of serratus anterior about its middle, just behind the groove for the subclavian artery.</a:t>
            </a:r>
          </a:p>
          <a:p>
            <a:endParaRPr lang="en-US" dirty="0"/>
          </a:p>
        </p:txBody>
      </p:sp>
      <p:sp>
        <p:nvSpPr>
          <p:cNvPr id="6" name="Footer Placeholder 5">
            <a:extLst>
              <a:ext uri="{FF2B5EF4-FFF2-40B4-BE49-F238E27FC236}">
                <a16:creationId xmlns:a16="http://schemas.microsoft.com/office/drawing/2014/main" id="{E66EBE6E-A835-3FB4-975C-EEAE57F613C0}"/>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21416971-ED4E-86D5-DCDA-961272D67919}"/>
              </a:ext>
            </a:extLst>
          </p:cNvPr>
          <p:cNvSpPr>
            <a:spLocks noGrp="1"/>
          </p:cNvSpPr>
          <p:nvPr>
            <p:ph type="sldNum" sz="quarter" idx="12"/>
          </p:nvPr>
        </p:nvSpPr>
        <p:spPr/>
        <p:txBody>
          <a:bodyPr/>
          <a:lstStyle/>
          <a:p>
            <a:fld id="{A881B665-6261-40C9-9C6A-D666A55AAF32}"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lstStyle/>
          <a:p>
            <a:r>
              <a:rPr lang="en-US" dirty="0"/>
              <a:t>Surfaces of 1st rib</a:t>
            </a:r>
          </a:p>
        </p:txBody>
      </p:sp>
      <p:sp>
        <p:nvSpPr>
          <p:cNvPr id="3" name="Content Placeholder 2"/>
          <p:cNvSpPr>
            <a:spLocks noGrp="1"/>
          </p:cNvSpPr>
          <p:nvPr>
            <p:ph idx="1"/>
          </p:nvPr>
        </p:nvSpPr>
        <p:spPr>
          <a:xfrm>
            <a:off x="1176865" y="2490135"/>
            <a:ext cx="6798736" cy="3444997"/>
          </a:xfrm>
        </p:spPr>
        <p:txBody>
          <a:bodyPr>
            <a:normAutofit fontScale="62500" lnSpcReduction="20000"/>
          </a:bodyPr>
          <a:lstStyle/>
          <a:p>
            <a:r>
              <a:rPr lang="en-US" dirty="0"/>
              <a:t>Superior (Upper) Surface</a:t>
            </a:r>
          </a:p>
          <a:p>
            <a:pPr lvl="0"/>
            <a:r>
              <a:rPr lang="en-US" dirty="0"/>
              <a:t>It is crossed obliquely by 2 shallow grooves (anterior and posterior) divided by a little ridge. </a:t>
            </a:r>
          </a:p>
          <a:p>
            <a:pPr lvl="0"/>
            <a:r>
              <a:rPr lang="en-US" dirty="0"/>
              <a:t>The ridge is constant with the scalene tubercle for insertion of </a:t>
            </a:r>
            <a:r>
              <a:rPr lang="en-US" dirty="0" err="1"/>
              <a:t>scalenus</a:t>
            </a:r>
            <a:r>
              <a:rPr lang="en-US" dirty="0"/>
              <a:t> anterior. </a:t>
            </a:r>
          </a:p>
          <a:p>
            <a:pPr lvl="0"/>
            <a:r>
              <a:rPr lang="en-US" dirty="0"/>
              <a:t>The anterior groove lodges subclavian vein, while posterior groove lodges the subclavian artery and lower trunk of the brachial plexus</a:t>
            </a:r>
          </a:p>
          <a:p>
            <a:pPr lvl="1"/>
            <a:r>
              <a:rPr lang="en-US" dirty="0"/>
              <a:t>The area behind posterior groove up to the costal tubercle gives connection to the scalenus </a:t>
            </a:r>
            <a:r>
              <a:rPr lang="en-US" dirty="0" err="1"/>
              <a:t>medius</a:t>
            </a:r>
            <a:r>
              <a:rPr lang="en-US" dirty="0"/>
              <a:t> muscle</a:t>
            </a:r>
          </a:p>
          <a:p>
            <a:pPr lvl="1"/>
            <a:r>
              <a:rPr lang="en-US" dirty="0"/>
              <a:t>The area in front anterior groove and near the anterior end gives connection to subclavius muscle (anteriorly) and costoclavicular ligament (posteriorly)</a:t>
            </a:r>
          </a:p>
          <a:p>
            <a:r>
              <a:rPr lang="en-US" dirty="0"/>
              <a:t>Lower Surface</a:t>
            </a:r>
          </a:p>
          <a:p>
            <a:r>
              <a:rPr lang="en-US" dirty="0"/>
              <a:t>It is related to the costal pleura.</a:t>
            </a:r>
          </a:p>
          <a:p>
            <a:endParaRPr lang="en-US" dirty="0"/>
          </a:p>
        </p:txBody>
      </p:sp>
      <p:sp>
        <p:nvSpPr>
          <p:cNvPr id="6" name="Footer Placeholder 5">
            <a:extLst>
              <a:ext uri="{FF2B5EF4-FFF2-40B4-BE49-F238E27FC236}">
                <a16:creationId xmlns:a16="http://schemas.microsoft.com/office/drawing/2014/main" id="{740411FC-C73C-AA05-1015-4FF25966BDF8}"/>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CAF0B17F-822C-8384-0C3D-572545F1284A}"/>
              </a:ext>
            </a:extLst>
          </p:cNvPr>
          <p:cNvSpPr>
            <a:spLocks noGrp="1"/>
          </p:cNvSpPr>
          <p:nvPr>
            <p:ph type="sldNum" sz="quarter" idx="12"/>
          </p:nvPr>
        </p:nvSpPr>
        <p:spPr/>
        <p:txBody>
          <a:bodyPr/>
          <a:lstStyle/>
          <a:p>
            <a:fld id="{A881B665-6261-40C9-9C6A-D666A55AAF32}"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Neck of 1st rib </a:t>
            </a:r>
          </a:p>
        </p:txBody>
      </p:sp>
      <p:sp>
        <p:nvSpPr>
          <p:cNvPr id="3" name="Content Placeholder 2"/>
          <p:cNvSpPr>
            <a:spLocks noGrp="1"/>
          </p:cNvSpPr>
          <p:nvPr>
            <p:ph idx="1"/>
          </p:nvPr>
        </p:nvSpPr>
        <p:spPr>
          <a:xfrm>
            <a:off x="1176865" y="2490135"/>
            <a:ext cx="6798736" cy="3444997"/>
          </a:xfrm>
        </p:spPr>
        <p:txBody>
          <a:bodyPr>
            <a:normAutofit fontScale="92500" lnSpcReduction="20000"/>
          </a:bodyPr>
          <a:lstStyle/>
          <a:p>
            <a:pPr lvl="0"/>
            <a:r>
              <a:rPr lang="en-US" dirty="0"/>
              <a:t>It is elongated and pointed upwards, backwards, and laterally.</a:t>
            </a:r>
          </a:p>
          <a:p>
            <a:pPr lvl="0"/>
            <a:r>
              <a:rPr lang="en-US" dirty="0"/>
              <a:t>The subsequent structures create anterior relationships of neck from medial to lateral side</a:t>
            </a:r>
          </a:p>
          <a:p>
            <a:pPr lvl="1"/>
            <a:r>
              <a:rPr lang="en-US" dirty="0"/>
              <a:t>Sympathetic chain(inferior cervical sympathetic ganglion)</a:t>
            </a:r>
          </a:p>
          <a:p>
            <a:pPr lvl="1"/>
            <a:r>
              <a:rPr lang="en-US" dirty="0"/>
              <a:t>First posterior </a:t>
            </a:r>
            <a:r>
              <a:rPr lang="en-US" dirty="0" err="1"/>
              <a:t>intercostal</a:t>
            </a:r>
            <a:r>
              <a:rPr lang="en-US" dirty="0"/>
              <a:t> Vein</a:t>
            </a:r>
          </a:p>
          <a:p>
            <a:pPr lvl="1"/>
            <a:r>
              <a:rPr lang="en-US" dirty="0"/>
              <a:t>Superior </a:t>
            </a:r>
            <a:r>
              <a:rPr lang="en-US" dirty="0" err="1"/>
              <a:t>intercostal</a:t>
            </a:r>
            <a:r>
              <a:rPr lang="en-US" dirty="0"/>
              <a:t> Artery</a:t>
            </a:r>
          </a:p>
          <a:p>
            <a:pPr lvl="1"/>
            <a:r>
              <a:rPr lang="en-US" dirty="0"/>
              <a:t>Ventral </a:t>
            </a:r>
            <a:r>
              <a:rPr lang="en-US" dirty="0" err="1"/>
              <a:t>ramus</a:t>
            </a:r>
            <a:r>
              <a:rPr lang="en-US" dirty="0"/>
              <a:t> of first thoracic Nerve</a:t>
            </a:r>
          </a:p>
          <a:p>
            <a:pPr lvl="2"/>
            <a:r>
              <a:rPr lang="en-US" dirty="0"/>
              <a:t>Memory apparatus: Chain pulling the VAN</a:t>
            </a:r>
          </a:p>
          <a:p>
            <a:endParaRPr lang="en-US" dirty="0"/>
          </a:p>
        </p:txBody>
      </p:sp>
      <p:sp>
        <p:nvSpPr>
          <p:cNvPr id="6" name="Footer Placeholder 5">
            <a:extLst>
              <a:ext uri="{FF2B5EF4-FFF2-40B4-BE49-F238E27FC236}">
                <a16:creationId xmlns:a16="http://schemas.microsoft.com/office/drawing/2014/main" id="{265C7477-1363-DD70-4ED1-F5B33A508194}"/>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70516830-A078-0259-822D-622662ED420F}"/>
              </a:ext>
            </a:extLst>
          </p:cNvPr>
          <p:cNvSpPr>
            <a:spLocks noGrp="1"/>
          </p:cNvSpPr>
          <p:nvPr>
            <p:ph type="sldNum" sz="quarter" idx="12"/>
          </p:nvPr>
        </p:nvSpPr>
        <p:spPr/>
        <p:txBody>
          <a:bodyPr/>
          <a:lstStyle/>
          <a:p>
            <a:fld id="{A881B665-6261-40C9-9C6A-D666A55AAF32}"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Side Decision of 1st rib </a:t>
            </a:r>
          </a:p>
        </p:txBody>
      </p:sp>
      <p:sp>
        <p:nvSpPr>
          <p:cNvPr id="3" name="Content Placeholder 2"/>
          <p:cNvSpPr>
            <a:spLocks noGrp="1"/>
          </p:cNvSpPr>
          <p:nvPr>
            <p:ph idx="1"/>
          </p:nvPr>
        </p:nvSpPr>
        <p:spPr>
          <a:xfrm>
            <a:off x="1176865" y="2490135"/>
            <a:ext cx="6798736" cy="3444997"/>
          </a:xfrm>
        </p:spPr>
        <p:txBody>
          <a:bodyPr>
            <a:normAutofit lnSpcReduction="10000"/>
          </a:bodyPr>
          <a:lstStyle/>
          <a:p>
            <a:r>
              <a:rPr lang="en-US" dirty="0"/>
              <a:t>Side of the very first rib can be figured out by supporting the rib in this manner that:</a:t>
            </a:r>
          </a:p>
          <a:p>
            <a:pPr lvl="0"/>
            <a:r>
              <a:rPr lang="en-US" dirty="0"/>
              <a:t>Its bigger end is directed anteriorly and its smaller end is directed posteriorly</a:t>
            </a:r>
          </a:p>
          <a:p>
            <a:pPr lvl="0"/>
            <a:r>
              <a:rPr lang="en-US" dirty="0"/>
              <a:t>The surface of its shaft having 2 grooves divided by a ridge is directed superiorly</a:t>
            </a:r>
          </a:p>
          <a:p>
            <a:pPr lvl="0"/>
            <a:r>
              <a:rPr lang="en-US" dirty="0"/>
              <a:t>Its concave border is directed inwards and its convex border is directed outwards</a:t>
            </a:r>
          </a:p>
        </p:txBody>
      </p:sp>
      <p:sp>
        <p:nvSpPr>
          <p:cNvPr id="6" name="Footer Placeholder 5">
            <a:extLst>
              <a:ext uri="{FF2B5EF4-FFF2-40B4-BE49-F238E27FC236}">
                <a16:creationId xmlns:a16="http://schemas.microsoft.com/office/drawing/2014/main" id="{567C3B0A-F2D7-9579-427D-135C358F5065}"/>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4F65D452-AB2E-9ABD-ED69-A868C2AA5216}"/>
              </a:ext>
            </a:extLst>
          </p:cNvPr>
          <p:cNvSpPr>
            <a:spLocks noGrp="1"/>
          </p:cNvSpPr>
          <p:nvPr>
            <p:ph type="sldNum" sz="quarter" idx="12"/>
          </p:nvPr>
        </p:nvSpPr>
        <p:spPr/>
        <p:txBody>
          <a:bodyPr/>
          <a:lstStyle/>
          <a:p>
            <a:fld id="{A881B665-6261-40C9-9C6A-D666A55AAF32}"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Emryology</a:t>
            </a:r>
            <a:r>
              <a:rPr lang="en-US" dirty="0"/>
              <a:t> </a:t>
            </a:r>
          </a:p>
        </p:txBody>
      </p:sp>
      <p:sp>
        <p:nvSpPr>
          <p:cNvPr id="3" name="Content Placeholder 2"/>
          <p:cNvSpPr>
            <a:spLocks noGrp="1"/>
          </p:cNvSpPr>
          <p:nvPr>
            <p:ph idx="1"/>
          </p:nvPr>
        </p:nvSpPr>
        <p:spPr/>
        <p:txBody>
          <a:bodyPr/>
          <a:lstStyle/>
          <a:p>
            <a:r>
              <a:rPr lang="en-US" dirty="0"/>
              <a:t>Ribs </a:t>
            </a:r>
            <a:r>
              <a:rPr lang="en-US" dirty="0" err="1"/>
              <a:t>apperar</a:t>
            </a:r>
            <a:r>
              <a:rPr lang="en-US" dirty="0"/>
              <a:t> as </a:t>
            </a:r>
            <a:r>
              <a:rPr lang="en-US" dirty="0" err="1"/>
              <a:t>mesenchymal</a:t>
            </a:r>
            <a:r>
              <a:rPr lang="en-US" dirty="0"/>
              <a:t> condensation in the </a:t>
            </a:r>
            <a:r>
              <a:rPr lang="en-US" dirty="0" err="1"/>
              <a:t>somatopleure</a:t>
            </a:r>
            <a:r>
              <a:rPr lang="en-US" dirty="0"/>
              <a:t>.</a:t>
            </a:r>
          </a:p>
          <a:p>
            <a:r>
              <a:rPr lang="en-US" dirty="0" err="1"/>
              <a:t>Chondrification</a:t>
            </a:r>
            <a:r>
              <a:rPr lang="en-US" dirty="0"/>
              <a:t> starts immediately.</a:t>
            </a:r>
          </a:p>
          <a:p>
            <a:r>
              <a:rPr lang="en-US" dirty="0"/>
              <a:t>Ossification begins towards the back and spreads rapidly forward.</a:t>
            </a:r>
          </a:p>
          <a:p>
            <a:r>
              <a:rPr lang="en-US" dirty="0"/>
              <a:t>A segment remains unossified, persists as costal cartilage.</a:t>
            </a:r>
          </a:p>
          <a:p>
            <a:endParaRPr lang="en-US" dirty="0"/>
          </a:p>
        </p:txBody>
      </p:sp>
      <p:sp>
        <p:nvSpPr>
          <p:cNvPr id="4" name="Footer Placeholder 3">
            <a:extLst>
              <a:ext uri="{FF2B5EF4-FFF2-40B4-BE49-F238E27FC236}">
                <a16:creationId xmlns:a16="http://schemas.microsoft.com/office/drawing/2014/main" id="{001485D8-0DDE-623B-2B3B-F6EF5F3808D2}"/>
              </a:ext>
            </a:extLst>
          </p:cNvPr>
          <p:cNvSpPr>
            <a:spLocks noGrp="1"/>
          </p:cNvSpPr>
          <p:nvPr>
            <p:ph type="ftr" sz="quarter" idx="11"/>
          </p:nvPr>
        </p:nvSpPr>
        <p:spPr/>
        <p:txBody>
          <a:bodyPr/>
          <a:lstStyle/>
          <a:p>
            <a:r>
              <a:rPr lang="en-US"/>
              <a:t>MBBSPPT.COM</a:t>
            </a:r>
          </a:p>
        </p:txBody>
      </p:sp>
      <p:sp>
        <p:nvSpPr>
          <p:cNvPr id="5" name="Slide Number Placeholder 4">
            <a:extLst>
              <a:ext uri="{FF2B5EF4-FFF2-40B4-BE49-F238E27FC236}">
                <a16:creationId xmlns:a16="http://schemas.microsoft.com/office/drawing/2014/main" id="{08C9A8A9-7E36-122F-FDE2-E6C0402DFA92}"/>
              </a:ext>
            </a:extLst>
          </p:cNvPr>
          <p:cNvSpPr>
            <a:spLocks noGrp="1"/>
          </p:cNvSpPr>
          <p:nvPr>
            <p:ph type="sldNum" sz="quarter" idx="12"/>
          </p:nvPr>
        </p:nvSpPr>
        <p:spPr/>
        <p:txBody>
          <a:bodyPr/>
          <a:lstStyle/>
          <a:p>
            <a:fld id="{A881B665-6261-40C9-9C6A-D666A55AAF32}"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cap="all" dirty="0"/>
              <a:t>SECOND RIB</a:t>
            </a:r>
            <a:br>
              <a:rPr lang="en-US" b="1" dirty="0"/>
            </a:br>
            <a:endParaRPr lang="en-US" dirty="0"/>
          </a:p>
        </p:txBody>
      </p:sp>
      <p:pic>
        <p:nvPicPr>
          <p:cNvPr id="4" name="Content Placeholder 3" descr="Ribs: Second Rib"/>
          <p:cNvPicPr>
            <a:picLocks noGrp="1"/>
          </p:cNvPicPr>
          <p:nvPr>
            <p:ph idx="1"/>
          </p:nvPr>
        </p:nvPicPr>
        <p:blipFill>
          <a:blip r:embed="rId2" cstate="print"/>
          <a:srcRect/>
          <a:stretch>
            <a:fillRect/>
          </a:stretch>
        </p:blipFill>
        <p:spPr bwMode="auto">
          <a:xfrm>
            <a:off x="1409700" y="505326"/>
            <a:ext cx="6324600" cy="3810000"/>
          </a:xfrm>
          <a:prstGeom prst="rect">
            <a:avLst/>
          </a:prstGeom>
          <a:noFill/>
          <a:ln w="9525">
            <a:noFill/>
            <a:miter lim="800000"/>
            <a:headEnd/>
            <a:tailEnd/>
          </a:ln>
        </p:spPr>
      </p:pic>
      <p:pic>
        <p:nvPicPr>
          <p:cNvPr id="2051" name="Picture 3"/>
          <p:cNvPicPr>
            <a:picLocks noChangeAspect="1" noChangeArrowheads="1"/>
          </p:cNvPicPr>
          <p:nvPr/>
        </p:nvPicPr>
        <p:blipFill>
          <a:blip r:embed="rId3"/>
          <a:srcRect/>
          <a:stretch>
            <a:fillRect/>
          </a:stretch>
        </p:blipFill>
        <p:spPr bwMode="auto">
          <a:xfrm>
            <a:off x="2133600" y="4447674"/>
            <a:ext cx="5067300" cy="2200275"/>
          </a:xfrm>
          <a:prstGeom prst="rect">
            <a:avLst/>
          </a:prstGeom>
          <a:noFill/>
          <a:ln w="9525">
            <a:noFill/>
            <a:miter lim="800000"/>
            <a:headEnd/>
            <a:tailEnd/>
          </a:ln>
          <a:effectLst/>
        </p:spPr>
      </p:pic>
      <p:sp>
        <p:nvSpPr>
          <p:cNvPr id="3" name="Footer Placeholder 2">
            <a:extLst>
              <a:ext uri="{FF2B5EF4-FFF2-40B4-BE49-F238E27FC236}">
                <a16:creationId xmlns:a16="http://schemas.microsoft.com/office/drawing/2014/main" id="{0D3E532F-617B-346C-E060-E595AC0F2D5D}"/>
              </a:ext>
            </a:extLst>
          </p:cNvPr>
          <p:cNvSpPr>
            <a:spLocks noGrp="1"/>
          </p:cNvSpPr>
          <p:nvPr>
            <p:ph type="ftr" sz="quarter" idx="11"/>
          </p:nvPr>
        </p:nvSpPr>
        <p:spPr/>
        <p:txBody>
          <a:bodyPr/>
          <a:lstStyle/>
          <a:p>
            <a:r>
              <a:rPr lang="en-US"/>
              <a:t>MBBSPPT.COM</a:t>
            </a:r>
          </a:p>
        </p:txBody>
      </p:sp>
      <p:sp>
        <p:nvSpPr>
          <p:cNvPr id="5" name="Slide Number Placeholder 4">
            <a:extLst>
              <a:ext uri="{FF2B5EF4-FFF2-40B4-BE49-F238E27FC236}">
                <a16:creationId xmlns:a16="http://schemas.microsoft.com/office/drawing/2014/main" id="{8AD55A1D-4CA1-476F-9572-C7368C5E0939}"/>
              </a:ext>
            </a:extLst>
          </p:cNvPr>
          <p:cNvSpPr>
            <a:spLocks noGrp="1"/>
          </p:cNvSpPr>
          <p:nvPr>
            <p:ph type="sldNum" sz="quarter" idx="12"/>
          </p:nvPr>
        </p:nvSpPr>
        <p:spPr/>
        <p:txBody>
          <a:bodyPr/>
          <a:lstStyle/>
          <a:p>
            <a:fld id="{A881B665-6261-40C9-9C6A-D666A55AAF32}"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fontScale="90000"/>
          </a:bodyPr>
          <a:lstStyle/>
          <a:p>
            <a:r>
              <a:rPr lang="en-US" dirty="0"/>
              <a:t>Distinguishing Features of 2nd rib</a:t>
            </a:r>
          </a:p>
        </p:txBody>
      </p:sp>
      <p:sp>
        <p:nvSpPr>
          <p:cNvPr id="3" name="Content Placeholder 2"/>
          <p:cNvSpPr>
            <a:spLocks noGrp="1"/>
          </p:cNvSpPr>
          <p:nvPr>
            <p:ph idx="1"/>
          </p:nvPr>
        </p:nvSpPr>
        <p:spPr>
          <a:xfrm>
            <a:off x="1176865" y="2490135"/>
            <a:ext cx="6798736" cy="3444997"/>
          </a:xfrm>
        </p:spPr>
        <p:txBody>
          <a:bodyPr>
            <a:noAutofit/>
          </a:bodyPr>
          <a:lstStyle/>
          <a:p>
            <a:r>
              <a:rPr lang="en-US" sz="1500" dirty="0"/>
              <a:t>Rib 2 is thinner and longer than 1st rib (two times). </a:t>
            </a:r>
          </a:p>
          <a:p>
            <a:r>
              <a:rPr lang="en-US" sz="1500" dirty="0"/>
              <a:t>It has two </a:t>
            </a:r>
            <a:r>
              <a:rPr lang="en-US" sz="1500" dirty="0" err="1"/>
              <a:t>articular</a:t>
            </a:r>
            <a:r>
              <a:rPr lang="en-US" sz="1500" dirty="0"/>
              <a:t> facets on the head as normal. It has a roughened area on its upper surface, where the </a:t>
            </a:r>
            <a:r>
              <a:rPr lang="en-US" sz="1500" dirty="0" err="1"/>
              <a:t>serratus</a:t>
            </a:r>
            <a:r>
              <a:rPr lang="en-US" sz="1500" dirty="0"/>
              <a:t> anterior muscle attaches.</a:t>
            </a:r>
          </a:p>
          <a:p>
            <a:pPr lvl="0"/>
            <a:r>
              <a:rPr lang="en-US" sz="1500" dirty="0"/>
              <a:t>Its shaft is sharply bent not twisted; thus both the ends of rib touch the table top when put on it.</a:t>
            </a:r>
          </a:p>
          <a:p>
            <a:pPr lvl="0"/>
            <a:r>
              <a:rPr lang="en-US" sz="1500" dirty="0"/>
              <a:t>Near its middle, the outer convex surface of shaft presents a rough impression or tubercle, which gives connection to the </a:t>
            </a:r>
            <a:r>
              <a:rPr lang="en-US" sz="1500" dirty="0" err="1"/>
              <a:t>serratus</a:t>
            </a:r>
            <a:r>
              <a:rPr lang="en-US" sz="1500" dirty="0"/>
              <a:t> anterior muscle (lower part of first and whole of 2nd </a:t>
            </a:r>
            <a:r>
              <a:rPr lang="en-US" sz="1500" dirty="0" err="1"/>
              <a:t>digitation</a:t>
            </a:r>
            <a:r>
              <a:rPr lang="en-US" sz="1500" dirty="0"/>
              <a:t>) </a:t>
            </a:r>
          </a:p>
          <a:p>
            <a:pPr lvl="0"/>
            <a:r>
              <a:rPr lang="en-US" sz="1500" dirty="0"/>
              <a:t>Posterior part of internal surface presents a short costal groove poorly developed)</a:t>
            </a:r>
          </a:p>
          <a:p>
            <a:pPr lvl="0"/>
            <a:r>
              <a:rPr lang="en-US" sz="1500" dirty="0"/>
              <a:t>The upper border and adjoining part of upper surface supply connection to the </a:t>
            </a:r>
            <a:r>
              <a:rPr lang="en-US" sz="1500" dirty="0" err="1"/>
              <a:t>scalenus</a:t>
            </a:r>
            <a:r>
              <a:rPr lang="en-US" sz="1500" dirty="0"/>
              <a:t> posterior and </a:t>
            </a:r>
            <a:r>
              <a:rPr lang="en-US" sz="1500" dirty="0" err="1"/>
              <a:t>serratus</a:t>
            </a:r>
            <a:r>
              <a:rPr lang="en-US" sz="1500" dirty="0"/>
              <a:t> posterior superior muscles</a:t>
            </a:r>
          </a:p>
          <a:p>
            <a:pPr lvl="0"/>
            <a:endParaRPr lang="en-US" dirty="0"/>
          </a:p>
        </p:txBody>
      </p:sp>
      <p:sp>
        <p:nvSpPr>
          <p:cNvPr id="8" name="Footer Placeholder 7">
            <a:extLst>
              <a:ext uri="{FF2B5EF4-FFF2-40B4-BE49-F238E27FC236}">
                <a16:creationId xmlns:a16="http://schemas.microsoft.com/office/drawing/2014/main" id="{4F06EA88-9B57-3BA4-86EC-F861D5B38096}"/>
              </a:ext>
            </a:extLst>
          </p:cNvPr>
          <p:cNvSpPr>
            <a:spLocks noGrp="1"/>
          </p:cNvSpPr>
          <p:nvPr>
            <p:ph type="ftr" sz="quarter" idx="11"/>
          </p:nvPr>
        </p:nvSpPr>
        <p:spPr/>
        <p:txBody>
          <a:bodyPr/>
          <a:lstStyle/>
          <a:p>
            <a:r>
              <a:rPr lang="en-US"/>
              <a:t>MBBSPPT.COM</a:t>
            </a:r>
          </a:p>
        </p:txBody>
      </p:sp>
      <p:sp>
        <p:nvSpPr>
          <p:cNvPr id="9" name="Slide Number Placeholder 8">
            <a:extLst>
              <a:ext uri="{FF2B5EF4-FFF2-40B4-BE49-F238E27FC236}">
                <a16:creationId xmlns:a16="http://schemas.microsoft.com/office/drawing/2014/main" id="{81827C08-D80E-2772-72A0-76440C2EA779}"/>
              </a:ext>
            </a:extLst>
          </p:cNvPr>
          <p:cNvSpPr>
            <a:spLocks noGrp="1"/>
          </p:cNvSpPr>
          <p:nvPr>
            <p:ph type="sldNum" sz="quarter" idx="12"/>
          </p:nvPr>
        </p:nvSpPr>
        <p:spPr/>
        <p:txBody>
          <a:bodyPr/>
          <a:lstStyle/>
          <a:p>
            <a:fld id="{A881B665-6261-40C9-9C6A-D666A55AAF32}"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Tenth Rib</a:t>
            </a:r>
          </a:p>
        </p:txBody>
      </p:sp>
      <p:sp>
        <p:nvSpPr>
          <p:cNvPr id="3" name="Content Placeholder 2"/>
          <p:cNvSpPr>
            <a:spLocks noGrp="1"/>
          </p:cNvSpPr>
          <p:nvPr>
            <p:ph idx="1"/>
          </p:nvPr>
        </p:nvSpPr>
        <p:spPr>
          <a:xfrm>
            <a:off x="1176865" y="2490135"/>
            <a:ext cx="6798736" cy="3444997"/>
          </a:xfrm>
        </p:spPr>
        <p:txBody>
          <a:bodyPr>
            <a:normAutofit/>
          </a:bodyPr>
          <a:lstStyle/>
          <a:p>
            <a:r>
              <a:rPr lang="en-US" dirty="0"/>
              <a:t>Distinguishing Features</a:t>
            </a:r>
          </a:p>
          <a:p>
            <a:pPr lvl="0"/>
            <a:r>
              <a:rPr lang="en-US" dirty="0"/>
              <a:t>It is single </a:t>
            </a:r>
            <a:r>
              <a:rPr lang="en-US" dirty="0" err="1"/>
              <a:t>articular</a:t>
            </a:r>
            <a:r>
              <a:rPr lang="en-US" dirty="0"/>
              <a:t> facet on its head, which articulates with the body of corresponding thoracic vertebra</a:t>
            </a:r>
          </a:p>
          <a:p>
            <a:pPr lvl="0"/>
            <a:r>
              <a:rPr lang="en-US" dirty="0"/>
              <a:t>It is somewhat shorter in relation to the conventional rib.</a:t>
            </a:r>
          </a:p>
          <a:p>
            <a:endParaRPr lang="en-US" dirty="0"/>
          </a:p>
        </p:txBody>
      </p:sp>
      <p:sp>
        <p:nvSpPr>
          <p:cNvPr id="6" name="Footer Placeholder 5">
            <a:extLst>
              <a:ext uri="{FF2B5EF4-FFF2-40B4-BE49-F238E27FC236}">
                <a16:creationId xmlns:a16="http://schemas.microsoft.com/office/drawing/2014/main" id="{A3125FC1-1685-7B36-BD96-E99B645DFEB4}"/>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C392A89D-445E-E04E-B0A5-F03876FD239F}"/>
              </a:ext>
            </a:extLst>
          </p:cNvPr>
          <p:cNvSpPr>
            <a:spLocks noGrp="1"/>
          </p:cNvSpPr>
          <p:nvPr>
            <p:ph type="sldNum" sz="quarter" idx="12"/>
          </p:nvPr>
        </p:nvSpPr>
        <p:spPr/>
        <p:txBody>
          <a:bodyPr/>
          <a:lstStyle/>
          <a:p>
            <a:fld id="{A881B665-6261-40C9-9C6A-D666A55AAF32}"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Eleventh Rib</a:t>
            </a:r>
          </a:p>
        </p:txBody>
      </p:sp>
      <p:sp>
        <p:nvSpPr>
          <p:cNvPr id="3" name="Content Placeholder 2"/>
          <p:cNvSpPr>
            <a:spLocks noGrp="1"/>
          </p:cNvSpPr>
          <p:nvPr>
            <p:ph idx="1"/>
          </p:nvPr>
        </p:nvSpPr>
        <p:spPr>
          <a:xfrm>
            <a:off x="1176865" y="2490135"/>
            <a:ext cx="6798736" cy="3444997"/>
          </a:xfrm>
        </p:spPr>
        <p:txBody>
          <a:bodyPr>
            <a:normAutofit/>
          </a:bodyPr>
          <a:lstStyle/>
          <a:p>
            <a:r>
              <a:rPr lang="en-US" dirty="0"/>
              <a:t>Distinguishing Features</a:t>
            </a:r>
          </a:p>
          <a:p>
            <a:pPr lvl="0"/>
            <a:r>
              <a:rPr lang="en-US" dirty="0"/>
              <a:t>It is single large, articular facet on its head.</a:t>
            </a:r>
          </a:p>
          <a:p>
            <a:pPr lvl="0"/>
            <a:r>
              <a:rPr lang="en-US" dirty="0"/>
              <a:t>It is no neck and no tubercle.</a:t>
            </a:r>
          </a:p>
          <a:p>
            <a:pPr lvl="0"/>
            <a:r>
              <a:rPr lang="en-US" dirty="0"/>
              <a:t>Its anterior end is pointed and tipped with cartilage.</a:t>
            </a:r>
          </a:p>
          <a:p>
            <a:pPr lvl="0"/>
            <a:r>
              <a:rPr lang="en-US" dirty="0"/>
              <a:t>It is little angle and a shallow costal groove.</a:t>
            </a:r>
          </a:p>
          <a:p>
            <a:pPr lvl="0"/>
            <a:r>
              <a:rPr lang="en-US" dirty="0"/>
              <a:t>Its inner surface is pointed upwards and inwards.</a:t>
            </a:r>
          </a:p>
          <a:p>
            <a:endParaRPr lang="en-US" dirty="0"/>
          </a:p>
        </p:txBody>
      </p:sp>
      <p:sp>
        <p:nvSpPr>
          <p:cNvPr id="6" name="Footer Placeholder 5">
            <a:extLst>
              <a:ext uri="{FF2B5EF4-FFF2-40B4-BE49-F238E27FC236}">
                <a16:creationId xmlns:a16="http://schemas.microsoft.com/office/drawing/2014/main" id="{B6935E0C-3003-CFA5-F0DF-73F1C82532A2}"/>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F455A6E7-A43A-D5AB-CFB6-207108D2CFEA}"/>
              </a:ext>
            </a:extLst>
          </p:cNvPr>
          <p:cNvSpPr>
            <a:spLocks noGrp="1"/>
          </p:cNvSpPr>
          <p:nvPr>
            <p:ph type="sldNum" sz="quarter" idx="12"/>
          </p:nvPr>
        </p:nvSpPr>
        <p:spPr/>
        <p:txBody>
          <a:bodyPr/>
          <a:lstStyle/>
          <a:p>
            <a:fld id="{A881B665-6261-40C9-9C6A-D666A55AAF32}"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72369" y="533400"/>
            <a:ext cx="6799262" cy="1303337"/>
          </a:xfrm>
        </p:spPr>
        <p:txBody>
          <a:bodyPr>
            <a:normAutofit fontScale="90000"/>
          </a:bodyPr>
          <a:lstStyle/>
          <a:p>
            <a:r>
              <a:rPr lang="en-US" b="1" dirty="0"/>
              <a:t>Twelfth Rib</a:t>
            </a:r>
            <a:br>
              <a:rPr lang="en-US" b="1" dirty="0"/>
            </a:br>
            <a:endParaRPr lang="en-US" dirty="0"/>
          </a:p>
        </p:txBody>
      </p:sp>
      <p:pic>
        <p:nvPicPr>
          <p:cNvPr id="4" name="Picture 3" descr="Ribs: Twelfth Rib"/>
          <p:cNvPicPr/>
          <p:nvPr/>
        </p:nvPicPr>
        <p:blipFill>
          <a:blip r:embed="rId2" cstate="print"/>
          <a:srcRect/>
          <a:stretch>
            <a:fillRect/>
          </a:stretch>
        </p:blipFill>
        <p:spPr bwMode="auto">
          <a:xfrm>
            <a:off x="419100" y="1343526"/>
            <a:ext cx="8305800" cy="5486400"/>
          </a:xfrm>
          <a:prstGeom prst="rect">
            <a:avLst/>
          </a:prstGeom>
          <a:noFill/>
          <a:ln w="9525">
            <a:noFill/>
            <a:miter lim="800000"/>
            <a:headEnd/>
            <a:tailEnd/>
          </a:ln>
        </p:spPr>
      </p:pic>
      <p:sp>
        <p:nvSpPr>
          <p:cNvPr id="3" name="Footer Placeholder 2">
            <a:extLst>
              <a:ext uri="{FF2B5EF4-FFF2-40B4-BE49-F238E27FC236}">
                <a16:creationId xmlns:a16="http://schemas.microsoft.com/office/drawing/2014/main" id="{91B32E38-17F8-6C8F-D368-09815DEFC2ED}"/>
              </a:ext>
            </a:extLst>
          </p:cNvPr>
          <p:cNvSpPr>
            <a:spLocks noGrp="1"/>
          </p:cNvSpPr>
          <p:nvPr>
            <p:ph type="ftr" sz="quarter" idx="11"/>
          </p:nvPr>
        </p:nvSpPr>
        <p:spPr/>
        <p:txBody>
          <a:bodyPr/>
          <a:lstStyle/>
          <a:p>
            <a:r>
              <a:rPr lang="en-US"/>
              <a:t>MBBSPPT.COM</a:t>
            </a:r>
          </a:p>
        </p:txBody>
      </p:sp>
      <p:sp>
        <p:nvSpPr>
          <p:cNvPr id="5" name="Slide Number Placeholder 4">
            <a:extLst>
              <a:ext uri="{FF2B5EF4-FFF2-40B4-BE49-F238E27FC236}">
                <a16:creationId xmlns:a16="http://schemas.microsoft.com/office/drawing/2014/main" id="{1F9CCFA3-DE54-717D-AA8F-36D60AC340E1}"/>
              </a:ext>
            </a:extLst>
          </p:cNvPr>
          <p:cNvSpPr>
            <a:spLocks noGrp="1"/>
          </p:cNvSpPr>
          <p:nvPr>
            <p:ph type="sldNum" sz="quarter" idx="12"/>
          </p:nvPr>
        </p:nvSpPr>
        <p:spPr/>
        <p:txBody>
          <a:bodyPr/>
          <a:lstStyle/>
          <a:p>
            <a:fld id="{A881B665-6261-40C9-9C6A-D666A55AAF32}"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lstStyle/>
          <a:p>
            <a:r>
              <a:rPr lang="en-US" dirty="0"/>
              <a:t>Distinguishing Features</a:t>
            </a:r>
          </a:p>
        </p:txBody>
      </p:sp>
      <p:sp>
        <p:nvSpPr>
          <p:cNvPr id="3" name="Content Placeholder 2"/>
          <p:cNvSpPr>
            <a:spLocks noGrp="1"/>
          </p:cNvSpPr>
          <p:nvPr>
            <p:ph idx="1"/>
          </p:nvPr>
        </p:nvSpPr>
        <p:spPr>
          <a:xfrm>
            <a:off x="1176865" y="2490135"/>
            <a:ext cx="6798736" cy="3444997"/>
          </a:xfrm>
        </p:spPr>
        <p:txBody>
          <a:bodyPr>
            <a:normAutofit fontScale="70000" lnSpcReduction="20000"/>
          </a:bodyPr>
          <a:lstStyle/>
          <a:p>
            <a:r>
              <a:rPr lang="en-US" dirty="0"/>
              <a:t>The 12th rib has identical features as the 11th with the exception of that:</a:t>
            </a:r>
          </a:p>
          <a:p>
            <a:pPr lvl="0"/>
            <a:r>
              <a:rPr lang="en-US" dirty="0"/>
              <a:t>It has no neck, no angle, no tubercle, no costal groove.</a:t>
            </a:r>
          </a:p>
          <a:p>
            <a:pPr lvl="0"/>
            <a:r>
              <a:rPr lang="en-US" dirty="0"/>
              <a:t>It is considerably shorter than 11th( so short in females).</a:t>
            </a:r>
          </a:p>
          <a:p>
            <a:r>
              <a:rPr lang="en-US" dirty="0"/>
              <a:t>It is as short as 1st rib.</a:t>
            </a:r>
          </a:p>
          <a:p>
            <a:r>
              <a:rPr lang="en-US" dirty="0"/>
              <a:t>Side Conclusion</a:t>
            </a:r>
          </a:p>
          <a:p>
            <a:r>
              <a:rPr lang="en-US" dirty="0"/>
              <a:t>The side of 12th rib can be figured out by keeping the rib in this style that:</a:t>
            </a:r>
          </a:p>
          <a:p>
            <a:pPr lvl="0"/>
            <a:r>
              <a:rPr lang="en-US" dirty="0"/>
              <a:t>Its pointed anterior end is directed anterolaterally and its wider end </a:t>
            </a:r>
            <a:r>
              <a:rPr lang="en-US" dirty="0" err="1"/>
              <a:t>posteromedially</a:t>
            </a:r>
            <a:r>
              <a:rPr lang="en-US" dirty="0"/>
              <a:t>.</a:t>
            </a:r>
          </a:p>
          <a:p>
            <a:pPr lvl="0"/>
            <a:r>
              <a:rPr lang="en-US" dirty="0"/>
              <a:t>Its somewhat concave surface faces inwards and upwards.</a:t>
            </a:r>
          </a:p>
          <a:p>
            <a:pPr lvl="0"/>
            <a:r>
              <a:rPr lang="en-US" dirty="0"/>
              <a:t>Its sharper border is directed inferiorly.</a:t>
            </a:r>
          </a:p>
          <a:p>
            <a:endParaRPr lang="en-US" dirty="0"/>
          </a:p>
        </p:txBody>
      </p:sp>
      <p:sp>
        <p:nvSpPr>
          <p:cNvPr id="6" name="Footer Placeholder 5">
            <a:extLst>
              <a:ext uri="{FF2B5EF4-FFF2-40B4-BE49-F238E27FC236}">
                <a16:creationId xmlns:a16="http://schemas.microsoft.com/office/drawing/2014/main" id="{B9415D50-CE66-7C8F-19E4-DF901DA93F71}"/>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553A03DA-A206-C5E2-595D-2AF548288B33}"/>
              </a:ext>
            </a:extLst>
          </p:cNvPr>
          <p:cNvSpPr>
            <a:spLocks noGrp="1"/>
          </p:cNvSpPr>
          <p:nvPr>
            <p:ph type="sldNum" sz="quarter" idx="12"/>
          </p:nvPr>
        </p:nvSpPr>
        <p:spPr/>
        <p:txBody>
          <a:bodyPr/>
          <a:lstStyle/>
          <a:p>
            <a:fld id="{A881B665-6261-40C9-9C6A-D666A55AAF32}"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Attachments of 12th Rib</a:t>
            </a:r>
          </a:p>
        </p:txBody>
      </p:sp>
      <p:sp>
        <p:nvSpPr>
          <p:cNvPr id="3" name="Content Placeholder 2"/>
          <p:cNvSpPr>
            <a:spLocks noGrp="1"/>
          </p:cNvSpPr>
          <p:nvPr>
            <p:ph idx="1"/>
          </p:nvPr>
        </p:nvSpPr>
        <p:spPr>
          <a:xfrm>
            <a:off x="1176865" y="2490135"/>
            <a:ext cx="6798736" cy="3444997"/>
          </a:xfrm>
        </p:spPr>
        <p:txBody>
          <a:bodyPr>
            <a:normAutofit fontScale="47500" lnSpcReduction="20000"/>
          </a:bodyPr>
          <a:lstStyle/>
          <a:p>
            <a:r>
              <a:rPr lang="en-US" dirty="0"/>
              <a:t>Outer Surface</a:t>
            </a:r>
          </a:p>
          <a:p>
            <a:pPr lvl="0"/>
            <a:r>
              <a:rPr lang="en-US" dirty="0"/>
              <a:t>Near the tip, it gives connection to the </a:t>
            </a:r>
            <a:r>
              <a:rPr lang="en-US" dirty="0" err="1"/>
              <a:t>latissimus</a:t>
            </a:r>
            <a:r>
              <a:rPr lang="en-US" dirty="0"/>
              <a:t> </a:t>
            </a:r>
            <a:r>
              <a:rPr lang="en-US" dirty="0" err="1"/>
              <a:t>dorsi</a:t>
            </a:r>
            <a:r>
              <a:rPr lang="en-US" dirty="0"/>
              <a:t> muscle above and external oblique muscle below.</a:t>
            </a:r>
          </a:p>
          <a:p>
            <a:pPr lvl="0"/>
            <a:r>
              <a:rPr lang="en-US" dirty="0"/>
              <a:t>Its medial half gives connection to the erector </a:t>
            </a:r>
            <a:r>
              <a:rPr lang="en-US" dirty="0" err="1"/>
              <a:t>spinae</a:t>
            </a:r>
            <a:r>
              <a:rPr lang="en-US" dirty="0"/>
              <a:t> muscle.</a:t>
            </a:r>
          </a:p>
          <a:p>
            <a:r>
              <a:rPr lang="en-US" dirty="0"/>
              <a:t>Inner Surface</a:t>
            </a:r>
          </a:p>
          <a:p>
            <a:pPr lvl="0"/>
            <a:r>
              <a:rPr lang="en-US" dirty="0"/>
              <a:t>An oblique line crossing the middle of the surface indicates the line of pleural reflection.</a:t>
            </a:r>
          </a:p>
          <a:p>
            <a:pPr lvl="0"/>
            <a:r>
              <a:rPr lang="en-US" dirty="0"/>
              <a:t>Lower part of medial half gives connection to the quadratus lumborum muscle.</a:t>
            </a:r>
          </a:p>
          <a:p>
            <a:pPr lvl="0"/>
            <a:r>
              <a:rPr lang="en-US" dirty="0"/>
              <a:t>Middle two fourth near the upper border gives connection to the internal intercostal muscle.</a:t>
            </a:r>
          </a:p>
          <a:p>
            <a:pPr lvl="0"/>
            <a:r>
              <a:rPr lang="en-US" dirty="0"/>
              <a:t>Upper part of sidelong quarter near the tip gives connection to the diaphragm.</a:t>
            </a:r>
          </a:p>
          <a:p>
            <a:r>
              <a:rPr lang="en-US" dirty="0"/>
              <a:t>Lower Border</a:t>
            </a:r>
          </a:p>
          <a:p>
            <a:pPr lvl="0"/>
            <a:r>
              <a:rPr lang="en-US" dirty="0"/>
              <a:t>Close to head it gives connection to the </a:t>
            </a:r>
            <a:r>
              <a:rPr lang="en-US" dirty="0" err="1"/>
              <a:t>lumbocostal</a:t>
            </a:r>
            <a:r>
              <a:rPr lang="en-US" dirty="0"/>
              <a:t> ligament, which stretches from transverse process of LI vertebra.</a:t>
            </a:r>
          </a:p>
          <a:p>
            <a:pPr lvl="0"/>
            <a:r>
              <a:rPr lang="en-US" dirty="0"/>
              <a:t>Lateral arcuate ligament is connected to it just lateral to the quadratus lumborum.</a:t>
            </a:r>
          </a:p>
          <a:p>
            <a:r>
              <a:rPr lang="en-US" dirty="0"/>
              <a:t>Upper Border</a:t>
            </a:r>
          </a:p>
          <a:p>
            <a:r>
              <a:rPr lang="en-US" dirty="0"/>
              <a:t>The upper border gives connection to the external and internal intercostal muscles.</a:t>
            </a:r>
          </a:p>
          <a:p>
            <a:endParaRPr lang="en-US" dirty="0"/>
          </a:p>
        </p:txBody>
      </p:sp>
      <p:sp>
        <p:nvSpPr>
          <p:cNvPr id="6" name="Footer Placeholder 5">
            <a:extLst>
              <a:ext uri="{FF2B5EF4-FFF2-40B4-BE49-F238E27FC236}">
                <a16:creationId xmlns:a16="http://schemas.microsoft.com/office/drawing/2014/main" id="{542D9194-85DA-2A5A-09B1-FB7F88E2412A}"/>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D51D1D96-6AE5-98F8-8ADA-D679CFA238C6}"/>
              </a:ext>
            </a:extLst>
          </p:cNvPr>
          <p:cNvSpPr>
            <a:spLocks noGrp="1"/>
          </p:cNvSpPr>
          <p:nvPr>
            <p:ph type="sldNum" sz="quarter" idx="12"/>
          </p:nvPr>
        </p:nvSpPr>
        <p:spPr/>
        <p:txBody>
          <a:bodyPr/>
          <a:lstStyle/>
          <a:p>
            <a:fld id="{A881B665-6261-40C9-9C6A-D666A55AAF32}"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lstStyle/>
          <a:p>
            <a:r>
              <a:rPr lang="en-US" dirty="0"/>
              <a:t>Rib Fractures</a:t>
            </a:r>
          </a:p>
        </p:txBody>
      </p:sp>
      <p:sp>
        <p:nvSpPr>
          <p:cNvPr id="3" name="Content Placeholder 2"/>
          <p:cNvSpPr>
            <a:spLocks noGrp="1"/>
          </p:cNvSpPr>
          <p:nvPr>
            <p:ph idx="1"/>
          </p:nvPr>
        </p:nvSpPr>
        <p:spPr>
          <a:xfrm>
            <a:off x="1176865" y="2490135"/>
            <a:ext cx="6798736" cy="3444997"/>
          </a:xfrm>
        </p:spPr>
        <p:txBody>
          <a:bodyPr>
            <a:normAutofit fontScale="85000" lnSpcReduction="20000"/>
          </a:bodyPr>
          <a:lstStyle/>
          <a:p>
            <a:r>
              <a:rPr lang="en-US" dirty="0"/>
              <a:t>Rib fractures most commonly occur in the middle ribs, as a consequence of crushing injuries or direct trauma. A common complication of a rib fracture is further soft tissue injury (the lungs, spleen or diaphragm).</a:t>
            </a:r>
          </a:p>
          <a:p>
            <a:r>
              <a:rPr lang="en-US" dirty="0"/>
              <a:t>If two or more fractures occur in two or more adjacent ribs, the affected area is no longer under control of the thoracic muscles. It displays a paradoxical movement during lung inflation and deflation. </a:t>
            </a:r>
          </a:p>
          <a:p>
            <a:r>
              <a:rPr lang="en-US" dirty="0"/>
              <a:t>This condition is known as flail chest. It impairs full expansion of the ribcage, thus affecting the oxygen content of the blood. Flail chest is treated by fixing the affected ribs, preventing their paradoxical movement.</a:t>
            </a:r>
          </a:p>
          <a:p>
            <a:endParaRPr lang="en-US" dirty="0"/>
          </a:p>
        </p:txBody>
      </p:sp>
      <p:sp>
        <p:nvSpPr>
          <p:cNvPr id="6" name="Footer Placeholder 5">
            <a:extLst>
              <a:ext uri="{FF2B5EF4-FFF2-40B4-BE49-F238E27FC236}">
                <a16:creationId xmlns:a16="http://schemas.microsoft.com/office/drawing/2014/main" id="{577876BC-BB8B-42CD-428C-FCB181DC9F3F}"/>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5C0EFA36-0AF2-4B94-0918-FF37813CE23A}"/>
              </a:ext>
            </a:extLst>
          </p:cNvPr>
          <p:cNvSpPr>
            <a:spLocks noGrp="1"/>
          </p:cNvSpPr>
          <p:nvPr>
            <p:ph type="sldNum" sz="quarter" idx="12"/>
          </p:nvPr>
        </p:nvSpPr>
        <p:spPr/>
        <p:txBody>
          <a:bodyPr/>
          <a:lstStyle/>
          <a:p>
            <a:fld id="{A881B665-6261-40C9-9C6A-D666A55AAF32}"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Cervical Rib</a:t>
            </a:r>
          </a:p>
        </p:txBody>
      </p:sp>
      <p:sp>
        <p:nvSpPr>
          <p:cNvPr id="3" name="Content Placeholder 2"/>
          <p:cNvSpPr>
            <a:spLocks noGrp="1"/>
          </p:cNvSpPr>
          <p:nvPr>
            <p:ph idx="1"/>
          </p:nvPr>
        </p:nvSpPr>
        <p:spPr>
          <a:xfrm>
            <a:off x="1176865" y="2490135"/>
            <a:ext cx="6798736" cy="3444997"/>
          </a:xfrm>
        </p:spPr>
        <p:txBody>
          <a:bodyPr>
            <a:normAutofit fontScale="77500" lnSpcReduction="20000"/>
          </a:bodyPr>
          <a:lstStyle/>
          <a:p>
            <a:r>
              <a:rPr lang="en-US" dirty="0"/>
              <a:t>The costal component of the C7 vertebra may elongate to create a cervical rib in about 5% people.</a:t>
            </a:r>
          </a:p>
          <a:p>
            <a:r>
              <a:rPr lang="en-US" dirty="0"/>
              <a:t> The state might be unilateral or bilateral. It takes place more commonly unilaterally and somewhat more frequently on the right side. </a:t>
            </a:r>
          </a:p>
          <a:p>
            <a:r>
              <a:rPr lang="en-US" dirty="0"/>
              <a:t>The cervical rib might have a blind tip or the tip might be joined to the 1st rib by fibrous group or cartilage or bone. It might compress the lower trunk of brachial plexus and </a:t>
            </a:r>
            <a:r>
              <a:rPr lang="en-US" dirty="0" err="1"/>
              <a:t>subclavian</a:t>
            </a:r>
            <a:r>
              <a:rPr lang="en-US" dirty="0"/>
              <a:t> artery. </a:t>
            </a:r>
          </a:p>
          <a:p>
            <a:r>
              <a:rPr lang="en-US" dirty="0"/>
              <a:t>The compaction generates: </a:t>
            </a:r>
          </a:p>
          <a:p>
            <a:pPr lvl="1"/>
            <a:r>
              <a:rPr lang="en-US" dirty="0"/>
              <a:t>pain along the medial side of forearm and hand and </a:t>
            </a:r>
          </a:p>
          <a:p>
            <a:pPr lvl="1"/>
            <a:r>
              <a:rPr lang="en-US" dirty="0"/>
              <a:t>interference in the circulation of the upper limb.</a:t>
            </a:r>
          </a:p>
          <a:p>
            <a:endParaRPr lang="en-US" dirty="0"/>
          </a:p>
        </p:txBody>
      </p:sp>
      <p:sp>
        <p:nvSpPr>
          <p:cNvPr id="6" name="Footer Placeholder 5">
            <a:extLst>
              <a:ext uri="{FF2B5EF4-FFF2-40B4-BE49-F238E27FC236}">
                <a16:creationId xmlns:a16="http://schemas.microsoft.com/office/drawing/2014/main" id="{E1731E05-1863-13E7-6B4A-9BA263FC28C3}"/>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44E68838-2984-D8B5-8165-76A2F2834E3D}"/>
              </a:ext>
            </a:extLst>
          </p:cNvPr>
          <p:cNvSpPr>
            <a:spLocks noGrp="1"/>
          </p:cNvSpPr>
          <p:nvPr>
            <p:ph type="sldNum" sz="quarter" idx="12"/>
          </p:nvPr>
        </p:nvSpPr>
        <p:spPr/>
        <p:txBody>
          <a:bodyPr/>
          <a:lstStyle/>
          <a:p>
            <a:fld id="{A881B665-6261-40C9-9C6A-D666A55AAF32}"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Lumbar Rib (Gorilla Rib)</a:t>
            </a:r>
          </a:p>
        </p:txBody>
      </p:sp>
      <p:sp>
        <p:nvSpPr>
          <p:cNvPr id="3" name="Content Placeholder 2"/>
          <p:cNvSpPr>
            <a:spLocks noGrp="1"/>
          </p:cNvSpPr>
          <p:nvPr>
            <p:ph idx="1"/>
          </p:nvPr>
        </p:nvSpPr>
        <p:spPr>
          <a:xfrm>
            <a:off x="1176865" y="2490135"/>
            <a:ext cx="6798736" cy="3444997"/>
          </a:xfrm>
        </p:spPr>
        <p:txBody>
          <a:bodyPr>
            <a:normAutofit/>
          </a:bodyPr>
          <a:lstStyle/>
          <a:p>
            <a:r>
              <a:rPr lang="en-US" dirty="0"/>
              <a:t>It grows from the costal component of L1 vertebra. </a:t>
            </a:r>
          </a:p>
          <a:p>
            <a:r>
              <a:rPr lang="en-US" dirty="0"/>
              <a:t>Its prevalence is much more common than the cervical rib, but stays undiagnosed as it normally doesn’t cause symptoms. </a:t>
            </a:r>
          </a:p>
          <a:p>
            <a:r>
              <a:rPr lang="en-US" dirty="0"/>
              <a:t>It might be mistaken with the fracture of transverse process of L1 vertebra.</a:t>
            </a:r>
          </a:p>
        </p:txBody>
      </p:sp>
      <p:sp>
        <p:nvSpPr>
          <p:cNvPr id="6" name="Footer Placeholder 5">
            <a:extLst>
              <a:ext uri="{FF2B5EF4-FFF2-40B4-BE49-F238E27FC236}">
                <a16:creationId xmlns:a16="http://schemas.microsoft.com/office/drawing/2014/main" id="{83CA13F7-B234-1E44-7B85-479589872170}"/>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995F1F0F-7931-B66F-1D30-5DE814D2C077}"/>
              </a:ext>
            </a:extLst>
          </p:cNvPr>
          <p:cNvSpPr>
            <a:spLocks noGrp="1"/>
          </p:cNvSpPr>
          <p:nvPr>
            <p:ph type="sldNum" sz="quarter" idx="12"/>
          </p:nvPr>
        </p:nvSpPr>
        <p:spPr/>
        <p:txBody>
          <a:bodyPr/>
          <a:lstStyle/>
          <a:p>
            <a:fld id="{A881B665-6261-40C9-9C6A-D666A55AAF32}"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lstStyle/>
          <a:p>
            <a:r>
              <a:rPr lang="en-US" dirty="0"/>
              <a:t>Thoracic Cage</a:t>
            </a:r>
          </a:p>
        </p:txBody>
      </p:sp>
      <p:sp>
        <p:nvSpPr>
          <p:cNvPr id="3" name="Content Placeholder 2"/>
          <p:cNvSpPr>
            <a:spLocks noGrp="1"/>
          </p:cNvSpPr>
          <p:nvPr>
            <p:ph idx="1"/>
          </p:nvPr>
        </p:nvSpPr>
        <p:spPr>
          <a:xfrm>
            <a:off x="1176865" y="2490135"/>
            <a:ext cx="6798736" cy="3444997"/>
          </a:xfrm>
        </p:spPr>
        <p:txBody>
          <a:bodyPr>
            <a:noAutofit/>
          </a:bodyPr>
          <a:lstStyle/>
          <a:p>
            <a:r>
              <a:rPr lang="en-US" sz="1900" dirty="0"/>
              <a:t>Thoracic Cage is a skeletal framework which supports the thorax. </a:t>
            </a:r>
          </a:p>
          <a:p>
            <a:r>
              <a:rPr lang="en-US" sz="1900" dirty="0"/>
              <a:t>It’s nature is </a:t>
            </a:r>
            <a:r>
              <a:rPr lang="en-US" sz="1900" dirty="0" err="1"/>
              <a:t>osteocartilaginous</a:t>
            </a:r>
            <a:r>
              <a:rPr lang="en-US" sz="1900" dirty="0"/>
              <a:t> and elastic. </a:t>
            </a:r>
          </a:p>
          <a:p>
            <a:r>
              <a:rPr lang="en-US" sz="1900" dirty="0"/>
              <a:t>The thoracic vertebrae, ribs, costal cartilages, and sternum form the thoracic cage. </a:t>
            </a:r>
          </a:p>
          <a:p>
            <a:r>
              <a:rPr lang="en-US" sz="1900" dirty="0"/>
              <a:t>It gives protection for the internal organs of the thoracic cavity and supports the superior trunk, pectoral girdle, and upper limbs.</a:t>
            </a:r>
          </a:p>
          <a:p>
            <a:r>
              <a:rPr lang="en-US" sz="1900" dirty="0"/>
              <a:t>It has a significant role play for raising or reducing the intrathoracic pressure to ensure mechanism of respiration</a:t>
            </a:r>
          </a:p>
          <a:p>
            <a:endParaRPr lang="en-US" dirty="0"/>
          </a:p>
        </p:txBody>
      </p:sp>
      <p:sp>
        <p:nvSpPr>
          <p:cNvPr id="6" name="Footer Placeholder 5">
            <a:extLst>
              <a:ext uri="{FF2B5EF4-FFF2-40B4-BE49-F238E27FC236}">
                <a16:creationId xmlns:a16="http://schemas.microsoft.com/office/drawing/2014/main" id="{BEC92B1B-1DE4-F470-94E9-09CA6D99A281}"/>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2E90D942-1ED9-EEEB-EFB7-62A80BBEB602}"/>
              </a:ext>
            </a:extLst>
          </p:cNvPr>
          <p:cNvSpPr>
            <a:spLocks noGrp="1"/>
          </p:cNvSpPr>
          <p:nvPr>
            <p:ph type="sldNum" sz="quarter" idx="12"/>
          </p:nvPr>
        </p:nvSpPr>
        <p:spPr/>
        <p:txBody>
          <a:bodyPr/>
          <a:lstStyle/>
          <a:p>
            <a:fld id="{A881B665-6261-40C9-9C6A-D666A55AAF32}"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92079" y="685800"/>
            <a:ext cx="4237121" cy="54864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342021" y="685800"/>
            <a:ext cx="3009900" cy="548640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84B25C-3330-04B0-F3F8-CAC8EB427CF1}"/>
              </a:ext>
            </a:extLst>
          </p:cNvPr>
          <p:cNvSpPr txBox="1"/>
          <p:nvPr/>
        </p:nvSpPr>
        <p:spPr>
          <a:xfrm>
            <a:off x="1333500" y="2767280"/>
            <a:ext cx="6477000" cy="1323439"/>
          </a:xfrm>
          <a:prstGeom prst="rect">
            <a:avLst/>
          </a:prstGeom>
          <a:noFill/>
        </p:spPr>
        <p:txBody>
          <a:bodyPr wrap="square" rtlCol="0">
            <a:spAutoFit/>
          </a:bodyPr>
          <a:lstStyle/>
          <a:p>
            <a:pPr algn="ctr"/>
            <a:r>
              <a:rPr lang="en-US" sz="8000" dirty="0"/>
              <a:t>THANKS!!</a:t>
            </a:r>
            <a:endParaRPr lang="en-IN" sz="8000" dirty="0"/>
          </a:p>
        </p:txBody>
      </p:sp>
    </p:spTree>
    <p:extLst>
      <p:ext uri="{BB962C8B-B14F-4D97-AF65-F5344CB8AC3E}">
        <p14:creationId xmlns:p14="http://schemas.microsoft.com/office/powerpoint/2010/main" val="4001625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lstStyle/>
          <a:p>
            <a:r>
              <a:rPr lang="en-US" dirty="0"/>
              <a:t>The Ribs </a:t>
            </a:r>
          </a:p>
        </p:txBody>
      </p:sp>
      <p:sp>
        <p:nvSpPr>
          <p:cNvPr id="3" name="Content Placeholder 2"/>
          <p:cNvSpPr>
            <a:spLocks noGrp="1"/>
          </p:cNvSpPr>
          <p:nvPr>
            <p:ph idx="1"/>
          </p:nvPr>
        </p:nvSpPr>
        <p:spPr>
          <a:xfrm>
            <a:off x="1176865" y="2490135"/>
            <a:ext cx="6798736" cy="3444997"/>
          </a:xfrm>
        </p:spPr>
        <p:txBody>
          <a:bodyPr>
            <a:normAutofit/>
          </a:bodyPr>
          <a:lstStyle/>
          <a:p>
            <a:r>
              <a:rPr lang="en-US" dirty="0"/>
              <a:t>The ribs are a set of twelve bones which form the protective ‘cage’ of the thorax. </a:t>
            </a:r>
          </a:p>
          <a:p>
            <a:r>
              <a:rPr lang="en-US" dirty="0"/>
              <a:t>They articulate with the vertebral column posteriorly, and terminate anteriorly as cartilage (known as costal cartilage).</a:t>
            </a:r>
          </a:p>
          <a:p>
            <a:endParaRPr lang="en-US" dirty="0"/>
          </a:p>
          <a:p>
            <a:endParaRPr lang="en-US" dirty="0"/>
          </a:p>
        </p:txBody>
      </p:sp>
      <p:sp>
        <p:nvSpPr>
          <p:cNvPr id="6" name="Footer Placeholder 5">
            <a:extLst>
              <a:ext uri="{FF2B5EF4-FFF2-40B4-BE49-F238E27FC236}">
                <a16:creationId xmlns:a16="http://schemas.microsoft.com/office/drawing/2014/main" id="{B98F56D0-04B7-2D96-3970-0031805C6DD2}"/>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558EE19D-E798-08B4-AAFA-0A3D680F9A2E}"/>
              </a:ext>
            </a:extLst>
          </p:cNvPr>
          <p:cNvSpPr>
            <a:spLocks noGrp="1"/>
          </p:cNvSpPr>
          <p:nvPr>
            <p:ph type="sldNum" sz="quarter" idx="12"/>
          </p:nvPr>
        </p:nvSpPr>
        <p:spPr/>
        <p:txBody>
          <a:bodyPr/>
          <a:lstStyle/>
          <a:p>
            <a:fld id="{A881B665-6261-40C9-9C6A-D666A55AAF32}"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Ribs"/>
          <p:cNvPicPr>
            <a:picLocks noGrp="1"/>
          </p:cNvPicPr>
          <p:nvPr>
            <p:ph idx="4294967295"/>
          </p:nvPr>
        </p:nvPicPr>
        <p:blipFill>
          <a:blip r:embed="rId2"/>
          <a:srcRect/>
          <a:stretch>
            <a:fillRect/>
          </a:stretch>
        </p:blipFill>
        <p:spPr bwMode="auto">
          <a:xfrm>
            <a:off x="2019300" y="0"/>
            <a:ext cx="5105400" cy="6858000"/>
          </a:xfrm>
          <a:prstGeom prst="rect">
            <a:avLst/>
          </a:prstGeom>
          <a:noFill/>
          <a:ln w="9525">
            <a:noFill/>
            <a:miter lim="800000"/>
            <a:headEnd/>
            <a:tailEnd/>
          </a:ln>
        </p:spPr>
      </p:pic>
      <p:sp>
        <p:nvSpPr>
          <p:cNvPr id="2" name="Footer Placeholder 1">
            <a:extLst>
              <a:ext uri="{FF2B5EF4-FFF2-40B4-BE49-F238E27FC236}">
                <a16:creationId xmlns:a16="http://schemas.microsoft.com/office/drawing/2014/main" id="{C4DF9A69-8ADC-4DA2-EBA1-96CD459829C8}"/>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94A5ACDD-82CD-3F01-BA3F-D523C7BA6C0E}"/>
              </a:ext>
            </a:extLst>
          </p:cNvPr>
          <p:cNvSpPr>
            <a:spLocks noGrp="1"/>
          </p:cNvSpPr>
          <p:nvPr>
            <p:ph type="sldNum" sz="quarter" idx="12"/>
          </p:nvPr>
        </p:nvSpPr>
        <p:spPr/>
        <p:txBody>
          <a:bodyPr/>
          <a:lstStyle/>
          <a:p>
            <a:fld id="{A881B665-6261-40C9-9C6A-D666A55AAF32}"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Categorization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3589931"/>
              </p:ext>
            </p:extLst>
          </p:nvPr>
        </p:nvGraphicFramePr>
        <p:xfrm>
          <a:off x="1176339" y="2490789"/>
          <a:ext cx="6799261" cy="3665375"/>
        </p:xfrm>
        <a:graphic>
          <a:graphicData uri="http://schemas.openxmlformats.org/drawingml/2006/table">
            <a:tbl>
              <a:tblPr firstRow="1" bandRow="1">
                <a:tableStyleId>{3B4B98B0-60AC-42C2-AFA5-B58CD77FA1E5}</a:tableStyleId>
              </a:tblPr>
              <a:tblGrid>
                <a:gridCol w="1234690">
                  <a:extLst>
                    <a:ext uri="{9D8B030D-6E8A-4147-A177-3AD203B41FA5}">
                      <a16:colId xmlns:a16="http://schemas.microsoft.com/office/drawing/2014/main" val="20000"/>
                    </a:ext>
                  </a:extLst>
                </a:gridCol>
                <a:gridCol w="5564571">
                  <a:extLst>
                    <a:ext uri="{9D8B030D-6E8A-4147-A177-3AD203B41FA5}">
                      <a16:colId xmlns:a16="http://schemas.microsoft.com/office/drawing/2014/main" val="20001"/>
                    </a:ext>
                  </a:extLst>
                </a:gridCol>
              </a:tblGrid>
              <a:tr h="251526">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cap="all" dirty="0"/>
                        <a:t>ACCORDING TO FEATURES</a:t>
                      </a:r>
                      <a:endParaRPr lang="en-US" sz="1100" dirty="0"/>
                    </a:p>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buFont typeface="+mj-lt"/>
                        <a:buAutoNum type="arabicPeriod"/>
                      </a:pPr>
                      <a:r>
                        <a:rPr lang="en-US" sz="1100" dirty="0"/>
                        <a:t>Typical ribs: 3rd-9</a:t>
                      </a:r>
                      <a:r>
                        <a:rPr lang="en-US" sz="1100" baseline="30000" dirty="0"/>
                        <a:t>th</a:t>
                      </a:r>
                      <a:r>
                        <a:rPr lang="en-US" sz="11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251526">
                <a:tc vMerge="1">
                  <a:txBody>
                    <a:bodyPr/>
                    <a:lstStyle/>
                    <a:p>
                      <a:endParaRPr lang="en-US"/>
                    </a:p>
                  </a:txBody>
                  <a:tcPr/>
                </a:tc>
                <a:tc>
                  <a:txBody>
                    <a:bodyPr/>
                    <a:lstStyle/>
                    <a:p>
                      <a:pPr marL="342900" lvl="0" indent="-342900">
                        <a:buFont typeface="+mj-lt"/>
                        <a:buAutoNum type="arabicPeriod" startAt="2"/>
                      </a:pPr>
                      <a:r>
                        <a:rPr lang="en-US" sz="1100" b="1" dirty="0"/>
                        <a:t>Atypical ribs: 1st, 2nd, 10th, 11th, and 12</a:t>
                      </a:r>
                      <a:r>
                        <a:rPr lang="en-US" sz="1100" b="1" baseline="30000" dirty="0"/>
                        <a:t>th</a:t>
                      </a:r>
                      <a:r>
                        <a:rPr lang="en-US" sz="1100" b="1"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9211">
                <a:tc vMerge="1">
                  <a:txBody>
                    <a:bodyPr/>
                    <a:lstStyle/>
                    <a:p>
                      <a:endParaRPr lang="en-US"/>
                    </a:p>
                  </a:txBody>
                  <a:tcPr/>
                </a:tc>
                <a:tc>
                  <a:txBody>
                    <a:bodyPr/>
                    <a:lstStyle/>
                    <a:p>
                      <a:pPr lvl="0"/>
                      <a:r>
                        <a:rPr lang="en-US" sz="1100" b="1" dirty="0"/>
                        <a:t>The normal ribs have same general features, on the other hand the atypical ribs have special features and thus can be discerned from the rest of the ribs.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51526">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cap="all" dirty="0"/>
                        <a:t>ACCORDING TO RELATIONSHIP WITH THE STERNUM</a:t>
                      </a: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100" b="1" dirty="0"/>
                        <a:t>True ribs: lst-7th (i.e., upper 7 ribs).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51526">
                <a:tc vMerge="1">
                  <a:txBody>
                    <a:bodyPr/>
                    <a:lstStyle/>
                    <a:p>
                      <a:endParaRPr lang="en-US"/>
                    </a:p>
                  </a:txBody>
                  <a:tcPr/>
                </a:tc>
                <a:tc>
                  <a:txBody>
                    <a:bodyPr/>
                    <a:lstStyle/>
                    <a:p>
                      <a:pPr marL="342900" marR="0" lvl="1"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100" b="1" dirty="0"/>
                        <a:t>False ribs: 8th-12th (i.e., lower 5 ribs).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419211">
                <a:tc vMerge="1">
                  <a:txBody>
                    <a:bodyPr/>
                    <a:lstStyle/>
                    <a:p>
                      <a:endParaRPr lang="en-US"/>
                    </a:p>
                  </a:txBody>
                  <a:tcPr/>
                </a:tc>
                <a:tc>
                  <a:txBody>
                    <a:bodyPr/>
                    <a:lstStyle/>
                    <a:p>
                      <a:pPr marL="342900" marR="0" lvl="1" indent="-342900" algn="l" defTabSz="914400" rtl="0" eaLnBrk="1" fontAlgn="auto" latinLnBrk="0" hangingPunct="1">
                        <a:lnSpc>
                          <a:spcPct val="100000"/>
                        </a:lnSpc>
                        <a:spcBef>
                          <a:spcPts val="0"/>
                        </a:spcBef>
                        <a:spcAft>
                          <a:spcPts val="0"/>
                        </a:spcAft>
                        <a:buClrTx/>
                        <a:buSzTx/>
                        <a:buFontTx/>
                        <a:buNone/>
                        <a:tabLst/>
                        <a:defRPr/>
                      </a:pPr>
                      <a:r>
                        <a:rPr lang="en-US" sz="1100" b="1" dirty="0"/>
                        <a:t>True ribs articulate with the sternum </a:t>
                      </a:r>
                      <a:r>
                        <a:rPr lang="en-US" sz="1100" b="1" dirty="0" err="1"/>
                        <a:t>anteriorly</a:t>
                      </a:r>
                      <a:r>
                        <a:rPr lang="en-US" sz="1100" b="1" dirty="0"/>
                        <a:t>, on the other hand </a:t>
                      </a:r>
                      <a:r>
                        <a:rPr lang="en-US" sz="1100" b="1" u="sng" dirty="0">
                          <a:hlinkClick r:id="rId2"/>
                        </a:rPr>
                        <a:t>false ribs</a:t>
                      </a:r>
                      <a:r>
                        <a:rPr lang="en-US" sz="1100" b="1" dirty="0"/>
                        <a:t> don’t articulate with the sternum </a:t>
                      </a:r>
                      <a:r>
                        <a:rPr lang="en-US" sz="1100" b="1" dirty="0" err="1"/>
                        <a:t>anteriorly</a:t>
                      </a:r>
                      <a:r>
                        <a:rPr lang="en-US" sz="1100" b="1"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0005"/>
                  </a:ext>
                </a:extLst>
              </a:tr>
              <a:tr h="586895">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cap="all" dirty="0"/>
                        <a:t>ACCORDING TO ARTICULATION</a:t>
                      </a:r>
                      <a:endParaRPr lang="en-US" sz="1100" b="1" dirty="0"/>
                    </a:p>
                    <a:p>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buFont typeface="+mj-lt"/>
                        <a:buAutoNum type="arabicPeriod"/>
                      </a:pPr>
                      <a:r>
                        <a:rPr lang="en-US" sz="1100" b="1" dirty="0" err="1"/>
                        <a:t>Vertebrosternal</a:t>
                      </a:r>
                      <a:r>
                        <a:rPr lang="en-US" sz="1100" b="1" dirty="0"/>
                        <a:t> ribs: lst-7th.</a:t>
                      </a:r>
                    </a:p>
                    <a:p>
                      <a:pPr lvl="0"/>
                      <a:r>
                        <a:rPr lang="en-US" sz="1100" b="1" dirty="0"/>
                        <a:t>The </a:t>
                      </a:r>
                      <a:r>
                        <a:rPr lang="en-US" sz="1100" b="1" dirty="0" err="1"/>
                        <a:t>vertebrosternal</a:t>
                      </a:r>
                      <a:r>
                        <a:rPr lang="en-US" sz="1100" b="1" dirty="0"/>
                        <a:t> ribs joint </a:t>
                      </a:r>
                      <a:r>
                        <a:rPr lang="en-US" sz="1100" b="1" dirty="0" err="1"/>
                        <a:t>posteriorly</a:t>
                      </a:r>
                      <a:r>
                        <a:rPr lang="en-US" sz="1100" b="1" dirty="0"/>
                        <a:t> with vertebrae and </a:t>
                      </a:r>
                      <a:r>
                        <a:rPr lang="en-US" sz="1100" b="1" dirty="0" err="1"/>
                        <a:t>anteriorly</a:t>
                      </a:r>
                      <a:r>
                        <a:rPr lang="en-US" sz="1100" b="1" dirty="0"/>
                        <a:t> with the sternum.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6"/>
                  </a:ext>
                </a:extLst>
              </a:tr>
              <a:tr h="586895">
                <a:tc vMerge="1">
                  <a:txBody>
                    <a:bodyPr/>
                    <a:lstStyle/>
                    <a:p>
                      <a:endParaRPr lang="en-US"/>
                    </a:p>
                  </a:txBody>
                  <a:tcPr/>
                </a:tc>
                <a:tc>
                  <a:txBody>
                    <a:bodyPr/>
                    <a:lstStyle/>
                    <a:p>
                      <a:pPr marL="342900" lvl="0" indent="-342900">
                        <a:buFont typeface="+mj-lt"/>
                        <a:buAutoNum type="arabicPeriod" startAt="2"/>
                      </a:pPr>
                      <a:r>
                        <a:rPr lang="en-US" sz="1100" b="1" dirty="0" err="1"/>
                        <a:t>Vertebrochondral</a:t>
                      </a:r>
                      <a:r>
                        <a:rPr lang="en-US" sz="1100" b="1" dirty="0"/>
                        <a:t> ribs: 8th-10th.</a:t>
                      </a:r>
                    </a:p>
                    <a:p>
                      <a:pPr lvl="0"/>
                      <a:r>
                        <a:rPr lang="en-US" sz="1100" b="1" dirty="0"/>
                        <a:t>The </a:t>
                      </a:r>
                      <a:r>
                        <a:rPr lang="en-US" sz="1100" b="1" dirty="0" err="1"/>
                        <a:t>vertebrochondral</a:t>
                      </a:r>
                      <a:r>
                        <a:rPr lang="en-US" sz="1100" b="1" dirty="0"/>
                        <a:t> ribs joint </a:t>
                      </a:r>
                      <a:r>
                        <a:rPr lang="en-US" sz="1100" b="1" dirty="0" err="1"/>
                        <a:t>posteriorly</a:t>
                      </a:r>
                      <a:r>
                        <a:rPr lang="en-US" sz="1100" b="1" dirty="0"/>
                        <a:t> with vertebrae and </a:t>
                      </a:r>
                      <a:r>
                        <a:rPr lang="en-US" sz="1100" b="1" dirty="0" err="1"/>
                        <a:t>anteriorly</a:t>
                      </a:r>
                      <a:r>
                        <a:rPr lang="en-US" sz="1100" b="1" dirty="0"/>
                        <a:t> their cartilages join the cartilage of the higher rib. </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86895">
                <a:tc vMerge="1">
                  <a:txBody>
                    <a:bodyPr/>
                    <a:lstStyle/>
                    <a:p>
                      <a:endParaRPr lang="en-US"/>
                    </a:p>
                  </a:txBody>
                  <a:tcPr/>
                </a:tc>
                <a:tc>
                  <a:txBody>
                    <a:bodyPr/>
                    <a:lstStyle/>
                    <a:p>
                      <a:pPr marL="342900" lvl="0" indent="-342900">
                        <a:buFont typeface="+mj-lt"/>
                        <a:buAutoNum type="arabicPeriod" startAt="3"/>
                      </a:pPr>
                      <a:r>
                        <a:rPr lang="en-US" sz="1100" b="1" dirty="0"/>
                        <a:t>Vertebral (floating) ribs: 11th and 12th.</a:t>
                      </a:r>
                    </a:p>
                    <a:p>
                      <a:pPr lvl="0"/>
                      <a:r>
                        <a:rPr lang="en-US" sz="1100" b="1" dirty="0"/>
                        <a:t>The vertebral or floating ribs joint </a:t>
                      </a:r>
                      <a:r>
                        <a:rPr lang="en-US" sz="1100" b="1" dirty="0" err="1"/>
                        <a:t>posteriorly</a:t>
                      </a:r>
                      <a:r>
                        <a:rPr lang="en-US" sz="1100" b="1" dirty="0"/>
                        <a:t> with the vertebrae but their anterior ends are free.</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70938172"/>
              </p:ext>
            </p:extLst>
          </p:nvPr>
        </p:nvGraphicFramePr>
        <p:xfrm>
          <a:off x="762000" y="998636"/>
          <a:ext cx="7620000" cy="4860728"/>
        </p:xfrm>
        <a:graphic>
          <a:graphicData uri="http://schemas.openxmlformats.org/drawingml/2006/table">
            <a:tbl>
              <a:tblPr firstRow="1" bandRow="1">
                <a:tableStyleId>{5C22544A-7EE6-4342-B048-85BDC9FD1C3A}</a:tableStyleId>
              </a:tblPr>
              <a:tblGrid>
                <a:gridCol w="7620000">
                  <a:extLst>
                    <a:ext uri="{9D8B030D-6E8A-4147-A177-3AD203B41FA5}">
                      <a16:colId xmlns:a16="http://schemas.microsoft.com/office/drawing/2014/main" val="20000"/>
                    </a:ext>
                  </a:extLst>
                </a:gridCol>
              </a:tblGrid>
              <a:tr h="436580">
                <a:tc>
                  <a:txBody>
                    <a:bodyPr/>
                    <a:lstStyle/>
                    <a:p>
                      <a:pPr algn="ctr"/>
                      <a:r>
                        <a:rPr lang="en-US" sz="2400" b="1" cap="all" dirty="0"/>
                        <a:t>ARRANGEMENT AND GENERAL OUTLINE</a:t>
                      </a:r>
                      <a:endParaRPr lang="en-US" sz="2400" dirty="0"/>
                    </a:p>
                  </a:txBody>
                  <a:tcPr/>
                </a:tc>
                <a:extLst>
                  <a:ext uri="{0D108BD9-81ED-4DB2-BD59-A6C34878D82A}">
                    <a16:rowId xmlns:a16="http://schemas.microsoft.com/office/drawing/2014/main" val="10000"/>
                  </a:ext>
                </a:extLst>
              </a:tr>
              <a:tr h="7567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ribs are arranged one below the other and the gaps between the adjacent ribs are termed </a:t>
                      </a:r>
                      <a:r>
                        <a:rPr lang="en-US" sz="1800" b="1" dirty="0"/>
                        <a:t>intercostals spaces</a:t>
                      </a:r>
                      <a:r>
                        <a:rPr lang="en-US" sz="1800" dirty="0"/>
                        <a:t>.</a:t>
                      </a:r>
                    </a:p>
                  </a:txBody>
                  <a:tcPr/>
                </a:tc>
                <a:extLst>
                  <a:ext uri="{0D108BD9-81ED-4DB2-BD59-A6C34878D82A}">
                    <a16:rowId xmlns:a16="http://schemas.microsoft.com/office/drawing/2014/main" val="10001"/>
                  </a:ext>
                </a:extLst>
              </a:tr>
              <a:tr h="750807">
                <a:tc>
                  <a:txBody>
                    <a:bodyPr/>
                    <a:lstStyle/>
                    <a:p>
                      <a:r>
                        <a:rPr lang="en-US" sz="1800" dirty="0"/>
                        <a:t>The length of ribs increases from 1st to 7th rib and after that slowly falls; therefore, seventh rib is the longest rib</a:t>
                      </a:r>
                    </a:p>
                  </a:txBody>
                  <a:tcPr/>
                </a:tc>
                <a:extLst>
                  <a:ext uri="{0D108BD9-81ED-4DB2-BD59-A6C34878D82A}">
                    <a16:rowId xmlns:a16="http://schemas.microsoft.com/office/drawing/2014/main" val="10002"/>
                  </a:ext>
                </a:extLst>
              </a:tr>
              <a:tr h="8586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transverse diameter of </a:t>
                      </a:r>
                      <a:r>
                        <a:rPr lang="en-US" sz="1800" b="1" dirty="0">
                          <a:hlinkClick r:id="rId2"/>
                        </a:rPr>
                        <a:t>thorax</a:t>
                      </a:r>
                      <a:r>
                        <a:rPr lang="en-US" sz="1800" dirty="0"/>
                        <a:t> increases progressively from 1st to 8th rib, thus 8th rib has the best lateral projection.</a:t>
                      </a:r>
                    </a:p>
                  </a:txBody>
                  <a:tcPr/>
                </a:tc>
                <a:extLst>
                  <a:ext uri="{0D108BD9-81ED-4DB2-BD59-A6C34878D82A}">
                    <a16:rowId xmlns:a16="http://schemas.microsoft.com/office/drawing/2014/main" val="10003"/>
                  </a:ext>
                </a:extLst>
              </a:tr>
              <a:tr h="809031">
                <a:tc>
                  <a:txBody>
                    <a:bodyPr/>
                    <a:lstStyle/>
                    <a:p>
                      <a:pPr lvl="0"/>
                      <a:r>
                        <a:rPr lang="en-US" sz="1800" dirty="0"/>
                        <a:t>The ribs are arranged obliquely, i.e., their anterior ends be located at lower level than their posterior ends.</a:t>
                      </a:r>
                    </a:p>
                  </a:txBody>
                  <a:tcPr/>
                </a:tc>
                <a:extLst>
                  <a:ext uri="{0D108BD9-81ED-4DB2-BD59-A6C34878D82A}">
                    <a16:rowId xmlns:a16="http://schemas.microsoft.com/office/drawing/2014/main" val="10004"/>
                  </a:ext>
                </a:extLst>
              </a:tr>
              <a:tr h="7917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obliquity of ribs rises progressively from 1st to 9th rib, for this reason 9th rib is most obliquely set.</a:t>
                      </a:r>
                    </a:p>
                  </a:txBody>
                  <a:tcPr/>
                </a:tc>
                <a:extLst>
                  <a:ext uri="{0D108BD9-81ED-4DB2-BD59-A6C34878D82A}">
                    <a16:rowId xmlns:a16="http://schemas.microsoft.com/office/drawing/2014/main" val="10005"/>
                  </a:ext>
                </a:extLst>
              </a:tr>
              <a:tr h="4365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width of ribs slowly reduced from above downward.</a:t>
                      </a:r>
                    </a:p>
                  </a:txBody>
                  <a:tcPr/>
                </a:tc>
                <a:extLst>
                  <a:ext uri="{0D108BD9-81ED-4DB2-BD59-A6C34878D82A}">
                    <a16:rowId xmlns:a16="http://schemas.microsoft.com/office/drawing/2014/main" val="10006"/>
                  </a:ext>
                </a:extLst>
              </a:tr>
            </a:tbl>
          </a:graphicData>
        </a:graphic>
      </p:graphicFrame>
      <p:sp>
        <p:nvSpPr>
          <p:cNvPr id="5" name="Footer Placeholder 4">
            <a:extLst>
              <a:ext uri="{FF2B5EF4-FFF2-40B4-BE49-F238E27FC236}">
                <a16:creationId xmlns:a16="http://schemas.microsoft.com/office/drawing/2014/main" id="{DBE4A74E-FC26-9D5E-C49C-7C79D5E5BB6E}"/>
              </a:ext>
            </a:extLst>
          </p:cNvPr>
          <p:cNvSpPr>
            <a:spLocks noGrp="1"/>
          </p:cNvSpPr>
          <p:nvPr>
            <p:ph type="ftr" sz="quarter" idx="11"/>
          </p:nvPr>
        </p:nvSpPr>
        <p:spPr/>
        <p:txBody>
          <a:bodyPr/>
          <a:lstStyle/>
          <a:p>
            <a:r>
              <a:rPr lang="en-US"/>
              <a:t>MBBSPPT.COM</a:t>
            </a:r>
          </a:p>
        </p:txBody>
      </p:sp>
      <p:sp>
        <p:nvSpPr>
          <p:cNvPr id="6" name="Slide Number Placeholder 5">
            <a:extLst>
              <a:ext uri="{FF2B5EF4-FFF2-40B4-BE49-F238E27FC236}">
                <a16:creationId xmlns:a16="http://schemas.microsoft.com/office/drawing/2014/main" id="{4135CEC4-50CA-6C24-7597-1CB6EDCF65D3}"/>
              </a:ext>
            </a:extLst>
          </p:cNvPr>
          <p:cNvSpPr>
            <a:spLocks noGrp="1"/>
          </p:cNvSpPr>
          <p:nvPr>
            <p:ph type="sldNum" sz="quarter" idx="12"/>
          </p:nvPr>
        </p:nvSpPr>
        <p:spPr/>
        <p:txBody>
          <a:bodyPr/>
          <a:lstStyle/>
          <a:p>
            <a:fld id="{A881B665-6261-40C9-9C6A-D666A55AAF32}"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lstStyle/>
          <a:p>
            <a:r>
              <a:rPr lang="en-US" dirty="0"/>
              <a:t>Costal Cartilages</a:t>
            </a:r>
          </a:p>
        </p:txBody>
      </p:sp>
      <p:sp>
        <p:nvSpPr>
          <p:cNvPr id="3" name="Content Placeholder 2"/>
          <p:cNvSpPr>
            <a:spLocks noGrp="1"/>
          </p:cNvSpPr>
          <p:nvPr>
            <p:ph idx="1"/>
          </p:nvPr>
        </p:nvSpPr>
        <p:spPr>
          <a:xfrm>
            <a:off x="1176865" y="2490135"/>
            <a:ext cx="6798736" cy="3444997"/>
          </a:xfrm>
        </p:spPr>
        <p:txBody>
          <a:bodyPr>
            <a:normAutofit/>
          </a:bodyPr>
          <a:lstStyle/>
          <a:p>
            <a:r>
              <a:rPr lang="en-US" dirty="0"/>
              <a:t>The anterior ends of first 7 ribs are joined to the sternum via their costal cartilages.</a:t>
            </a:r>
          </a:p>
          <a:p>
            <a:r>
              <a:rPr lang="en-US" dirty="0"/>
              <a:t> The cartilages at the anterior ends of 8th, 9th, and 10th ribs are joined to the next higher cartilage. </a:t>
            </a:r>
          </a:p>
          <a:p>
            <a:r>
              <a:rPr lang="en-US" dirty="0"/>
              <a:t>The anterior ends of 11th and 12th ribs are free and hence named floating ribs.</a:t>
            </a:r>
          </a:p>
          <a:p>
            <a:endParaRPr lang="en-US" dirty="0"/>
          </a:p>
        </p:txBody>
      </p:sp>
      <p:sp>
        <p:nvSpPr>
          <p:cNvPr id="6" name="Footer Placeholder 5">
            <a:extLst>
              <a:ext uri="{FF2B5EF4-FFF2-40B4-BE49-F238E27FC236}">
                <a16:creationId xmlns:a16="http://schemas.microsoft.com/office/drawing/2014/main" id="{B9EBD95A-32D9-2E4B-EA5B-BCD25035A48D}"/>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7485C320-73F5-2174-CE25-57B85A13993A}"/>
              </a:ext>
            </a:extLst>
          </p:cNvPr>
          <p:cNvSpPr>
            <a:spLocks noGrp="1"/>
          </p:cNvSpPr>
          <p:nvPr>
            <p:ph type="sldNum" sz="quarter" idx="12"/>
          </p:nvPr>
        </p:nvSpPr>
        <p:spPr/>
        <p:txBody>
          <a:bodyPr/>
          <a:lstStyle/>
          <a:p>
            <a:fld id="{A881B665-6261-40C9-9C6A-D666A55AAF32}" type="slidenum">
              <a:rPr lang="en-US" smtClean="0"/>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1600</TotalTime>
  <Words>2949</Words>
  <Application>Microsoft Office PowerPoint</Application>
  <PresentationFormat>On-screen Show (4:3)</PresentationFormat>
  <Paragraphs>320</Paragraphs>
  <Slides>41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Garamond</vt:lpstr>
      <vt:lpstr>Organic</vt:lpstr>
      <vt:lpstr>The Ribs</vt:lpstr>
      <vt:lpstr>The Ribs</vt:lpstr>
      <vt:lpstr>Emryology </vt:lpstr>
      <vt:lpstr>Thoracic Cage</vt:lpstr>
      <vt:lpstr>The Ribs </vt:lpstr>
      <vt:lpstr>PowerPoint Presentation</vt:lpstr>
      <vt:lpstr>Categorization</vt:lpstr>
      <vt:lpstr>PowerPoint Presentation</vt:lpstr>
      <vt:lpstr>Costal Cartilages</vt:lpstr>
      <vt:lpstr>Parts of a Typical Ribs</vt:lpstr>
      <vt:lpstr>Typical Ribs</vt:lpstr>
      <vt:lpstr>The head of Typical Ribs</vt:lpstr>
      <vt:lpstr>The Neck of Typical Ribs </vt:lpstr>
      <vt:lpstr> The Tubercle of Typical Ribs</vt:lpstr>
      <vt:lpstr>The body of Typical Rib </vt:lpstr>
      <vt:lpstr>Surface of the Body</vt:lpstr>
      <vt:lpstr>Boorders of the body </vt:lpstr>
      <vt:lpstr>Articulations</vt:lpstr>
      <vt:lpstr>Articulations</vt:lpstr>
      <vt:lpstr>Side Conclusion and Anatomical Position</vt:lpstr>
      <vt:lpstr>3 Characteristic Features of Typical Rib</vt:lpstr>
      <vt:lpstr>Atypical Ribs</vt:lpstr>
      <vt:lpstr>First Rib</vt:lpstr>
      <vt:lpstr>PowerPoint Presentation</vt:lpstr>
      <vt:lpstr>PowerPoint Presentation</vt:lpstr>
      <vt:lpstr>Features of 1st rib </vt:lpstr>
      <vt:lpstr>Surfaces of 1st rib</vt:lpstr>
      <vt:lpstr>Neck of 1st rib </vt:lpstr>
      <vt:lpstr>Side Decision of 1st rib </vt:lpstr>
      <vt:lpstr>SECOND RIB </vt:lpstr>
      <vt:lpstr>Distinguishing Features of 2nd rib</vt:lpstr>
      <vt:lpstr>Tenth Rib</vt:lpstr>
      <vt:lpstr>Eleventh Rib</vt:lpstr>
      <vt:lpstr>Twelfth Rib </vt:lpstr>
      <vt:lpstr>Distinguishing Features</vt:lpstr>
      <vt:lpstr>Attachments of 12th Rib</vt:lpstr>
      <vt:lpstr>Rib Fractures</vt:lpstr>
      <vt:lpstr>Cervical Rib</vt:lpstr>
      <vt:lpstr>Lumbar Rib (Gorilla Rib)</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Ribs</dc:title>
  <dc:creator>Zone</dc:creator>
  <cp:lastModifiedBy>Rajesh Patel</cp:lastModifiedBy>
  <cp:revision>86</cp:revision>
  <dcterms:created xsi:type="dcterms:W3CDTF">2018-05-12T05:03:27Z</dcterms:created>
  <dcterms:modified xsi:type="dcterms:W3CDTF">2024-06-08T20:04:22Z</dcterms:modified>
</cp:coreProperties>
</file>