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96" r:id="rId3"/>
    <p:sldId id="297" r:id="rId4"/>
    <p:sldId id="298" r:id="rId5"/>
    <p:sldId id="269" r:id="rId6"/>
    <p:sldId id="268" r:id="rId7"/>
    <p:sldId id="299" r:id="rId8"/>
    <p:sldId id="300" r:id="rId9"/>
    <p:sldId id="301" r:id="rId10"/>
    <p:sldId id="302" r:id="rId11"/>
    <p:sldId id="303" r:id="rId12"/>
    <p:sldId id="265" r:id="rId13"/>
    <p:sldId id="304" r:id="rId14"/>
    <p:sldId id="305" r:id="rId15"/>
    <p:sldId id="306" r:id="rId16"/>
    <p:sldId id="34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66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27AF0-7F4B-48BC-A6A0-8C753B8FA7AD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594EF-978D-4EAD-B6B5-7E4491E0A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0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3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2106C18-7187-4017-8E16-6B4772E6B1F6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8B4D50-04D6-4288-9A43-1397DDF80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0C110-13EE-71EC-C68A-9FF43B6D3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/>
          <a:p>
            <a:r>
              <a:rPr lang="en-US" dirty="0"/>
              <a:t>The Thoracic Cage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F8749-6612-FB54-5A49-1F4F24A0C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/>
          <a:lstStyle/>
          <a:p>
            <a:r>
              <a:rPr lang="en-US" dirty="0"/>
              <a:t>BY MBBSPPT.COM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7E005-32FB-9EB6-067F-CFAD083CB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30" y="762000"/>
            <a:ext cx="3429340" cy="3429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02D0E-2E91-F2B9-7E38-AA17D83D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8F0FB8-63D5-2611-D066-9D09B51D13DB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814730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Structures passing through superior thoracic aperture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45BD3B7-5FE4-AFAF-4D99-43D3B7DE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2570" y="2084832"/>
            <a:ext cx="539885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883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8286A-AAFA-9E79-5C23-F690C5CD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D79EBC2-6DA6-EFF4-0F74-0736A3C75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388972"/>
              </p:ext>
            </p:extLst>
          </p:nvPr>
        </p:nvGraphicFramePr>
        <p:xfrm>
          <a:off x="990600" y="575308"/>
          <a:ext cx="7162800" cy="57073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3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Structures Passing Through Superior Thoracic Aperture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45">
                <a:tc>
                  <a:txBody>
                    <a:bodyPr/>
                    <a:lstStyle/>
                    <a:p>
                      <a:r>
                        <a:rPr lang="en-US" sz="1600" b="1" dirty="0"/>
                        <a:t>Three large </a:t>
                      </a:r>
                      <a:r>
                        <a:rPr lang="en-US" sz="1600" b="1" dirty="0" err="1"/>
                        <a:t>strucctures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Oesophagus</a:t>
                      </a:r>
                      <a:endParaRPr lang="en-US" sz="160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Trachea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Apex of the 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Three large arteries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/>
                        <a:t>Brachiocephalic</a:t>
                      </a:r>
                      <a:r>
                        <a:rPr lang="en-US" sz="1600" dirty="0"/>
                        <a:t> trunk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Left common carotid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Left </a:t>
                      </a:r>
                      <a:r>
                        <a:rPr lang="en-US" sz="1600" dirty="0" err="1"/>
                        <a:t>subclavian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Two large veins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Right </a:t>
                      </a:r>
                      <a:r>
                        <a:rPr lang="en-US" sz="1600" dirty="0" err="1"/>
                        <a:t>Brachiocephalic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Left </a:t>
                      </a:r>
                      <a:r>
                        <a:rPr lang="en-US" sz="1600" dirty="0" err="1"/>
                        <a:t>Brachiocephalic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363">
                <a:tc>
                  <a:txBody>
                    <a:bodyPr/>
                    <a:lstStyle/>
                    <a:p>
                      <a:r>
                        <a:rPr lang="en-US" sz="1600" b="1" dirty="0"/>
                        <a:t>Many small</a:t>
                      </a:r>
                      <a:r>
                        <a:rPr lang="en-US" sz="1600" b="1" baseline="0" dirty="0"/>
                        <a:t> arteries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 &amp; L internal thoracic</a:t>
                      </a:r>
                    </a:p>
                    <a:p>
                      <a:r>
                        <a:rPr lang="en-US" sz="1600" dirty="0"/>
                        <a:t>R &amp; L superior</a:t>
                      </a:r>
                      <a:r>
                        <a:rPr lang="en-US" sz="1600" baseline="0" dirty="0"/>
                        <a:t> intercostal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R &amp; L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</a:t>
                      </a:r>
                      <a:r>
                        <a:rPr lang="en-US" sz="1600" baseline="0" dirty="0" err="1"/>
                        <a:t>intercostal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8580">
                <a:tc>
                  <a:txBody>
                    <a:bodyPr/>
                    <a:lstStyle/>
                    <a:p>
                      <a:r>
                        <a:rPr lang="en-US" sz="1600" b="1" dirty="0"/>
                        <a:t>Many nerves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R &amp; L </a:t>
                      </a:r>
                      <a:r>
                        <a:rPr lang="en-US" sz="1600" baseline="0" dirty="0" err="1"/>
                        <a:t>phrenic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R &amp; L </a:t>
                      </a:r>
                      <a:r>
                        <a:rPr lang="en-US" sz="1600" baseline="0" dirty="0" err="1"/>
                        <a:t>vagus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Left recurrent laryngeal</a:t>
                      </a:r>
                    </a:p>
                    <a:p>
                      <a:r>
                        <a:rPr lang="en-US" sz="1600" baseline="0" dirty="0"/>
                        <a:t>R &amp; L sympathetic trunks</a:t>
                      </a:r>
                    </a:p>
                    <a:p>
                      <a:r>
                        <a:rPr lang="en-US" sz="1600" baseline="0" dirty="0"/>
                        <a:t>Anterior primary </a:t>
                      </a:r>
                      <a:r>
                        <a:rPr lang="en-US" sz="1600" baseline="0" dirty="0" err="1"/>
                        <a:t>rami</a:t>
                      </a:r>
                      <a:r>
                        <a:rPr lang="en-US" sz="1600" baseline="0" dirty="0"/>
                        <a:t> of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baseline="0" dirty="0"/>
                        <a:t> thoracic nerve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71">
                <a:tc>
                  <a:txBody>
                    <a:bodyPr/>
                    <a:lstStyle/>
                    <a:p>
                      <a:r>
                        <a:rPr lang="en-US" sz="1600" b="1" dirty="0"/>
                        <a:t>Thoracic 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71">
                <a:tc>
                  <a:txBody>
                    <a:bodyPr/>
                    <a:lstStyle/>
                    <a:p>
                      <a:r>
                        <a:rPr lang="en-US" sz="1600" b="1" dirty="0"/>
                        <a:t>Muscles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Sternohyoid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sternothyroid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longus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colli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80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superior thoracic aper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421" y="861695"/>
            <a:ext cx="7577157" cy="5134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38859-D8BD-EE48-2BA0-D56EC5CB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6F1072-1EF9-83B8-B1FA-9A8E8606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2974" y="1905000"/>
            <a:ext cx="4718049" cy="452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756F6-4060-8E80-95E5-380E123DE5BD}"/>
              </a:ext>
            </a:extLst>
          </p:cNvPr>
          <p:cNvSpPr txBox="1"/>
          <p:nvPr/>
        </p:nvSpPr>
        <p:spPr>
          <a:xfrm>
            <a:off x="876298" y="6858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inferior thoracic aperture is closed by the diaphragm, and structures passing between the abdomen and thorax pierce or pass posteriorly to the diaphragm.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8533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ED644-DFAB-C213-5087-C1505C64B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2F5948-29A9-395F-5839-79EA7F2BA150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/>
              <a:t>Thoracic outlet syndrome (TOS) is a term used to describe a group of disorders that occur when there is compression, injury, or irritation of the nerves and blood vessels (arteries and veins) in the lower neck and upper chest area.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EA059E-E075-1EEA-95DE-E2C263DF4502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Thoracic outlet syndrome</a:t>
            </a:r>
          </a:p>
        </p:txBody>
      </p:sp>
    </p:spTree>
    <p:extLst>
      <p:ext uri="{BB962C8B-B14F-4D97-AF65-F5344CB8AC3E}">
        <p14:creationId xmlns:p14="http://schemas.microsoft.com/office/powerpoint/2010/main" val="183330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5C116-F4D9-9150-F606-FB31162F2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050D4-B988-2A47-9324-1677E4190DFB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Respiratory</a:t>
            </a:r>
          </a:p>
          <a:p>
            <a:pPr marL="0" indent="0" eaLnBrk="1" hangingPunct="1">
              <a:buNone/>
            </a:pPr>
            <a:r>
              <a:rPr lang="en-US" dirty="0"/>
              <a:t>It is a fibromuscular/musculoaponeurotic/musculotendinous sheet which arches over the abdomen.</a:t>
            </a:r>
          </a:p>
          <a:p>
            <a:pPr marL="0" indent="0" eaLnBrk="1" hangingPunct="1">
              <a:buNone/>
            </a:pPr>
            <a:r>
              <a:rPr lang="en-US" dirty="0"/>
              <a:t>It separates the abdominal cavity from the thoracic cavity.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68CA1-37F6-E5D6-F3DA-FB76F4296219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Diaphragm </a:t>
            </a:r>
          </a:p>
        </p:txBody>
      </p:sp>
    </p:spTree>
    <p:extLst>
      <p:ext uri="{BB962C8B-B14F-4D97-AF65-F5344CB8AC3E}">
        <p14:creationId xmlns:p14="http://schemas.microsoft.com/office/powerpoint/2010/main" val="70313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9A2C0-A3ED-DFC3-4C3D-E3CBDC1B22F3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/>
              <a:t>Thoracic Cage is a skeletal framework which supports the thorax. </a:t>
            </a:r>
          </a:p>
          <a:p>
            <a:pPr marL="0" indent="0" eaLnBrk="1" hangingPunct="1">
              <a:buNone/>
            </a:pPr>
            <a:r>
              <a:rPr lang="en-US" dirty="0"/>
              <a:t>It’s nature is </a:t>
            </a:r>
            <a:r>
              <a:rPr lang="en-US" dirty="0" err="1"/>
              <a:t>Osteocartilaginous</a:t>
            </a:r>
            <a:r>
              <a:rPr lang="en-US" dirty="0"/>
              <a:t> and elastic. </a:t>
            </a:r>
          </a:p>
          <a:p>
            <a:pPr marL="0" indent="0" eaLnBrk="1" hangingPunct="1">
              <a:buNone/>
            </a:pPr>
            <a:r>
              <a:rPr lang="en-US" dirty="0"/>
              <a:t>Bony wall of the thorax is formed by: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Thoracic vertebrae, ……………………… behind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Ribs, cartilages, ……………………… on either side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dirty="0"/>
              <a:t>Sternum, ……………………… In front </a:t>
            </a:r>
          </a:p>
          <a:p>
            <a:pPr marL="0" indent="0" eaLnBrk="1" hangingPunct="1">
              <a:buNone/>
            </a:pPr>
            <a:r>
              <a:rPr lang="en-US" dirty="0"/>
              <a:t>The ribs are placed obliquely and the vertebral end of 1</a:t>
            </a:r>
            <a:r>
              <a:rPr lang="en-US" baseline="30000" dirty="0"/>
              <a:t>st</a:t>
            </a:r>
            <a:r>
              <a:rPr lang="en-US" dirty="0"/>
              <a:t> rib is higher than its sternal end.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600" i="1" dirty="0"/>
              <a:t>It gives protection for the internal organs of the thoracic cavity and supports the superior trunk, pectoral girdle, and upper limbs.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095D52-5496-7CA0-E8AD-F0C4958549E9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Thoracic Cage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07BA3-8C0A-16F3-DEF3-CBC1F08C3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CFD254-125D-8EC9-4D92-D034C34E4C7F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37277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The body of sternum is 4”.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The body is formed of 4 sternebrae.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The body of sternum lies opposite 4 thoracic vertebrae (T5, 6, 7, 8).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8232A1-8359-F845-6995-BFDF7BA6D495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Thoracic Cage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6696AB-5E96-FF7F-C92A-2548E4EE2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84832"/>
            <a:ext cx="387436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89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67E0-1054-D0A8-6FAD-551FE4DEF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14EC2A-5EDA-CD07-62A2-27205EFB365E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Boundaries:</a:t>
            </a:r>
          </a:p>
          <a:p>
            <a:pPr marL="0" indent="0" eaLnBrk="1" hangingPunct="1">
              <a:buNone/>
            </a:pPr>
            <a:r>
              <a:rPr lang="en-US" sz="1600" dirty="0"/>
              <a:t>Posteriorly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The thoracic part of the vertebral column.</a:t>
            </a:r>
          </a:p>
          <a:p>
            <a:pPr marL="0" indent="0" eaLnBrk="1" hangingPunct="1">
              <a:buNone/>
            </a:pPr>
            <a:r>
              <a:rPr lang="en-US" sz="1600" dirty="0"/>
              <a:t>Anteriorly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The sternum and costal cartilages.</a:t>
            </a:r>
          </a:p>
          <a:p>
            <a:pPr marL="0" indent="0" eaLnBrk="1" hangingPunct="1">
              <a:buNone/>
            </a:pPr>
            <a:r>
              <a:rPr lang="en-US" sz="1600" dirty="0"/>
              <a:t>Laterally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The ribs and intercostal spaces.</a:t>
            </a:r>
          </a:p>
          <a:p>
            <a:pPr marL="0" indent="0" eaLnBrk="1" hangingPunct="1">
              <a:buNone/>
            </a:pPr>
            <a:r>
              <a:rPr lang="en-US" sz="1600" dirty="0"/>
              <a:t>Superiorly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The </a:t>
            </a:r>
            <a:r>
              <a:rPr lang="en-US" sz="1200" dirty="0" err="1"/>
              <a:t>Suprapleural</a:t>
            </a:r>
            <a:r>
              <a:rPr lang="en-US" sz="1200" dirty="0"/>
              <a:t> membrane.</a:t>
            </a:r>
          </a:p>
          <a:p>
            <a:pPr marL="0" indent="0" eaLnBrk="1" hangingPunct="1">
              <a:buNone/>
            </a:pPr>
            <a:r>
              <a:rPr lang="en-US" sz="1600" dirty="0"/>
              <a:t>Inferiorly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200" dirty="0"/>
              <a:t>The diaphragm, which </a:t>
            </a:r>
            <a:r>
              <a:rPr lang="en-US" sz="1200" dirty="0" err="1"/>
              <a:t>separatesthe</a:t>
            </a:r>
            <a:r>
              <a:rPr lang="en-US" sz="1200" dirty="0"/>
              <a:t> thoracic cavity from the abdominal cavity.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CAC78-61EC-456A-08D5-3E611AA97D36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THORAX</a:t>
            </a:r>
          </a:p>
        </p:txBody>
      </p:sp>
    </p:spTree>
    <p:extLst>
      <p:ext uri="{BB962C8B-B14F-4D97-AF65-F5344CB8AC3E}">
        <p14:creationId xmlns:p14="http://schemas.microsoft.com/office/powerpoint/2010/main" val="108556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135" y="1262390"/>
            <a:ext cx="5975729" cy="369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34670" y="4953000"/>
            <a:ext cx="70746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 </a:t>
            </a:r>
            <a:r>
              <a:rPr lang="en-US" sz="1600" dirty="0" err="1"/>
              <a:t>Suprapleural</a:t>
            </a:r>
            <a:r>
              <a:rPr lang="en-US" sz="1600" dirty="0"/>
              <a:t> membrane, also known as Sibson fascia, is a solid fascial connective tissue layer above the superior thoracic inlet on each side, placed on top of the tips of the lungs.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can be said to be an extension of the tendinous attachment of the scalenus </a:t>
            </a:r>
            <a:r>
              <a:rPr lang="en-US" sz="1600" dirty="0" err="1"/>
              <a:t>minimus</a:t>
            </a:r>
            <a:r>
              <a:rPr lang="en-US" sz="1600" dirty="0"/>
              <a:t> muscle. It slopes down.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E95C-2456-21C5-6CB2-8E5AE42A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62865D-088C-EB35-0D40-E0FC3324ADAB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37277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 cross section, it is kidney shaped.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has the anterior, posterior and lateral boundaries.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thoracic wall is made up of the sternum, ribs plus three layers of intercostal muscles, diaphragm and the intercostal vessels and nerves.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function of the thorax is respiration.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C363E5-39C7-A417-C72A-6015339C1B5C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Thoracic Cavity</a:t>
            </a:r>
          </a:p>
        </p:txBody>
      </p:sp>
      <p:pic>
        <p:nvPicPr>
          <p:cNvPr id="6" name="Picture 7" descr="cross section through thorax">
            <a:extLst>
              <a:ext uri="{FF2B5EF4-FFF2-40B4-BE49-F238E27FC236}">
                <a16:creationId xmlns:a16="http://schemas.microsoft.com/office/drawing/2014/main" id="{2088B226-0BD2-2515-DCF1-65307C6CA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5018" y="2362201"/>
            <a:ext cx="3820314" cy="2514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1703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D3B50-C07C-E5DB-A5B9-738CF2051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B4C6D-61FA-4171-A498-512A6C6D9199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37277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In men, the thoracic cavity is flattened </a:t>
            </a:r>
            <a:r>
              <a:rPr lang="en-US" sz="1800" dirty="0" err="1"/>
              <a:t>anteroposteriorly</a:t>
            </a:r>
            <a:r>
              <a:rPr lang="en-US" sz="1800" dirty="0"/>
              <a:t> and kidney-shaped on the transverse section (the man can lie on his back).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800" dirty="0"/>
              <a:t>In quadrupeds, the thoracic cavity is compressed from side to side.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4DACC6-AE2E-21C8-7D83-2B2D073D54C7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shape of the </a:t>
            </a:r>
            <a:r>
              <a:rPr lang="en-US" dirty="0" err="1"/>
              <a:t>thoacic</a:t>
            </a:r>
            <a:r>
              <a:rPr lang="en-US" dirty="0"/>
              <a:t> cavity in ‘man’ and in ‘</a:t>
            </a:r>
            <a:r>
              <a:rPr lang="en-US" dirty="0" err="1"/>
              <a:t>quadripeds</a:t>
            </a:r>
            <a:r>
              <a:rPr lang="en-US" dirty="0"/>
              <a:t>’</a:t>
            </a:r>
          </a:p>
        </p:txBody>
      </p:sp>
      <p:pic>
        <p:nvPicPr>
          <p:cNvPr id="2" name="Picture 2" descr="Image result for thoracic cavity anatomy">
            <a:extLst>
              <a:ext uri="{FF2B5EF4-FFF2-40B4-BE49-F238E27FC236}">
                <a16:creationId xmlns:a16="http://schemas.microsoft.com/office/drawing/2014/main" id="{D2B8B34C-A500-0943-002D-C98F34D15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149" y="4262131"/>
            <a:ext cx="2666999" cy="2398119"/>
          </a:xfrm>
          <a:prstGeom prst="rect">
            <a:avLst/>
          </a:prstGeom>
          <a:noFill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1BD414B-9D3C-FA46-1FF6-FAEE53B7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2286000"/>
            <a:ext cx="4571999" cy="35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525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B8D91-D08C-3280-BA32-22DDFBB6F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4F4186-E8D6-9122-D52C-BF615F4BBD88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Superior aperture of the thorax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1B5BD48-E616-0E5D-AB81-5528638B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310" y="2084832"/>
            <a:ext cx="2319890" cy="24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86E8A16-7BD5-F9E6-AD5C-71268DD40C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83270"/>
            <a:ext cx="4547570" cy="376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820F16-D939-BFE4-10A4-DC38334FEAB8}"/>
              </a:ext>
            </a:extLst>
          </p:cNvPr>
          <p:cNvSpPr txBox="1"/>
          <p:nvPr/>
        </p:nvSpPr>
        <p:spPr>
          <a:xfrm>
            <a:off x="804310" y="6019800"/>
            <a:ext cx="778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 </a:t>
            </a:r>
            <a:r>
              <a:rPr lang="en-US" sz="1600" dirty="0" err="1"/>
              <a:t>suprapleural</a:t>
            </a:r>
            <a:r>
              <a:rPr lang="en-US" sz="1600" dirty="0"/>
              <a:t> membrane, also known as Sibson fascia is a strong fascial connective tissue layer above the superior thoracic inlet on each side, placed on top of the tips of the lungs.</a:t>
            </a:r>
          </a:p>
          <a:p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3911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265</TotalTime>
  <Words>578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 3</vt:lpstr>
      <vt:lpstr>Integral</vt:lpstr>
      <vt:lpstr>The Thoracic Cage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Bony Thorax</dc:title>
  <dc:creator>Zone</dc:creator>
  <cp:lastModifiedBy>Rajesh Patel</cp:lastModifiedBy>
  <cp:revision>22</cp:revision>
  <dcterms:created xsi:type="dcterms:W3CDTF">2018-05-13T01:52:50Z</dcterms:created>
  <dcterms:modified xsi:type="dcterms:W3CDTF">2024-11-15T14:38:18Z</dcterms:modified>
</cp:coreProperties>
</file>