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sldIdLst>
    <p:sldId id="287" r:id="rId2"/>
    <p:sldId id="296" r:id="rId3"/>
    <p:sldId id="269" r:id="rId4"/>
    <p:sldId id="267" r:id="rId5"/>
    <p:sldId id="297" r:id="rId6"/>
    <p:sldId id="298" r:id="rId7"/>
    <p:sldId id="268" r:id="rId8"/>
    <p:sldId id="299" r:id="rId9"/>
    <p:sldId id="300" r:id="rId10"/>
    <p:sldId id="270" r:id="rId11"/>
    <p:sldId id="301" r:id="rId12"/>
    <p:sldId id="302" r:id="rId13"/>
    <p:sldId id="303" r:id="rId14"/>
    <p:sldId id="304" r:id="rId15"/>
    <p:sldId id="285" r:id="rId16"/>
    <p:sldId id="265" r:id="rId17"/>
    <p:sldId id="266" r:id="rId18"/>
    <p:sldId id="271" r:id="rId19"/>
    <p:sldId id="272" r:id="rId20"/>
    <p:sldId id="273" r:id="rId21"/>
    <p:sldId id="283" r:id="rId22"/>
    <p:sldId id="274" r:id="rId23"/>
    <p:sldId id="275" r:id="rId24"/>
    <p:sldId id="286" r:id="rId25"/>
    <p:sldId id="276" r:id="rId26"/>
    <p:sldId id="305" r:id="rId27"/>
    <p:sldId id="306" r:id="rId28"/>
    <p:sldId id="307" r:id="rId29"/>
    <p:sldId id="308" r:id="rId30"/>
    <p:sldId id="279" r:id="rId31"/>
    <p:sldId id="309" r:id="rId32"/>
    <p:sldId id="310" r:id="rId33"/>
    <p:sldId id="311" r:id="rId34"/>
    <p:sldId id="358"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9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58B097-2B50-660D-5AFD-1EBA1F4FD32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9B564741-339E-4634-D99D-0508BC6FFF08}"/>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921ABFCE-FB16-4BA0-84C1-92A99E3D1C0F}" type="datetimeFigureOut">
              <a:rPr lang="en-US"/>
              <a:pPr>
                <a:defRPr/>
              </a:pPr>
              <a:t>11/19/2024</a:t>
            </a:fld>
            <a:endParaRPr lang="en-US"/>
          </a:p>
        </p:txBody>
      </p:sp>
      <p:sp>
        <p:nvSpPr>
          <p:cNvPr id="4" name="Slide Image Placeholder 3">
            <a:extLst>
              <a:ext uri="{FF2B5EF4-FFF2-40B4-BE49-F238E27FC236}">
                <a16:creationId xmlns:a16="http://schemas.microsoft.com/office/drawing/2014/main" id="{6E8D052B-A2ED-7B58-848D-2EA155C86E97}"/>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7C41ECF1-EECA-24DC-FCEE-204241832134}"/>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12430EA-31B2-140E-4BB3-7102D70B7A14}"/>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70DB1A79-1F6B-F969-2BBE-E47D3E72771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8208871-B779-4B12-84AD-3E870190E8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B1ECC09-AC42-4638-8363-78D34E011872}" type="slidenum">
              <a:rPr lang="en-US" altLang="en-US" smtClean="0"/>
              <a:pPr/>
              <a:t>‹#›</a:t>
            </a:fld>
            <a:endParaRPr lang="en-US" alt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202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B0B0FCC-2CEB-42FC-9A51-486477AFAFFB}" type="slidenum">
              <a:rPr lang="en-US" altLang="en-US" smtClean="0"/>
              <a:pPr/>
              <a:t>‹#›</a:t>
            </a:fld>
            <a:endParaRPr lang="en-US" altLang="en-US"/>
          </a:p>
        </p:txBody>
      </p:sp>
    </p:spTree>
    <p:extLst>
      <p:ext uri="{BB962C8B-B14F-4D97-AF65-F5344CB8AC3E}">
        <p14:creationId xmlns:p14="http://schemas.microsoft.com/office/powerpoint/2010/main" val="4256546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9169D8E-62F3-4D25-A585-85E8DFA5169F}" type="slidenum">
              <a:rPr lang="en-US" altLang="en-US" smtClean="0"/>
              <a:pPr/>
              <a:t>‹#›</a:t>
            </a:fld>
            <a:endParaRPr lang="en-US" alt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8327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71E8E67-A133-4A84-90EB-F1CDD01FEBE2}" type="slidenum">
              <a:rPr lang="en-US" altLang="en-US" smtClean="0"/>
              <a:pPr/>
              <a:t>‹#›</a:t>
            </a:fld>
            <a:endParaRPr lang="en-US" altLang="en-US"/>
          </a:p>
        </p:txBody>
      </p:sp>
    </p:spTree>
    <p:extLst>
      <p:ext uri="{BB962C8B-B14F-4D97-AF65-F5344CB8AC3E}">
        <p14:creationId xmlns:p14="http://schemas.microsoft.com/office/powerpoint/2010/main" val="4176139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6E3D0B5-A02B-45AC-9994-A2F882B3084B}" type="slidenum">
              <a:rPr lang="en-US" altLang="en-US" smtClean="0"/>
              <a:pPr/>
              <a:t>‹#›</a:t>
            </a:fld>
            <a:endParaRPr lang="en-US" alt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8415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BC1694E5-8DF1-40B9-A68A-DF02C4A638C6}" type="slidenum">
              <a:rPr lang="en-US" altLang="en-US" smtClean="0"/>
              <a:pPr/>
              <a:t>‹#›</a:t>
            </a:fld>
            <a:endParaRPr lang="en-US" altLang="en-US"/>
          </a:p>
        </p:txBody>
      </p:sp>
    </p:spTree>
    <p:extLst>
      <p:ext uri="{BB962C8B-B14F-4D97-AF65-F5344CB8AC3E}">
        <p14:creationId xmlns:p14="http://schemas.microsoft.com/office/powerpoint/2010/main" val="2489364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58BF0570-5279-4479-AADE-2787E8FC56C2}" type="slidenum">
              <a:rPr lang="en-US" altLang="en-US" smtClean="0"/>
              <a:pPr/>
              <a:t>‹#›</a:t>
            </a:fld>
            <a:endParaRPr lang="en-US" altLang="en-US"/>
          </a:p>
        </p:txBody>
      </p:sp>
    </p:spTree>
    <p:extLst>
      <p:ext uri="{BB962C8B-B14F-4D97-AF65-F5344CB8AC3E}">
        <p14:creationId xmlns:p14="http://schemas.microsoft.com/office/powerpoint/2010/main" val="4261651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2C445F11-683A-4648-945E-944009710676}" type="slidenum">
              <a:rPr lang="en-US" altLang="en-US" smtClean="0"/>
              <a:pPr/>
              <a:t>‹#›</a:t>
            </a:fld>
            <a:endParaRPr lang="en-US" altLang="en-US"/>
          </a:p>
        </p:txBody>
      </p:sp>
    </p:spTree>
    <p:extLst>
      <p:ext uri="{BB962C8B-B14F-4D97-AF65-F5344CB8AC3E}">
        <p14:creationId xmlns:p14="http://schemas.microsoft.com/office/powerpoint/2010/main" val="3684127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C69326DE-61DE-4CDF-859A-F9D6EA7EE20A}" type="slidenum">
              <a:rPr lang="en-US" altLang="en-US" smtClean="0"/>
              <a:pPr/>
              <a:t>‹#›</a:t>
            </a:fld>
            <a:endParaRPr lang="en-US" altLang="en-US"/>
          </a:p>
        </p:txBody>
      </p:sp>
    </p:spTree>
    <p:extLst>
      <p:ext uri="{BB962C8B-B14F-4D97-AF65-F5344CB8AC3E}">
        <p14:creationId xmlns:p14="http://schemas.microsoft.com/office/powerpoint/2010/main" val="1207033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B454D675-3BC2-4201-AF22-B80C30042D50}" type="slidenum">
              <a:rPr lang="en-US" altLang="en-US" smtClean="0"/>
              <a:pPr/>
              <a:t>‹#›</a:t>
            </a:fld>
            <a:endParaRPr lang="en-US" altLang="en-US"/>
          </a:p>
        </p:txBody>
      </p:sp>
    </p:spTree>
    <p:extLst>
      <p:ext uri="{BB962C8B-B14F-4D97-AF65-F5344CB8AC3E}">
        <p14:creationId xmlns:p14="http://schemas.microsoft.com/office/powerpoint/2010/main" val="2536261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E0092422-FB12-4315-98E2-A968CB59CE9C}" type="slidenum">
              <a:rPr lang="en-US" altLang="en-US" smtClean="0"/>
              <a:pPr/>
              <a:t>‹#›</a:t>
            </a:fld>
            <a:endParaRPr lang="en-US" alt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8932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pPr>
              <a:defRPr/>
            </a:pPr>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pPr>
              <a:defRPr/>
            </a:pPr>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AE899DC7-9374-451A-9A40-3758FA108BD8}" type="slidenum">
              <a:rPr lang="en-US" altLang="en-US" smtClean="0"/>
              <a:pPr/>
              <a:t>‹#›</a:t>
            </a:fld>
            <a:endParaRPr lang="en-US" alt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17960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oleObject" Target="../embeddings/oleObject3.bin"/><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4.bin"/><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3DB46-5D5E-6594-9AE2-C16628884A43}"/>
              </a:ext>
            </a:extLst>
          </p:cNvPr>
          <p:cNvSpPr>
            <a:spLocks noGrp="1"/>
          </p:cNvSpPr>
          <p:nvPr>
            <p:ph type="ctrTitle"/>
          </p:nvPr>
        </p:nvSpPr>
        <p:spPr/>
        <p:txBody>
          <a:bodyPr/>
          <a:lstStyle/>
          <a:p>
            <a:r>
              <a:rPr lang="en-US" cap="all" dirty="0"/>
              <a:t>The umbilicus</a:t>
            </a:r>
            <a:endParaRPr lang="en-IN" dirty="0"/>
          </a:p>
        </p:txBody>
      </p:sp>
      <p:sp>
        <p:nvSpPr>
          <p:cNvPr id="3" name="Subtitle 2">
            <a:extLst>
              <a:ext uri="{FF2B5EF4-FFF2-40B4-BE49-F238E27FC236}">
                <a16:creationId xmlns:a16="http://schemas.microsoft.com/office/drawing/2014/main" id="{A4A4873E-6C5F-97C1-080E-706DF4DE2614}"/>
              </a:ext>
            </a:extLst>
          </p:cNvPr>
          <p:cNvSpPr>
            <a:spLocks noGrp="1"/>
          </p:cNvSpPr>
          <p:nvPr>
            <p:ph type="subTitle" idx="1"/>
          </p:nvPr>
        </p:nvSpPr>
        <p:spPr/>
        <p:txBody>
          <a:bodyPr/>
          <a:lstStyle/>
          <a:p>
            <a:r>
              <a:rPr lang="en-IN" dirty="0"/>
              <a:t>By MBBSPPT.COM</a:t>
            </a:r>
          </a:p>
        </p:txBody>
      </p:sp>
      <p:pic>
        <p:nvPicPr>
          <p:cNvPr id="7" name="Picture 6">
            <a:extLst>
              <a:ext uri="{FF2B5EF4-FFF2-40B4-BE49-F238E27FC236}">
                <a16:creationId xmlns:a16="http://schemas.microsoft.com/office/drawing/2014/main" id="{695CAB8B-8B1F-DFC5-39C7-CD7EC6F0D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434823"/>
            <a:ext cx="5486400" cy="3657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a:extLst>
              <a:ext uri="{FF2B5EF4-FFF2-40B4-BE49-F238E27FC236}">
                <a16:creationId xmlns:a16="http://schemas.microsoft.com/office/drawing/2014/main" id="{5A9D53B0-2235-F661-8365-30B86433EF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724" y="990600"/>
            <a:ext cx="6710551"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A665A-C1CB-B55E-958B-6BD70B796C18}"/>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B14A6C5-5F63-1109-371C-111654AA7F6D}"/>
              </a:ext>
            </a:extLst>
          </p:cNvPr>
          <p:cNvSpPr txBox="1">
            <a:spLocks/>
          </p:cNvSpPr>
          <p:nvPr/>
        </p:nvSpPr>
        <p:spPr>
          <a:xfrm>
            <a:off x="768096" y="2084832"/>
            <a:ext cx="7690104" cy="4224528"/>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The definitive connecting stalk between the embryo or fetus and the placenta; at birth it is primarily composed of Wharton's jelly in which the umbilical vessels are embedded.</a:t>
            </a:r>
          </a:p>
        </p:txBody>
      </p:sp>
      <p:sp>
        <p:nvSpPr>
          <p:cNvPr id="8" name="Title 1">
            <a:extLst>
              <a:ext uri="{FF2B5EF4-FFF2-40B4-BE49-F238E27FC236}">
                <a16:creationId xmlns:a16="http://schemas.microsoft.com/office/drawing/2014/main" id="{8023FF61-0821-046C-0FB8-BD06FA2622B2}"/>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Umbilical cord</a:t>
            </a:r>
          </a:p>
        </p:txBody>
      </p:sp>
    </p:spTree>
    <p:extLst>
      <p:ext uri="{BB962C8B-B14F-4D97-AF65-F5344CB8AC3E}">
        <p14:creationId xmlns:p14="http://schemas.microsoft.com/office/powerpoint/2010/main" val="728172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534B3-C52C-067A-C7BD-24F45FB9B8CA}"/>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4CBBAD5-A388-2406-8BF1-827F0A4D5914}"/>
              </a:ext>
            </a:extLst>
          </p:cNvPr>
          <p:cNvSpPr txBox="1">
            <a:spLocks/>
          </p:cNvSpPr>
          <p:nvPr/>
        </p:nvSpPr>
        <p:spPr>
          <a:xfrm>
            <a:off x="768096" y="2084832"/>
            <a:ext cx="7690104" cy="4224528"/>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An opening in the </a:t>
            </a:r>
            <a:r>
              <a:rPr lang="en-US" dirty="0" err="1"/>
              <a:t>linea</a:t>
            </a:r>
            <a:r>
              <a:rPr lang="en-US" dirty="0"/>
              <a:t> alba through which pass the umbilical vessels in the fetus; in young embryos it is relatively nearer to the pubis, but gradually ascends to the center of the abdomen; it is closed in the adult, its site being indicated by the umbilicus or navel. </a:t>
            </a:r>
          </a:p>
          <a:p>
            <a:pPr eaLnBrk="1" hangingPunct="1">
              <a:buFont typeface="Arial" panose="020B0604020202020204" pitchFamily="34" charset="0"/>
              <a:buChar char="•"/>
            </a:pPr>
            <a:r>
              <a:rPr lang="en-US" dirty="0"/>
              <a:t>Syn: Annulus </a:t>
            </a:r>
            <a:r>
              <a:rPr lang="en-US" dirty="0" err="1"/>
              <a:t>Umbilicalis</a:t>
            </a:r>
            <a:r>
              <a:rPr lang="en-US" dirty="0"/>
              <a:t>.</a:t>
            </a:r>
          </a:p>
        </p:txBody>
      </p:sp>
      <p:sp>
        <p:nvSpPr>
          <p:cNvPr id="8" name="Title 1">
            <a:extLst>
              <a:ext uri="{FF2B5EF4-FFF2-40B4-BE49-F238E27FC236}">
                <a16:creationId xmlns:a16="http://schemas.microsoft.com/office/drawing/2014/main" id="{976DC002-078D-7157-4208-E0A6B4DB0005}"/>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Umbilical ring</a:t>
            </a:r>
          </a:p>
        </p:txBody>
      </p:sp>
    </p:spTree>
    <p:extLst>
      <p:ext uri="{BB962C8B-B14F-4D97-AF65-F5344CB8AC3E}">
        <p14:creationId xmlns:p14="http://schemas.microsoft.com/office/powerpoint/2010/main" val="2183574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4C7C4-D922-5490-1C23-DA7BD5148875}"/>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F85B6A3-559C-9175-8C64-6EC253E2BF45}"/>
              </a:ext>
            </a:extLst>
          </p:cNvPr>
          <p:cNvSpPr txBox="1">
            <a:spLocks/>
          </p:cNvSpPr>
          <p:nvPr/>
        </p:nvSpPr>
        <p:spPr>
          <a:xfrm>
            <a:off x="768096" y="2084832"/>
            <a:ext cx="7690104" cy="4224528"/>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Embryologically, the umbilicus is a midline fusion of the medial aponeurotic borders of both rectus abdominis aponeuroses around the umbilical cord.</a:t>
            </a:r>
          </a:p>
          <a:p>
            <a:pPr marL="0" indent="0" eaLnBrk="1" hangingPunct="1">
              <a:buNone/>
            </a:pPr>
            <a:r>
              <a:rPr lang="en-US" dirty="0"/>
              <a:t>This fusion may take place around the 10th week, after the herniated midgut returns to the peritoneal cavity.</a:t>
            </a:r>
          </a:p>
        </p:txBody>
      </p:sp>
      <p:sp>
        <p:nvSpPr>
          <p:cNvPr id="8" name="Title 1">
            <a:extLst>
              <a:ext uri="{FF2B5EF4-FFF2-40B4-BE49-F238E27FC236}">
                <a16:creationId xmlns:a16="http://schemas.microsoft.com/office/drawing/2014/main" id="{3A685564-375E-B7BA-F16B-407C31E9C46E}"/>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Umbilical Area</a:t>
            </a:r>
          </a:p>
        </p:txBody>
      </p:sp>
    </p:spTree>
    <p:extLst>
      <p:ext uri="{BB962C8B-B14F-4D97-AF65-F5344CB8AC3E}">
        <p14:creationId xmlns:p14="http://schemas.microsoft.com/office/powerpoint/2010/main" val="377221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0DBB9-2CDA-31E6-308E-165F5A124A62}"/>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072C9D2-BDF9-9AE9-72A5-36CE89F3D62F}"/>
              </a:ext>
            </a:extLst>
          </p:cNvPr>
          <p:cNvSpPr txBox="1">
            <a:spLocks/>
          </p:cNvSpPr>
          <p:nvPr/>
        </p:nvSpPr>
        <p:spPr>
          <a:xfrm>
            <a:off x="768096" y="2084832"/>
            <a:ext cx="7690104" cy="4224528"/>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lvl="1">
              <a:buFont typeface="Arial" panose="020B0604020202020204" pitchFamily="34" charset="0"/>
              <a:buChar char="•"/>
            </a:pPr>
            <a:r>
              <a:rPr lang="en-US" sz="2000" dirty="0"/>
              <a:t>The median umbilical fold extends from the apex of the urinary bladder to the umbilicus and covers the median umbilical ligament, the remnant of the urachus, which joined the apex of the fetal bladder to the umbilicus.</a:t>
            </a:r>
          </a:p>
          <a:p>
            <a:pPr lvl="1">
              <a:buFont typeface="Arial" panose="020B0604020202020204" pitchFamily="34" charset="0"/>
              <a:buChar char="•"/>
            </a:pPr>
            <a:r>
              <a:rPr lang="en-US" sz="2000" dirty="0"/>
              <a:t>Two medial umbilical folds, lateral to the median umbilical fold, cover the medial umbilical ligaments, formed by occluded parts of the umbilical arteries.</a:t>
            </a:r>
          </a:p>
          <a:p>
            <a:pPr lvl="1">
              <a:buFont typeface="Arial" panose="020B0604020202020204" pitchFamily="34" charset="0"/>
              <a:buChar char="•"/>
            </a:pPr>
            <a:r>
              <a:rPr lang="en-US" sz="2000" dirty="0"/>
              <a:t>Two lateral umbilical folds, lateral to the medial umbilical folds, cover the inferior epigastric vessels and therefore bleed if cut.</a:t>
            </a:r>
          </a:p>
        </p:txBody>
      </p:sp>
      <p:sp>
        <p:nvSpPr>
          <p:cNvPr id="8" name="Title 1">
            <a:extLst>
              <a:ext uri="{FF2B5EF4-FFF2-40B4-BE49-F238E27FC236}">
                <a16:creationId xmlns:a16="http://schemas.microsoft.com/office/drawing/2014/main" id="{5621C25B-427A-1CCD-DA5D-6C0367AB2295}"/>
              </a:ext>
            </a:extLst>
          </p:cNvPr>
          <p:cNvSpPr txBox="1">
            <a:spLocks/>
          </p:cNvSpPr>
          <p:nvPr/>
        </p:nvSpPr>
        <p:spPr>
          <a:xfrm>
            <a:off x="768096" y="585216"/>
            <a:ext cx="753770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Attachments at the umbilicus</a:t>
            </a:r>
          </a:p>
        </p:txBody>
      </p:sp>
    </p:spTree>
    <p:extLst>
      <p:ext uri="{BB962C8B-B14F-4D97-AF65-F5344CB8AC3E}">
        <p14:creationId xmlns:p14="http://schemas.microsoft.com/office/powerpoint/2010/main" val="1977023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4.bp.blogspot.com/-MbeNiVFak2w/Tj0Fmv4V-2I/AAAAAAAAACs/OiusWm6c0m4/s1600/Umbilicus.jpg">
            <a:extLst>
              <a:ext uri="{FF2B5EF4-FFF2-40B4-BE49-F238E27FC236}">
                <a16:creationId xmlns:a16="http://schemas.microsoft.com/office/drawing/2014/main" id="{A8397A5D-0C0A-9768-F4D1-5ED1CDA248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0800" y="990600"/>
            <a:ext cx="650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a:extLst>
              <a:ext uri="{FF2B5EF4-FFF2-40B4-BE49-F238E27FC236}">
                <a16:creationId xmlns:a16="http://schemas.microsoft.com/office/drawing/2014/main" id="{D58F7F00-1ACB-4521-7AAB-AAD615109C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1962" y="948531"/>
            <a:ext cx="4900075" cy="496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9E9C3E2D-A20C-10A2-0E9E-A5A8B72FBC5B}"/>
              </a:ext>
            </a:extLst>
          </p:cNvPr>
          <p:cNvGraphicFramePr>
            <a:graphicFrameLocks noChangeAspect="1"/>
          </p:cNvGraphicFramePr>
          <p:nvPr>
            <p:extLst>
              <p:ext uri="{D42A27DB-BD31-4B8C-83A1-F6EECF244321}">
                <p14:modId xmlns:p14="http://schemas.microsoft.com/office/powerpoint/2010/main" val="1148469894"/>
              </p:ext>
            </p:extLst>
          </p:nvPr>
        </p:nvGraphicFramePr>
        <p:xfrm>
          <a:off x="1338262" y="636970"/>
          <a:ext cx="6467475" cy="5584060"/>
        </p:xfrm>
        <a:graphic>
          <a:graphicData uri="http://schemas.openxmlformats.org/presentationml/2006/ole">
            <mc:AlternateContent xmlns:mc="http://schemas.openxmlformats.org/markup-compatibility/2006">
              <mc:Choice xmlns:v="urn:schemas-microsoft-com:vml" Requires="v">
                <p:oleObj r:id="rId2" imgW="11085371" imgH="9572284" progId="">
                  <p:embed/>
                </p:oleObj>
              </mc:Choice>
              <mc:Fallback>
                <p:oleObj r:id="rId2" imgW="11085371" imgH="9572284" progId="">
                  <p:embed/>
                  <p:pic>
                    <p:nvPicPr>
                      <p:cNvPr id="0" name=""/>
                      <p:cNvPicPr/>
                      <p:nvPr/>
                    </p:nvPicPr>
                    <p:blipFill>
                      <a:blip r:embed="rId3"/>
                      <a:stretch>
                        <a:fillRect/>
                      </a:stretch>
                    </p:blipFill>
                    <p:spPr>
                      <a:xfrm>
                        <a:off x="1338262" y="636970"/>
                        <a:ext cx="6467475" cy="5584060"/>
                      </a:xfrm>
                      <a:prstGeom prst="rect">
                        <a:avLst/>
                      </a:prstGeom>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a:extLst>
              <a:ext uri="{FF2B5EF4-FFF2-40B4-BE49-F238E27FC236}">
                <a16:creationId xmlns:a16="http://schemas.microsoft.com/office/drawing/2014/main" id="{F700B794-4C6F-5694-274D-57B4A449F6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9135" y="1028700"/>
            <a:ext cx="6785729"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a:extLst>
              <a:ext uri="{FF2B5EF4-FFF2-40B4-BE49-F238E27FC236}">
                <a16:creationId xmlns:a16="http://schemas.microsoft.com/office/drawing/2014/main" id="{78B88382-5606-6CEA-2F85-BAE4F10729BD}"/>
              </a:ext>
            </a:extLst>
          </p:cNvPr>
          <p:cNvGraphicFramePr>
            <a:graphicFrameLocks noChangeAspect="1"/>
          </p:cNvGraphicFramePr>
          <p:nvPr>
            <p:extLst>
              <p:ext uri="{D42A27DB-BD31-4B8C-83A1-F6EECF244321}">
                <p14:modId xmlns:p14="http://schemas.microsoft.com/office/powerpoint/2010/main" val="1433165321"/>
              </p:ext>
            </p:extLst>
          </p:nvPr>
        </p:nvGraphicFramePr>
        <p:xfrm>
          <a:off x="2415381" y="952500"/>
          <a:ext cx="4313238" cy="4953000"/>
        </p:xfrm>
        <a:graphic>
          <a:graphicData uri="http://schemas.openxmlformats.org/presentationml/2006/ole">
            <mc:AlternateContent xmlns:mc="http://schemas.openxmlformats.org/markup-compatibility/2006">
              <mc:Choice xmlns:v="urn:schemas-microsoft-com:vml" Requires="v">
                <p:oleObj name="Bitmap Image" r:id="rId2" imgW="3790476" imgH="4352381" progId="Paint.Picture">
                  <p:embed/>
                </p:oleObj>
              </mc:Choice>
              <mc:Fallback>
                <p:oleObj name="Bitmap Image" r:id="rId2" imgW="3790476" imgH="4352381" progId="Paint.Picture">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5381" y="952500"/>
                        <a:ext cx="4313238" cy="4953000"/>
                      </a:xfrm>
                      <a:prstGeom prst="rect">
                        <a:avLst/>
                      </a:prstGeom>
                      <a:noFill/>
                      <a:ln>
                        <a:noFill/>
                      </a:ln>
                      <a:effec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8D9A2C0-A3ED-DFC3-4C3D-E3CBDC1B22F3}"/>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lvl="1">
              <a:buFont typeface="Arial" panose="020B0604020202020204" pitchFamily="34" charset="0"/>
              <a:buChar char="•"/>
            </a:pPr>
            <a:r>
              <a:rPr lang="en-US" sz="2000" dirty="0"/>
              <a:t>The navel, or umbilicus, is the site of attachment of the fetal umbilical cord and is located along the </a:t>
            </a:r>
            <a:r>
              <a:rPr lang="en-US" sz="2000" dirty="0" err="1"/>
              <a:t>linea</a:t>
            </a:r>
            <a:r>
              <a:rPr lang="en-US" sz="2000" dirty="0"/>
              <a:t> alba.</a:t>
            </a:r>
          </a:p>
          <a:p>
            <a:pPr lvl="1">
              <a:buFont typeface="Arial" panose="020B0604020202020204" pitchFamily="34" charset="0"/>
              <a:buChar char="•"/>
            </a:pPr>
            <a:r>
              <a:rPr lang="en-US" sz="2000" dirty="0"/>
              <a:t>The umbilicus is an inconstant landmark. </a:t>
            </a:r>
          </a:p>
          <a:p>
            <a:pPr lvl="1">
              <a:buFont typeface="Arial" panose="020B0604020202020204" pitchFamily="34" charset="0"/>
              <a:buChar char="•"/>
            </a:pPr>
            <a:r>
              <a:rPr lang="en-US" sz="2000" dirty="0"/>
              <a:t>In the healthy adult, it lies at the junction of L3 and L4 vertebrae. </a:t>
            </a:r>
          </a:p>
          <a:p>
            <a:pPr lvl="1">
              <a:buFont typeface="Arial" panose="020B0604020202020204" pitchFamily="34" charset="0"/>
              <a:buChar char="•"/>
            </a:pPr>
            <a:r>
              <a:rPr lang="en-US" sz="2000" dirty="0"/>
              <a:t>It is lower in the infant and, naturally when the abdomen is pendulous. </a:t>
            </a:r>
          </a:p>
          <a:p>
            <a:pPr lvl="1">
              <a:buFont typeface="Arial" panose="020B0604020202020204" pitchFamily="34" charset="0"/>
              <a:buChar char="•"/>
            </a:pPr>
            <a:r>
              <a:rPr lang="en-US" sz="2000" dirty="0"/>
              <a:t>It is higher in late pregnancy.</a:t>
            </a:r>
          </a:p>
        </p:txBody>
      </p:sp>
      <p:sp>
        <p:nvSpPr>
          <p:cNvPr id="8" name="Title 1">
            <a:extLst>
              <a:ext uri="{FF2B5EF4-FFF2-40B4-BE49-F238E27FC236}">
                <a16:creationId xmlns:a16="http://schemas.microsoft.com/office/drawing/2014/main" id="{F8095D52-5496-7CA0-E8AD-F0C4958549E9}"/>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The umbilicus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a:extLst>
              <a:ext uri="{FF2B5EF4-FFF2-40B4-BE49-F238E27FC236}">
                <a16:creationId xmlns:a16="http://schemas.microsoft.com/office/drawing/2014/main" id="{904B5759-A9E3-B36C-5BB6-30D68A06C7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5449" y="914400"/>
            <a:ext cx="4433101"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a:extLst>
              <a:ext uri="{FF2B5EF4-FFF2-40B4-BE49-F238E27FC236}">
                <a16:creationId xmlns:a16="http://schemas.microsoft.com/office/drawing/2014/main" id="{B5352DA3-0758-86AD-7172-20592D563B65}"/>
              </a:ext>
            </a:extLst>
          </p:cNvPr>
          <p:cNvGraphicFramePr>
            <a:graphicFrameLocks noGrp="1"/>
          </p:cNvGraphicFramePr>
          <p:nvPr>
            <p:extLst>
              <p:ext uri="{D42A27DB-BD31-4B8C-83A1-F6EECF244321}">
                <p14:modId xmlns:p14="http://schemas.microsoft.com/office/powerpoint/2010/main" val="1174055596"/>
              </p:ext>
            </p:extLst>
          </p:nvPr>
        </p:nvGraphicFramePr>
        <p:xfrm>
          <a:off x="914400" y="5257800"/>
          <a:ext cx="7543800" cy="1219200"/>
        </p:xfrm>
        <a:graphic>
          <a:graphicData uri="http://schemas.openxmlformats.org/drawingml/2006/table">
            <a:tbl>
              <a:tblPr/>
              <a:tblGrid>
                <a:gridCol w="7543800">
                  <a:extLst>
                    <a:ext uri="{9D8B030D-6E8A-4147-A177-3AD203B41FA5}">
                      <a16:colId xmlns:a16="http://schemas.microsoft.com/office/drawing/2014/main" val="20000"/>
                    </a:ext>
                  </a:extLst>
                </a:gridCol>
              </a:tblGrid>
              <a:tr h="838200">
                <a:tc>
                  <a:txBody>
                    <a:bodyPr/>
                    <a:lstStyle/>
                    <a:p>
                      <a:r>
                        <a:rPr lang="en-US" sz="1600" dirty="0"/>
                        <a:t>Superficial veins of the anterior abdominal wall. On the left are anastomoses between systemic veins and the portal vein via paraumbilical veins. Arrows indicate the direction taken by venous blood when the portal vein is obstructed. On the right is an enlarged anastomosis between the lateral thoracic vein and the superficial epigastric vein. This occurs if either the superior or the interior vena cava is obstructed.</a:t>
                      </a: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C185350D-6499-2309-12EC-31FF8FFAC0B7}"/>
              </a:ext>
            </a:extLst>
          </p:cNvPr>
          <p:cNvGraphicFramePr>
            <a:graphicFrameLocks noChangeAspect="1"/>
          </p:cNvGraphicFramePr>
          <p:nvPr>
            <p:extLst>
              <p:ext uri="{D42A27DB-BD31-4B8C-83A1-F6EECF244321}">
                <p14:modId xmlns:p14="http://schemas.microsoft.com/office/powerpoint/2010/main" val="1031612261"/>
              </p:ext>
            </p:extLst>
          </p:nvPr>
        </p:nvGraphicFramePr>
        <p:xfrm>
          <a:off x="2884140" y="914400"/>
          <a:ext cx="3375719" cy="4191000"/>
        </p:xfrm>
        <a:graphic>
          <a:graphicData uri="http://schemas.openxmlformats.org/presentationml/2006/ole">
            <mc:AlternateContent xmlns:mc="http://schemas.openxmlformats.org/markup-compatibility/2006">
              <mc:Choice xmlns:v="urn:schemas-microsoft-com:vml" Requires="v">
                <p:oleObj r:id="rId2" imgW="5976257" imgH="7419307" progId="">
                  <p:embed/>
                </p:oleObj>
              </mc:Choice>
              <mc:Fallback>
                <p:oleObj r:id="rId2" imgW="5976257" imgH="7419307" progId="">
                  <p:embed/>
                  <p:pic>
                    <p:nvPicPr>
                      <p:cNvPr id="0" name=""/>
                      <p:cNvPicPr/>
                      <p:nvPr/>
                    </p:nvPicPr>
                    <p:blipFill>
                      <a:blip r:embed="rId3"/>
                      <a:stretch>
                        <a:fillRect/>
                      </a:stretch>
                    </p:blipFill>
                    <p:spPr>
                      <a:xfrm>
                        <a:off x="2884140" y="914400"/>
                        <a:ext cx="3375719" cy="4191000"/>
                      </a:xfrm>
                      <a:prstGeom prst="rect">
                        <a:avLst/>
                      </a:prstGeom>
                    </p:spPr>
                  </p:pic>
                </p:oleObj>
              </mc:Fallback>
            </mc:AlternateContent>
          </a:graphicData>
        </a:graphic>
      </p:graphicFrame>
      <p:graphicFrame>
        <p:nvGraphicFramePr>
          <p:cNvPr id="3" name="Table 2">
            <a:extLst>
              <a:ext uri="{FF2B5EF4-FFF2-40B4-BE49-F238E27FC236}">
                <a16:creationId xmlns:a16="http://schemas.microsoft.com/office/drawing/2014/main" id="{273B61FB-022D-3D1B-D331-4BF6CA758D74}"/>
              </a:ext>
            </a:extLst>
          </p:cNvPr>
          <p:cNvGraphicFramePr>
            <a:graphicFrameLocks noGrp="1"/>
          </p:cNvGraphicFramePr>
          <p:nvPr>
            <p:extLst>
              <p:ext uri="{D42A27DB-BD31-4B8C-83A1-F6EECF244321}">
                <p14:modId xmlns:p14="http://schemas.microsoft.com/office/powerpoint/2010/main" val="135209215"/>
              </p:ext>
            </p:extLst>
          </p:nvPr>
        </p:nvGraphicFramePr>
        <p:xfrm>
          <a:off x="914400" y="5257800"/>
          <a:ext cx="7543800" cy="975360"/>
        </p:xfrm>
        <a:graphic>
          <a:graphicData uri="http://schemas.openxmlformats.org/drawingml/2006/table">
            <a:tbl>
              <a:tblPr/>
              <a:tblGrid>
                <a:gridCol w="7543800">
                  <a:extLst>
                    <a:ext uri="{9D8B030D-6E8A-4147-A177-3AD203B41FA5}">
                      <a16:colId xmlns:a16="http://schemas.microsoft.com/office/drawing/2014/main" val="20000"/>
                    </a:ext>
                  </a:extLst>
                </a:gridCol>
              </a:tblGrid>
              <a:tr h="838200">
                <a:tc>
                  <a:txBody>
                    <a:bodyPr/>
                    <a:lstStyle/>
                    <a:p>
                      <a:r>
                        <a:rPr lang="en-US" sz="1600" dirty="0"/>
                        <a:t>Caput medusae is the appearance of distended and engorged paraumbilical veins, which are seen radiating from the umbilicus across the abdomen to join systemic veins. The name caput medusae (Latin for "head of Medusa") originates from the apparent similarity to Medusa's hair once Minerva had turned it into snakes [citation needed].</a:t>
                      </a: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id="{F6747B2A-CC4F-B518-7F72-D4BD2793FB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4208" y="647700"/>
            <a:ext cx="3935584"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a:extLst>
              <a:ext uri="{FF2B5EF4-FFF2-40B4-BE49-F238E27FC236}">
                <a16:creationId xmlns:a16="http://schemas.microsoft.com/office/drawing/2014/main" id="{76238C30-4590-5966-FFF3-552BF8BA27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236" y="914400"/>
            <a:ext cx="7133419"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a:extLst>
              <a:ext uri="{FF2B5EF4-FFF2-40B4-BE49-F238E27FC236}">
                <a16:creationId xmlns:a16="http://schemas.microsoft.com/office/drawing/2014/main" id="{B23FADA7-8E20-3B4D-CBEA-E2F0E9F38D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236" y="4876800"/>
            <a:ext cx="7133419" cy="1302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pediatricsurgerymd.org/am/images/resource_images/diverticulum1.jpg">
            <a:extLst>
              <a:ext uri="{FF2B5EF4-FFF2-40B4-BE49-F238E27FC236}">
                <a16:creationId xmlns:a16="http://schemas.microsoft.com/office/drawing/2014/main" id="{786E3530-E080-FAD8-B081-7B215206EA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0728" y="838200"/>
            <a:ext cx="3782544"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0544C1C7-2111-D2BC-BE09-6869EEE657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914400"/>
            <a:ext cx="357254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3">
            <a:extLst>
              <a:ext uri="{FF2B5EF4-FFF2-40B4-BE49-F238E27FC236}">
                <a16:creationId xmlns:a16="http://schemas.microsoft.com/office/drawing/2014/main" id="{CBDEF00E-3806-9F86-4FD2-45905E2044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803" y="3028950"/>
            <a:ext cx="3694579"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A2C8E-F16F-F8B2-B2A9-220A66274A77}"/>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A8B71BC-B4E2-EA7A-FB24-AC097A8B1386}"/>
              </a:ext>
            </a:extLst>
          </p:cNvPr>
          <p:cNvSpPr txBox="1">
            <a:spLocks/>
          </p:cNvSpPr>
          <p:nvPr/>
        </p:nvSpPr>
        <p:spPr>
          <a:xfrm>
            <a:off x="768096" y="2084832"/>
            <a:ext cx="7690104" cy="4224528"/>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In over 50% of babies born in maternity hospitals the stump of the umbilical cord is found to be carrying staphylococci by the third or fourth-day post delivery. Less commonly the stump of the cord harbors streptococci, and epidemics of puerperal sepsis in maternity hospitals have been traced to the umbilical cord of one infant in the nursery thus infected. Escherichia coli and Clostridium tetani (causing neonatal tetanus) are other possible invaders. The chief prophylaxis is strict asepsis during severance of the cord and the use of 0.1% chlorhexidine locally for a few days.</a:t>
            </a:r>
          </a:p>
        </p:txBody>
      </p:sp>
      <p:sp>
        <p:nvSpPr>
          <p:cNvPr id="8" name="Title 1">
            <a:extLst>
              <a:ext uri="{FF2B5EF4-FFF2-40B4-BE49-F238E27FC236}">
                <a16:creationId xmlns:a16="http://schemas.microsoft.com/office/drawing/2014/main" id="{AAB84601-E4E0-E92D-D2C3-469698CB81F9}"/>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Infection of the umbilical cord</a:t>
            </a:r>
          </a:p>
        </p:txBody>
      </p:sp>
    </p:spTree>
    <p:extLst>
      <p:ext uri="{BB962C8B-B14F-4D97-AF65-F5344CB8AC3E}">
        <p14:creationId xmlns:p14="http://schemas.microsoft.com/office/powerpoint/2010/main" val="3033621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13E3B-CAA2-3BBC-A3F6-07D4988F97FD}"/>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AA48762-5428-9CE2-F250-BA4BB124DA0F}"/>
              </a:ext>
            </a:extLst>
          </p:cNvPr>
          <p:cNvSpPr txBox="1">
            <a:spLocks/>
          </p:cNvSpPr>
          <p:nvPr/>
        </p:nvSpPr>
        <p:spPr>
          <a:xfrm>
            <a:off x="768096" y="2084832"/>
            <a:ext cx="7690104" cy="4224528"/>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The incidence of an infected umbilicus is much higher in communities that do not </a:t>
            </a:r>
            <a:r>
              <a:rPr lang="en-US" dirty="0" err="1"/>
              <a:t>practise</a:t>
            </a:r>
            <a:r>
              <a:rPr lang="en-US" dirty="0"/>
              <a:t> aseptic severance of the umbilical cord. When the stump of the umbilical cord becomes inflamed, antibiotic therapy usually localizes the inflammation. The crusts separate by employing warm, moist dressings, giving exit to pus. Exuberant granulation tissue requires a touch of silver nitrate. In more severe cases, infection is liable to spread along the defunct hypogastric arteries or umbilical vein when, in all probability, one or other of the following complications will supervene:</a:t>
            </a:r>
          </a:p>
        </p:txBody>
      </p:sp>
      <p:sp>
        <p:nvSpPr>
          <p:cNvPr id="8" name="Title 1">
            <a:extLst>
              <a:ext uri="{FF2B5EF4-FFF2-40B4-BE49-F238E27FC236}">
                <a16:creationId xmlns:a16="http://schemas.microsoft.com/office/drawing/2014/main" id="{FF5132D2-6D7F-B8BB-5567-766B2E2124E5}"/>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Omphalitis</a:t>
            </a:r>
          </a:p>
        </p:txBody>
      </p:sp>
    </p:spTree>
    <p:extLst>
      <p:ext uri="{BB962C8B-B14F-4D97-AF65-F5344CB8AC3E}">
        <p14:creationId xmlns:p14="http://schemas.microsoft.com/office/powerpoint/2010/main" val="26763158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B1713-4B04-2001-0986-B21599AC8C1B}"/>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E493244-BDDA-C09E-75E8-E771CB96A9FE}"/>
              </a:ext>
            </a:extLst>
          </p:cNvPr>
          <p:cNvSpPr txBox="1">
            <a:spLocks/>
          </p:cNvSpPr>
          <p:nvPr/>
        </p:nvSpPr>
        <p:spPr>
          <a:xfrm>
            <a:off x="768096" y="2084832"/>
            <a:ext cx="7690104" cy="4224528"/>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Chronic infection of the umbilical cicatrix that continues for weeks causes granulation tissue to pout at the umbilicus. There is no certain means of distinguishing this condition from an adenoma. Usually, an umbilical granuloma can be treated by one application of silver nitrate followed by dry dressings, but an adenoma soon recurs in spite of these measures.</a:t>
            </a:r>
          </a:p>
        </p:txBody>
      </p:sp>
      <p:sp>
        <p:nvSpPr>
          <p:cNvPr id="8" name="Title 1">
            <a:extLst>
              <a:ext uri="{FF2B5EF4-FFF2-40B4-BE49-F238E27FC236}">
                <a16:creationId xmlns:a16="http://schemas.microsoft.com/office/drawing/2014/main" id="{D55944C7-84A8-AA6B-3C2C-0FF527B4E7AE}"/>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Umbilical granuloma</a:t>
            </a:r>
          </a:p>
        </p:txBody>
      </p:sp>
    </p:spTree>
    <p:extLst>
      <p:ext uri="{BB962C8B-B14F-4D97-AF65-F5344CB8AC3E}">
        <p14:creationId xmlns:p14="http://schemas.microsoft.com/office/powerpoint/2010/main" val="311409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D85DB-07B0-2330-BE39-65A8B8DB747C}"/>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56AB9F8-992B-93CF-8DE4-77DC234F15AB}"/>
              </a:ext>
            </a:extLst>
          </p:cNvPr>
          <p:cNvSpPr txBox="1">
            <a:spLocks/>
          </p:cNvSpPr>
          <p:nvPr/>
        </p:nvSpPr>
        <p:spPr>
          <a:xfrm>
            <a:off x="768096" y="2084832"/>
            <a:ext cx="7690104" cy="4224528"/>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As the umbilicus is a central abdominal scar it is understandable that a slow leak from any viscus is liable to track to the surface at this point. Added to this, very occasionally, the Vitello intestinal duct or the urachus remains patent; consequently, it has been aptly remarked that the umbilicus is a creek into which many fistulous streams may open.</a:t>
            </a:r>
          </a:p>
        </p:txBody>
      </p:sp>
      <p:sp>
        <p:nvSpPr>
          <p:cNvPr id="8" name="Title 1">
            <a:extLst>
              <a:ext uri="{FF2B5EF4-FFF2-40B4-BE49-F238E27FC236}">
                <a16:creationId xmlns:a16="http://schemas.microsoft.com/office/drawing/2014/main" id="{34331DCF-F9B1-3B46-7944-0DB32D2DAE74}"/>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Umbilical fistulae</a:t>
            </a:r>
          </a:p>
        </p:txBody>
      </p:sp>
    </p:spTree>
    <p:extLst>
      <p:ext uri="{BB962C8B-B14F-4D97-AF65-F5344CB8AC3E}">
        <p14:creationId xmlns:p14="http://schemas.microsoft.com/office/powerpoint/2010/main" val="3423884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1C107CD0-F31C-EB85-2157-831DD3A3B3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538" y="1181100"/>
            <a:ext cx="691292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a:extLst>
              <a:ext uri="{FF2B5EF4-FFF2-40B4-BE49-F238E27FC236}">
                <a16:creationId xmlns:a16="http://schemas.microsoft.com/office/drawing/2014/main" id="{448B2E04-69F7-41E4-C81C-7E59043C67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838200"/>
            <a:ext cx="6248400" cy="4273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a:extLst>
              <a:ext uri="{FF2B5EF4-FFF2-40B4-BE49-F238E27FC236}">
                <a16:creationId xmlns:a16="http://schemas.microsoft.com/office/drawing/2014/main" id="{8BDE613F-737B-226A-8EC2-65A4DF048F48}"/>
              </a:ext>
            </a:extLst>
          </p:cNvPr>
          <p:cNvGraphicFramePr>
            <a:graphicFrameLocks noGrp="1"/>
          </p:cNvGraphicFramePr>
          <p:nvPr>
            <p:extLst>
              <p:ext uri="{D42A27DB-BD31-4B8C-83A1-F6EECF244321}">
                <p14:modId xmlns:p14="http://schemas.microsoft.com/office/powerpoint/2010/main" val="1369255276"/>
              </p:ext>
            </p:extLst>
          </p:nvPr>
        </p:nvGraphicFramePr>
        <p:xfrm>
          <a:off x="914400" y="5257800"/>
          <a:ext cx="7391400" cy="838200"/>
        </p:xfrm>
        <a:graphic>
          <a:graphicData uri="http://schemas.openxmlformats.org/drawingml/2006/table">
            <a:tbl>
              <a:tblPr/>
              <a:tblGrid>
                <a:gridCol w="7391400">
                  <a:extLst>
                    <a:ext uri="{9D8B030D-6E8A-4147-A177-3AD203B41FA5}">
                      <a16:colId xmlns:a16="http://schemas.microsoft.com/office/drawing/2014/main" val="20000"/>
                    </a:ext>
                  </a:extLst>
                </a:gridCol>
              </a:tblGrid>
              <a:tr h="838200">
                <a:tc>
                  <a:txBody>
                    <a:bodyPr/>
                    <a:lstStyle/>
                    <a:p>
                      <a:r>
                        <a:rPr lang="en-US" sz="1600" dirty="0"/>
                        <a:t>Anomalies connected with the Vitello intestinal duct.</a:t>
                      </a:r>
                    </a:p>
                    <a:p>
                      <a:r>
                        <a:rPr lang="en-US" sz="1600" dirty="0"/>
                        <a:t>(a) Umbilical fistula; (b) intra-abdominal cyst; (c) intraperitoneal band; (d) Meckel’s diverticulum with a band adherent to the sac of a congenital umbilical hernia.</a:t>
                      </a: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2BC31-C6FC-F387-7530-5691EC7582C0}"/>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9DA926A-2459-8565-4496-37DA524C056F}"/>
              </a:ext>
            </a:extLst>
          </p:cNvPr>
          <p:cNvSpPr txBox="1">
            <a:spLocks/>
          </p:cNvSpPr>
          <p:nvPr/>
        </p:nvSpPr>
        <p:spPr>
          <a:xfrm>
            <a:off x="768096" y="2084832"/>
            <a:ext cx="7690104" cy="4224528"/>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The Vitello intestinal duct occasionally persists &amp; remains patent. The resulting umbilical fistula discharges mucus and, rarely, </a:t>
            </a:r>
            <a:r>
              <a:rPr lang="en-US" dirty="0" err="1"/>
              <a:t>faeces</a:t>
            </a:r>
            <a:r>
              <a:rPr lang="en-US" dirty="0"/>
              <a:t>. Often, a small portion only of the duct near the umbilicus remains unobliterated. This gives rise to a sinus that discharges mucus. The epithelial lining of the sinus often becomes everted to form an ‘adenoma’.</a:t>
            </a:r>
          </a:p>
          <a:p>
            <a:pPr lvl="1">
              <a:buFont typeface="Arial" panose="020B0604020202020204" pitchFamily="34" charset="0"/>
              <a:buChar char="•"/>
            </a:pPr>
            <a:r>
              <a:rPr lang="en-US" sz="2000" dirty="0"/>
              <a:t>Sometimes both the umbilical and the intestinal ends of the duct close but the mucous membrane of the intervening portion remains and an intra-abdominal cyst develops.</a:t>
            </a:r>
          </a:p>
          <a:p>
            <a:pPr lvl="1">
              <a:buFont typeface="Arial" panose="020B0604020202020204" pitchFamily="34" charset="0"/>
              <a:buChar char="•"/>
            </a:pPr>
            <a:r>
              <a:rPr lang="en-US" sz="2000" dirty="0"/>
              <a:t>With its lumen obliterated or unobliterated the Vitello intestinal duct provides an intraperitoneal band; this is a potential danger because intestinal obstruction is liable to occur. </a:t>
            </a:r>
          </a:p>
          <a:p>
            <a:pPr lvl="1">
              <a:buFont typeface="Arial" panose="020B0604020202020204" pitchFamily="34" charset="0"/>
              <a:buChar char="•"/>
            </a:pPr>
            <a:r>
              <a:rPr lang="en-US" sz="2000" dirty="0"/>
              <a:t>Such a band may contract and pull a Meckel’s diverticulum into a congenital umbilical hernia.</a:t>
            </a:r>
          </a:p>
        </p:txBody>
      </p:sp>
      <p:sp>
        <p:nvSpPr>
          <p:cNvPr id="8" name="Title 1">
            <a:extLst>
              <a:ext uri="{FF2B5EF4-FFF2-40B4-BE49-F238E27FC236}">
                <a16:creationId xmlns:a16="http://schemas.microsoft.com/office/drawing/2014/main" id="{EAEB8239-AF7A-88EA-A459-63B030EA6034}"/>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The Vitello intestinal duct</a:t>
            </a:r>
          </a:p>
          <a:p>
            <a:r>
              <a:rPr lang="en-US" b="1" dirty="0"/>
              <a:t>0mphalomesenteric duct</a:t>
            </a:r>
          </a:p>
        </p:txBody>
      </p:sp>
    </p:spTree>
    <p:extLst>
      <p:ext uri="{BB962C8B-B14F-4D97-AF65-F5344CB8AC3E}">
        <p14:creationId xmlns:p14="http://schemas.microsoft.com/office/powerpoint/2010/main" val="9704959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7E292-B503-3908-4CB6-F60C9DF11094}"/>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1D02526-47BE-4F93-25FA-5B07B9D7DDA3}"/>
              </a:ext>
            </a:extLst>
          </p:cNvPr>
          <p:cNvSpPr txBox="1">
            <a:spLocks/>
          </p:cNvSpPr>
          <p:nvPr/>
        </p:nvSpPr>
        <p:spPr>
          <a:xfrm>
            <a:off x="768096" y="2084832"/>
            <a:ext cx="7690104" cy="4224528"/>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A patent urachus seldom reveals itself until maturity or even old age. This is because the contractions of the bladder commence at the apex of the organ and pass towards the base. Because it opens into the apex of the bladder a patent urachus is closed temporarily during micturition and so the potential urinary stream from the bladder is cut off. Thus, the fistula remains unobtrusive until a time when the organ is overfull, usually due to some form of obstruction.</a:t>
            </a:r>
          </a:p>
        </p:txBody>
      </p:sp>
      <p:sp>
        <p:nvSpPr>
          <p:cNvPr id="8" name="Title 1">
            <a:extLst>
              <a:ext uri="{FF2B5EF4-FFF2-40B4-BE49-F238E27FC236}">
                <a16:creationId xmlns:a16="http://schemas.microsoft.com/office/drawing/2014/main" id="{A74A221B-0497-E3B4-30D3-BD39AD037582}"/>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Patent urachus</a:t>
            </a:r>
          </a:p>
        </p:txBody>
      </p:sp>
    </p:spTree>
    <p:extLst>
      <p:ext uri="{BB962C8B-B14F-4D97-AF65-F5344CB8AC3E}">
        <p14:creationId xmlns:p14="http://schemas.microsoft.com/office/powerpoint/2010/main" val="28789462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7304C-073A-F161-CDAD-B6DAA23047C9}"/>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773C331-B035-5557-1CA6-F54D193D25F8}"/>
              </a:ext>
            </a:extLst>
          </p:cNvPr>
          <p:cNvSpPr txBox="1">
            <a:spLocks/>
          </p:cNvSpPr>
          <p:nvPr/>
        </p:nvSpPr>
        <p:spPr>
          <a:xfrm>
            <a:off x="768096" y="2084832"/>
            <a:ext cx="7690104" cy="4224528"/>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b="1" dirty="0"/>
              <a:t>Benign</a:t>
            </a:r>
          </a:p>
          <a:p>
            <a:pPr marL="0" indent="0" eaLnBrk="1" hangingPunct="1">
              <a:buNone/>
            </a:pPr>
            <a:r>
              <a:rPr lang="en-US" dirty="0"/>
              <a:t>Umbilical adenoma or raspberry tumor This is commonly seen in infants but only occasionally later in life. It is due to a partially (occasionally a completely) unobliterated Vitello intestinal duct. Mucosa prolapsing through the umbilicus gives rise to a raspberry-like tumor, which is moist and tends to bleed.</a:t>
            </a:r>
          </a:p>
          <a:p>
            <a:pPr marL="0" indent="0" eaLnBrk="1" hangingPunct="1">
              <a:buNone/>
            </a:pPr>
            <a:r>
              <a:rPr lang="en-US" altLang="en-US" b="1" dirty="0"/>
              <a:t>Malignant</a:t>
            </a:r>
          </a:p>
          <a:p>
            <a:pPr marL="0" indent="0" eaLnBrk="1" hangingPunct="1">
              <a:buNone/>
            </a:pPr>
            <a:r>
              <a:rPr lang="en-US" altLang="en-US" dirty="0"/>
              <a:t>Secondary carcinoma at the umbilicus (or Sister Joseph’s nodule3) is quite common but is always a late manifestation of the disease. The primary neoplasm is often situated in the stomach, colon or ovary, but a metastasis from the breast, probably transmitted along the lymphatics of the round ligament of the liver, is sometimes located here.</a:t>
            </a:r>
          </a:p>
          <a:p>
            <a:pPr marL="0" indent="0" eaLnBrk="1" hangingPunct="1">
              <a:buNone/>
            </a:pPr>
            <a:endParaRPr lang="en-US" dirty="0"/>
          </a:p>
        </p:txBody>
      </p:sp>
      <p:sp>
        <p:nvSpPr>
          <p:cNvPr id="8" name="Title 1">
            <a:extLst>
              <a:ext uri="{FF2B5EF4-FFF2-40B4-BE49-F238E27FC236}">
                <a16:creationId xmlns:a16="http://schemas.microsoft.com/office/drawing/2014/main" id="{FAA4DBE4-FC11-399E-A614-23BC02226CC1}"/>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Neoplasms of the umbilicus</a:t>
            </a:r>
          </a:p>
        </p:txBody>
      </p:sp>
    </p:spTree>
    <p:extLst>
      <p:ext uri="{BB962C8B-B14F-4D97-AF65-F5344CB8AC3E}">
        <p14:creationId xmlns:p14="http://schemas.microsoft.com/office/powerpoint/2010/main" val="38011940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93084" y="2875002"/>
            <a:ext cx="3557832" cy="110799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66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Thank You</a:t>
            </a:r>
            <a:endParaRPr lang="en-US" sz="6600"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a:extLst>
              <a:ext uri="{FF2B5EF4-FFF2-40B4-BE49-F238E27FC236}">
                <a16:creationId xmlns:a16="http://schemas.microsoft.com/office/drawing/2014/main" id="{52ED3E29-26ED-AC92-EAB0-87C3A09B81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881" y="1008274"/>
            <a:ext cx="4440238" cy="484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88AEA-86BA-1796-5FCF-20EA9D1E23F9}"/>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49AA1D3-FF85-A04D-4EA5-C282FCEC00C3}"/>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The umbilicus tightly attached to the underlying fascia contains </a:t>
            </a:r>
          </a:p>
          <a:p>
            <a:pPr lvl="1">
              <a:buFont typeface="Arial" panose="020B0604020202020204" pitchFamily="34" charset="0"/>
              <a:buChar char="•"/>
            </a:pPr>
            <a:r>
              <a:rPr lang="en-US" sz="2000" dirty="0"/>
              <a:t>Vestiges of the allantois (urachus - median umbilical ligament), </a:t>
            </a:r>
          </a:p>
          <a:p>
            <a:pPr lvl="1">
              <a:buFont typeface="Arial" panose="020B0604020202020204" pitchFamily="34" charset="0"/>
              <a:buChar char="•"/>
            </a:pPr>
            <a:r>
              <a:rPr lang="en-US" sz="2000" dirty="0"/>
              <a:t>Umbilical arteries (medial umbilical ligaments) and </a:t>
            </a:r>
          </a:p>
          <a:p>
            <a:pPr lvl="1">
              <a:buFont typeface="Arial" panose="020B0604020202020204" pitchFamily="34" charset="0"/>
              <a:buChar char="•"/>
            </a:pPr>
            <a:r>
              <a:rPr lang="en-US" sz="2000" dirty="0"/>
              <a:t>Umbilical vein (ligamentum teres) which can be seen on the posterior aspect of the anterior abdominal wall . </a:t>
            </a:r>
          </a:p>
          <a:p>
            <a:pPr eaLnBrk="1" hangingPunct="1">
              <a:buFont typeface="Wingdings" panose="05000000000000000000" pitchFamily="2" charset="2"/>
              <a:buChar char="Ø"/>
            </a:pPr>
            <a:r>
              <a:rPr lang="en-US" sz="1600" dirty="0"/>
              <a:t>The inferior epigastric arteries form the lateral umbilical ligaments.</a:t>
            </a:r>
          </a:p>
          <a:p>
            <a:pPr marL="0" indent="0" eaLnBrk="1" hangingPunct="1">
              <a:buNone/>
            </a:pPr>
            <a:endParaRPr lang="en-US" dirty="0"/>
          </a:p>
        </p:txBody>
      </p:sp>
      <p:sp>
        <p:nvSpPr>
          <p:cNvPr id="8" name="Title 1">
            <a:extLst>
              <a:ext uri="{FF2B5EF4-FFF2-40B4-BE49-F238E27FC236}">
                <a16:creationId xmlns:a16="http://schemas.microsoft.com/office/drawing/2014/main" id="{AAE8D76C-EEEE-0E12-D534-0AB80ED403F0}"/>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The umbilicus</a:t>
            </a:r>
          </a:p>
        </p:txBody>
      </p:sp>
    </p:spTree>
    <p:extLst>
      <p:ext uri="{BB962C8B-B14F-4D97-AF65-F5344CB8AC3E}">
        <p14:creationId xmlns:p14="http://schemas.microsoft.com/office/powerpoint/2010/main" val="776762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5D52F-3F8B-7E81-5D09-6DC56B509FA4}"/>
            </a:ext>
          </a:extLst>
        </p:cNvPr>
        <p:cNvGrpSpPr/>
        <p:nvPr/>
      </p:nvGrpSpPr>
      <p:grpSpPr>
        <a:xfrm>
          <a:off x="0" y="0"/>
          <a:ext cx="0" cy="0"/>
          <a:chOff x="0" y="0"/>
          <a:chExt cx="0" cy="0"/>
        </a:xfrm>
      </p:grpSpPr>
      <p:sp>
        <p:nvSpPr>
          <p:cNvPr id="2" name="Content Placeholder 4">
            <a:extLst>
              <a:ext uri="{FF2B5EF4-FFF2-40B4-BE49-F238E27FC236}">
                <a16:creationId xmlns:a16="http://schemas.microsoft.com/office/drawing/2014/main" id="{CB0EBB0C-FE2E-0662-41CA-A0EF984B38A5}"/>
              </a:ext>
            </a:extLst>
          </p:cNvPr>
          <p:cNvSpPr txBox="1">
            <a:spLocks/>
          </p:cNvSpPr>
          <p:nvPr/>
        </p:nvSpPr>
        <p:spPr>
          <a:xfrm>
            <a:off x="768096" y="838200"/>
            <a:ext cx="7690104" cy="54711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During the period of fetal circulation, the following embryologic entities are found at the umbilicus:</a:t>
            </a:r>
          </a:p>
          <a:p>
            <a:pPr lvl="1">
              <a:buFont typeface="Arial" panose="020B0604020202020204" pitchFamily="34" charset="0"/>
              <a:buChar char="•"/>
            </a:pPr>
            <a:r>
              <a:rPr lang="en-US" altLang="en-US" sz="2000" dirty="0">
                <a:cs typeface="Times New Roman" panose="02020603050405020304" pitchFamily="18" charset="0"/>
              </a:rPr>
              <a:t>Left Umbilical Vein.</a:t>
            </a:r>
            <a:endParaRPr lang="en-US" altLang="en-US" sz="2000" dirty="0"/>
          </a:p>
          <a:p>
            <a:pPr lvl="1">
              <a:buFont typeface="Arial" panose="020B0604020202020204" pitchFamily="34" charset="0"/>
              <a:buChar char="•"/>
            </a:pPr>
            <a:r>
              <a:rPr lang="en-US" altLang="en-US" sz="2000" dirty="0">
                <a:cs typeface="Times New Roman" panose="02020603050405020304" pitchFamily="18" charset="0"/>
              </a:rPr>
              <a:t>Vitello intestinal Duct.</a:t>
            </a:r>
            <a:endParaRPr lang="en-US" altLang="en-US" sz="2000" dirty="0"/>
          </a:p>
          <a:p>
            <a:pPr lvl="1">
              <a:buFont typeface="Arial" panose="020B0604020202020204" pitchFamily="34" charset="0"/>
              <a:buChar char="•"/>
            </a:pPr>
            <a:r>
              <a:rPr lang="en-US" altLang="en-US" sz="2000" dirty="0">
                <a:cs typeface="Times New Roman" panose="02020603050405020304" pitchFamily="18" charset="0"/>
              </a:rPr>
              <a:t>Vitelline Artery And Vein.</a:t>
            </a:r>
            <a:endParaRPr lang="en-US" altLang="en-US" sz="2000" dirty="0"/>
          </a:p>
          <a:p>
            <a:pPr lvl="1">
              <a:buFont typeface="Arial" panose="020B0604020202020204" pitchFamily="34" charset="0"/>
              <a:buChar char="•"/>
            </a:pPr>
            <a:r>
              <a:rPr lang="en-US" altLang="en-US" sz="2000" dirty="0">
                <a:cs typeface="Times New Roman" panose="02020603050405020304" pitchFamily="18" charset="0"/>
              </a:rPr>
              <a:t>Urachus.</a:t>
            </a:r>
          </a:p>
          <a:p>
            <a:pPr lvl="1">
              <a:buFont typeface="Arial" panose="020B0604020202020204" pitchFamily="34" charset="0"/>
              <a:buChar char="•"/>
            </a:pPr>
            <a:r>
              <a:rPr lang="en-US" altLang="en-US" sz="2000" dirty="0">
                <a:cs typeface="Times New Roman" panose="02020603050405020304" pitchFamily="18" charset="0"/>
              </a:rPr>
              <a:t>Two Umbilical Arteries.</a:t>
            </a:r>
            <a:endParaRPr lang="en-US" altLang="en-US" sz="2000" dirty="0"/>
          </a:p>
          <a:p>
            <a:pPr marL="0" indent="0" eaLnBrk="1" hangingPunct="1">
              <a:buNone/>
            </a:pPr>
            <a:endParaRPr lang="en-US" dirty="0"/>
          </a:p>
        </p:txBody>
      </p:sp>
    </p:spTree>
    <p:extLst>
      <p:ext uri="{BB962C8B-B14F-4D97-AF65-F5344CB8AC3E}">
        <p14:creationId xmlns:p14="http://schemas.microsoft.com/office/powerpoint/2010/main" val="2186390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a:extLst>
              <a:ext uri="{FF2B5EF4-FFF2-40B4-BE49-F238E27FC236}">
                <a16:creationId xmlns:a16="http://schemas.microsoft.com/office/drawing/2014/main" id="{E49F0638-7F52-E822-1526-CE5886ACEAF4}"/>
              </a:ext>
            </a:extLst>
          </p:cNvPr>
          <p:cNvGraphicFramePr>
            <a:graphicFrameLocks noChangeAspect="1"/>
          </p:cNvGraphicFramePr>
          <p:nvPr>
            <p:extLst>
              <p:ext uri="{D42A27DB-BD31-4B8C-83A1-F6EECF244321}">
                <p14:modId xmlns:p14="http://schemas.microsoft.com/office/powerpoint/2010/main" val="3489425612"/>
              </p:ext>
            </p:extLst>
          </p:nvPr>
        </p:nvGraphicFramePr>
        <p:xfrm>
          <a:off x="2285797" y="876300"/>
          <a:ext cx="4572406" cy="5105400"/>
        </p:xfrm>
        <a:graphic>
          <a:graphicData uri="http://schemas.openxmlformats.org/presentationml/2006/ole">
            <mc:AlternateContent xmlns:mc="http://schemas.openxmlformats.org/markup-compatibility/2006">
              <mc:Choice xmlns:v="urn:schemas-microsoft-com:vml" Requires="v">
                <p:oleObj name="Bitmap Image" r:id="rId2" imgW="4495238" imgH="5020376" progId="Paint.Picture">
                  <p:embed/>
                </p:oleObj>
              </mc:Choice>
              <mc:Fallback>
                <p:oleObj name="Bitmap Image" r:id="rId2" imgW="4495238" imgH="5020376" progId="Paint.Picture">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797" y="876300"/>
                        <a:ext cx="4572406" cy="5105400"/>
                      </a:xfrm>
                      <a:prstGeom prst="rect">
                        <a:avLst/>
                      </a:prstGeom>
                      <a:noFill/>
                      <a:ln>
                        <a:noFill/>
                      </a:ln>
                      <a:effec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363D8-8ED3-4E7F-260A-2E3F28F27A6A}"/>
            </a:ext>
          </a:extLst>
        </p:cNvPr>
        <p:cNvGrpSpPr/>
        <p:nvPr/>
      </p:nvGrpSpPr>
      <p:grpSpPr>
        <a:xfrm>
          <a:off x="0" y="0"/>
          <a:ext cx="0" cy="0"/>
          <a:chOff x="0" y="0"/>
          <a:chExt cx="0" cy="0"/>
        </a:xfrm>
      </p:grpSpPr>
      <p:sp>
        <p:nvSpPr>
          <p:cNvPr id="2" name="Content Placeholder 4">
            <a:extLst>
              <a:ext uri="{FF2B5EF4-FFF2-40B4-BE49-F238E27FC236}">
                <a16:creationId xmlns:a16="http://schemas.microsoft.com/office/drawing/2014/main" id="{E4F9E1B2-7349-9CDF-D082-8C5E2D226910}"/>
              </a:ext>
            </a:extLst>
          </p:cNvPr>
          <p:cNvSpPr txBox="1">
            <a:spLocks/>
          </p:cNvSpPr>
          <p:nvPr/>
        </p:nvSpPr>
        <p:spPr>
          <a:xfrm>
            <a:off x="768096" y="838200"/>
            <a:ext cx="7690104" cy="54711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The umbilicus is the obvious feature:</a:t>
            </a:r>
          </a:p>
          <a:p>
            <a:pPr lvl="1">
              <a:buFont typeface="Arial" panose="020B0604020202020204" pitchFamily="34" charset="0"/>
              <a:buChar char="•"/>
            </a:pPr>
            <a:r>
              <a:rPr lang="en-US" sz="2000" dirty="0"/>
              <a:t>This puckered scar represents the former site of attachment of the umbilical cord.</a:t>
            </a:r>
          </a:p>
          <a:p>
            <a:pPr lvl="1">
              <a:buFont typeface="Arial" panose="020B0604020202020204" pitchFamily="34" charset="0"/>
              <a:buChar char="•"/>
            </a:pPr>
            <a:r>
              <a:rPr lang="en-US" sz="2000" dirty="0"/>
              <a:t>In physically fit people, the umbilicus lies at the level of the intervertebral disc between L3 and L4 vertebrae.</a:t>
            </a:r>
          </a:p>
          <a:p>
            <a:pPr lvl="1">
              <a:buFont typeface="Arial" panose="020B0604020202020204" pitchFamily="34" charset="0"/>
              <a:buChar char="•"/>
            </a:pPr>
            <a:r>
              <a:rPr lang="en-US" sz="2000" dirty="0"/>
              <a:t>This is midway between the xiphoid process and the pubic symphysis.</a:t>
            </a:r>
          </a:p>
        </p:txBody>
      </p:sp>
    </p:spTree>
    <p:extLst>
      <p:ext uri="{BB962C8B-B14F-4D97-AF65-F5344CB8AC3E}">
        <p14:creationId xmlns:p14="http://schemas.microsoft.com/office/powerpoint/2010/main" val="2384871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80DC4-194F-91E7-AFCB-77C63EBA5C61}"/>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6E86139-1C2E-0CAD-8141-D757811AFDFC}"/>
              </a:ext>
            </a:extLst>
          </p:cNvPr>
          <p:cNvSpPr txBox="1">
            <a:spLocks/>
          </p:cNvSpPr>
          <p:nvPr/>
        </p:nvSpPr>
        <p:spPr>
          <a:xfrm>
            <a:off x="768096" y="2084832"/>
            <a:ext cx="7690104" cy="4224528"/>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Above the umbilicus, it contains fat and connective tissue fibers as a single layer of tissue. </a:t>
            </a:r>
          </a:p>
          <a:p>
            <a:pPr marL="0" indent="0" eaLnBrk="1" hangingPunct="1">
              <a:buNone/>
            </a:pPr>
            <a:r>
              <a:rPr lang="en-US" dirty="0"/>
              <a:t>Below the umbilicus, it is divided into </a:t>
            </a:r>
          </a:p>
          <a:p>
            <a:pPr lvl="1">
              <a:buFont typeface="Arial" panose="020B0604020202020204" pitchFamily="34" charset="0"/>
              <a:buChar char="•"/>
            </a:pPr>
            <a:r>
              <a:rPr lang="en-US" sz="2000" dirty="0"/>
              <a:t>The subcutaneous camper's fascia and </a:t>
            </a:r>
          </a:p>
          <a:p>
            <a:pPr lvl="1">
              <a:buFont typeface="Arial" panose="020B0604020202020204" pitchFamily="34" charset="0"/>
              <a:buChar char="•"/>
            </a:pPr>
            <a:r>
              <a:rPr lang="en-US" sz="2000" dirty="0"/>
              <a:t>The deeper scarpa's fascia ( membranous deep layer of superficial fascia; </a:t>
            </a:r>
          </a:p>
          <a:p>
            <a:pPr eaLnBrk="1" hangingPunct="1">
              <a:buFont typeface="Wingdings" panose="05000000000000000000" pitchFamily="2" charset="2"/>
              <a:buChar char="Ø"/>
            </a:pPr>
            <a:r>
              <a:rPr lang="en-US" sz="1600" dirty="0"/>
              <a:t>Scarpa's fascia is continuous with the superficial perineal fascia (Colle's fascia) and attaches to the fascia </a:t>
            </a:r>
            <a:r>
              <a:rPr lang="en-US" sz="1600" dirty="0" err="1"/>
              <a:t>lata</a:t>
            </a:r>
            <a:r>
              <a:rPr lang="en-US" sz="1600" dirty="0"/>
              <a:t>. Scarpa's fascia is used for suturing the subcutaneous fascia in repairs of the anterior abdominal wall.</a:t>
            </a:r>
          </a:p>
          <a:p>
            <a:pPr marL="0" indent="0" eaLnBrk="1" hangingPunct="1">
              <a:buNone/>
            </a:pPr>
            <a:r>
              <a:rPr lang="en-US" dirty="0"/>
              <a:t>In rupture of the urethra, urine can extravasate between Scarpa's fascia and the fascia of the muscles of anterior abdominal wall, as high as the axilla.</a:t>
            </a:r>
          </a:p>
        </p:txBody>
      </p:sp>
      <p:sp>
        <p:nvSpPr>
          <p:cNvPr id="8" name="Title 1">
            <a:extLst>
              <a:ext uri="{FF2B5EF4-FFF2-40B4-BE49-F238E27FC236}">
                <a16:creationId xmlns:a16="http://schemas.microsoft.com/office/drawing/2014/main" id="{729B07DB-41BD-20A7-13A4-A50443C373CA}"/>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The superficial fascia</a:t>
            </a:r>
          </a:p>
        </p:txBody>
      </p:sp>
    </p:spTree>
    <p:extLst>
      <p:ext uri="{BB962C8B-B14F-4D97-AF65-F5344CB8AC3E}">
        <p14:creationId xmlns:p14="http://schemas.microsoft.com/office/powerpoint/2010/main" val="88868658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151</TotalTime>
  <Words>1437</Words>
  <Application>Microsoft Office PowerPoint</Application>
  <PresentationFormat>On-screen Show (4:3)</PresentationFormat>
  <Paragraphs>69</Paragraphs>
  <Slides>34</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3" baseType="lpstr">
      <vt:lpstr>Arial</vt:lpstr>
      <vt:lpstr>Calibri</vt:lpstr>
      <vt:lpstr>Times New Roman</vt:lpstr>
      <vt:lpstr>Tw Cen MT</vt:lpstr>
      <vt:lpstr>Tw Cen MT Condensed</vt:lpstr>
      <vt:lpstr>Wingdings</vt:lpstr>
      <vt:lpstr>Wingdings 3</vt:lpstr>
      <vt:lpstr>Integral</vt:lpstr>
      <vt:lpstr>Bitmap Image</vt:lpstr>
      <vt:lpstr>The umbilicus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mr.neeo@live.com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umbilicus</dc:title>
  <dc:creator>idris</dc:creator>
  <cp:lastModifiedBy>Rajesh Patel</cp:lastModifiedBy>
  <cp:revision>37</cp:revision>
  <dcterms:created xsi:type="dcterms:W3CDTF">2010-12-20T06:21:01Z</dcterms:created>
  <dcterms:modified xsi:type="dcterms:W3CDTF">2024-11-19T06:20:36Z</dcterms:modified>
</cp:coreProperties>
</file>