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sldIdLst>
    <p:sldId id="256" r:id="rId2"/>
    <p:sldId id="298" r:id="rId3"/>
    <p:sldId id="273" r:id="rId4"/>
    <p:sldId id="299" r:id="rId5"/>
    <p:sldId id="296" r:id="rId6"/>
    <p:sldId id="300" r:id="rId7"/>
    <p:sldId id="301" r:id="rId8"/>
    <p:sldId id="302" r:id="rId9"/>
    <p:sldId id="303" r:id="rId10"/>
    <p:sldId id="284" r:id="rId11"/>
    <p:sldId id="304" r:id="rId12"/>
    <p:sldId id="305" r:id="rId13"/>
    <p:sldId id="306" r:id="rId14"/>
    <p:sldId id="307" r:id="rId15"/>
    <p:sldId id="308" r:id="rId16"/>
    <p:sldId id="309" r:id="rId17"/>
    <p:sldId id="310" r:id="rId18"/>
    <p:sldId id="311" r:id="rId19"/>
    <p:sldId id="312" r:id="rId20"/>
    <p:sldId id="289" r:id="rId21"/>
    <p:sldId id="313" r:id="rId22"/>
    <p:sldId id="314" r:id="rId23"/>
    <p:sldId id="315" r:id="rId24"/>
    <p:sldId id="316" r:id="rId25"/>
    <p:sldId id="294" r:id="rId26"/>
    <p:sldId id="295" r:id="rId27"/>
    <p:sldId id="317" r:id="rId28"/>
    <p:sldId id="318" r:id="rId29"/>
    <p:sldId id="319" r:id="rId30"/>
    <p:sldId id="320" r:id="rId31"/>
    <p:sldId id="321" r:id="rId32"/>
    <p:sldId id="322" r:id="rId33"/>
    <p:sldId id="323" r:id="rId34"/>
    <p:sldId id="324" r:id="rId35"/>
    <p:sldId id="281" r:id="rId36"/>
    <p:sldId id="325" r:id="rId37"/>
    <p:sldId id="35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49F48-A7A1-457C-912E-255852D27E6C}" type="datetimeFigureOut">
              <a:rPr lang="en-IN" smtClean="0"/>
              <a:t>21-11-2024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1DF0A-0562-4914-9B75-EF23C057BFB3}" type="slidenum">
              <a:rPr lang="en-IN" smtClean="0"/>
              <a:t>‹#›</a:t>
            </a:fld>
            <a:endParaRPr lang="en-IN"/>
          </a:p>
        </p:txBody>
      </p:sp>
    </p:spTree>
    <p:extLst>
      <p:ext uri="{BB962C8B-B14F-4D97-AF65-F5344CB8AC3E}">
        <p14:creationId xmlns:p14="http://schemas.microsoft.com/office/powerpoint/2010/main" val="61242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1939E53-5424-443C-8510-99B961C0F2B6}" type="datetime1">
              <a:rPr lang="en-US" smtClean="0"/>
              <a:t>11/21/2024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E1040872-639B-4862-AD82-1A46B38272C8}"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26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5373F-50FB-4E16-9AEA-A5E91564B6F3}" type="datetime1">
              <a:rPr lang="en-US" smtClean="0"/>
              <a:t>11/21/2024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E1040872-639B-4862-AD82-1A46B38272C8}" type="slidenum">
              <a:rPr lang="en-US" smtClean="0"/>
              <a:pPr/>
              <a:t>‹#›</a:t>
            </a:fld>
            <a:endParaRPr lang="en-US" dirty="0"/>
          </a:p>
        </p:txBody>
      </p:sp>
    </p:spTree>
    <p:extLst>
      <p:ext uri="{BB962C8B-B14F-4D97-AF65-F5344CB8AC3E}">
        <p14:creationId xmlns:p14="http://schemas.microsoft.com/office/powerpoint/2010/main" val="233965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DC752-A73B-40D9-A674-2CD89F47DFEF}" type="datetime1">
              <a:rPr lang="en-US" smtClean="0"/>
              <a:t>11/21/2024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E1040872-639B-4862-AD82-1A46B38272C8}"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15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242F56-5A19-4CAC-9099-1DD112051610}" type="datetime1">
              <a:rPr lang="en-US" smtClean="0"/>
              <a:t>11/21/2024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E1040872-639B-4862-AD82-1A46B38272C8}" type="slidenum">
              <a:rPr lang="en-US" smtClean="0"/>
              <a:pPr/>
              <a:t>‹#›</a:t>
            </a:fld>
            <a:endParaRPr lang="en-US" dirty="0"/>
          </a:p>
        </p:txBody>
      </p:sp>
    </p:spTree>
    <p:extLst>
      <p:ext uri="{BB962C8B-B14F-4D97-AF65-F5344CB8AC3E}">
        <p14:creationId xmlns:p14="http://schemas.microsoft.com/office/powerpoint/2010/main" val="332210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C0A4F5-28AE-4917-A92B-4D4154626D82}" type="datetime1">
              <a:rPr lang="en-US" smtClean="0"/>
              <a:t>11/21/2024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E1040872-639B-4862-AD82-1A46B38272C8}"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37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04C319-00D7-495D-AA1F-DAEE6C3BFF3E}" type="datetime1">
              <a:rPr lang="en-US" smtClean="0"/>
              <a:t>11/21/2024</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E1040872-639B-4862-AD82-1A46B38272C8}" type="slidenum">
              <a:rPr lang="en-US" smtClean="0"/>
              <a:pPr/>
              <a:t>‹#›</a:t>
            </a:fld>
            <a:endParaRPr lang="en-US" dirty="0"/>
          </a:p>
        </p:txBody>
      </p:sp>
    </p:spTree>
    <p:extLst>
      <p:ext uri="{BB962C8B-B14F-4D97-AF65-F5344CB8AC3E}">
        <p14:creationId xmlns:p14="http://schemas.microsoft.com/office/powerpoint/2010/main" val="334959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1C4F1-15E3-48D8-B0D4-782228DBCC66}" type="datetime1">
              <a:rPr lang="en-US" smtClean="0"/>
              <a:t>11/21/2024</a:t>
            </a:fld>
            <a:endParaRPr lang="en-US" dirty="0"/>
          </a:p>
        </p:txBody>
      </p:sp>
      <p:sp>
        <p:nvSpPr>
          <p:cNvPr id="8" name="Footer Placeholder 7"/>
          <p:cNvSpPr>
            <a:spLocks noGrp="1"/>
          </p:cNvSpPr>
          <p:nvPr>
            <p:ph type="ftr" sz="quarter" idx="11"/>
          </p:nvPr>
        </p:nvSpPr>
        <p:spPr/>
        <p:txBody>
          <a:bodyPr/>
          <a:lstStyle/>
          <a:p>
            <a:r>
              <a:rPr lang="en-US"/>
              <a:t>MBBSPPT.COM</a:t>
            </a:r>
            <a:endParaRPr lang="en-US" dirty="0"/>
          </a:p>
        </p:txBody>
      </p:sp>
      <p:sp>
        <p:nvSpPr>
          <p:cNvPr id="9" name="Slide Number Placeholder 8"/>
          <p:cNvSpPr>
            <a:spLocks noGrp="1"/>
          </p:cNvSpPr>
          <p:nvPr>
            <p:ph type="sldNum" sz="quarter" idx="12"/>
          </p:nvPr>
        </p:nvSpPr>
        <p:spPr/>
        <p:txBody>
          <a:bodyPr/>
          <a:lstStyle/>
          <a:p>
            <a:fld id="{E1040872-639B-4862-AD82-1A46B38272C8}" type="slidenum">
              <a:rPr lang="en-US" smtClean="0"/>
              <a:pPr/>
              <a:t>‹#›</a:t>
            </a:fld>
            <a:endParaRPr lang="en-US" dirty="0"/>
          </a:p>
        </p:txBody>
      </p:sp>
    </p:spTree>
    <p:extLst>
      <p:ext uri="{BB962C8B-B14F-4D97-AF65-F5344CB8AC3E}">
        <p14:creationId xmlns:p14="http://schemas.microsoft.com/office/powerpoint/2010/main" val="147930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8F9CA-AE7D-4BDF-8C29-497CF85C6C50}" type="datetime1">
              <a:rPr lang="en-US" smtClean="0"/>
              <a:t>11/21/2024</a:t>
            </a:fld>
            <a:endParaRPr lang="en-US" dirty="0"/>
          </a:p>
        </p:txBody>
      </p:sp>
      <p:sp>
        <p:nvSpPr>
          <p:cNvPr id="4" name="Footer Placeholder 3"/>
          <p:cNvSpPr>
            <a:spLocks noGrp="1"/>
          </p:cNvSpPr>
          <p:nvPr>
            <p:ph type="ftr" sz="quarter" idx="11"/>
          </p:nvPr>
        </p:nvSpPr>
        <p:spPr/>
        <p:txBody>
          <a:bodyPr/>
          <a:lstStyle/>
          <a:p>
            <a:r>
              <a:rPr lang="en-US"/>
              <a:t>MBBSPPT.COM</a:t>
            </a:r>
            <a:endParaRPr lang="en-US" dirty="0"/>
          </a:p>
        </p:txBody>
      </p:sp>
      <p:sp>
        <p:nvSpPr>
          <p:cNvPr id="5" name="Slide Number Placeholder 4"/>
          <p:cNvSpPr>
            <a:spLocks noGrp="1"/>
          </p:cNvSpPr>
          <p:nvPr>
            <p:ph type="sldNum" sz="quarter" idx="12"/>
          </p:nvPr>
        </p:nvSpPr>
        <p:spPr/>
        <p:txBody>
          <a:bodyPr/>
          <a:lstStyle/>
          <a:p>
            <a:fld id="{E1040872-639B-4862-AD82-1A46B38272C8}" type="slidenum">
              <a:rPr lang="en-US" smtClean="0"/>
              <a:pPr/>
              <a:t>‹#›</a:t>
            </a:fld>
            <a:endParaRPr lang="en-US" dirty="0"/>
          </a:p>
        </p:txBody>
      </p:sp>
    </p:spTree>
    <p:extLst>
      <p:ext uri="{BB962C8B-B14F-4D97-AF65-F5344CB8AC3E}">
        <p14:creationId xmlns:p14="http://schemas.microsoft.com/office/powerpoint/2010/main" val="16808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883B2-48D2-4F84-A0BE-7035DDD919D3}" type="datetime1">
              <a:rPr lang="en-US" smtClean="0"/>
              <a:t>11/21/2024</a:t>
            </a:fld>
            <a:endParaRPr lang="en-US" dirty="0"/>
          </a:p>
        </p:txBody>
      </p:sp>
      <p:sp>
        <p:nvSpPr>
          <p:cNvPr id="3" name="Footer Placeholder 2"/>
          <p:cNvSpPr>
            <a:spLocks noGrp="1"/>
          </p:cNvSpPr>
          <p:nvPr>
            <p:ph type="ftr" sz="quarter" idx="11"/>
          </p:nvPr>
        </p:nvSpPr>
        <p:spPr/>
        <p:txBody>
          <a:bodyPr/>
          <a:lstStyle/>
          <a:p>
            <a:r>
              <a:rPr lang="en-US"/>
              <a:t>MBBSPPT.COM</a:t>
            </a:r>
            <a:endParaRPr lang="en-US" dirty="0"/>
          </a:p>
        </p:txBody>
      </p:sp>
      <p:sp>
        <p:nvSpPr>
          <p:cNvPr id="4" name="Slide Number Placeholder 3"/>
          <p:cNvSpPr>
            <a:spLocks noGrp="1"/>
          </p:cNvSpPr>
          <p:nvPr>
            <p:ph type="sldNum" sz="quarter" idx="12"/>
          </p:nvPr>
        </p:nvSpPr>
        <p:spPr/>
        <p:txBody>
          <a:bodyPr/>
          <a:lstStyle/>
          <a:p>
            <a:fld id="{E1040872-639B-4862-AD82-1A46B38272C8}" type="slidenum">
              <a:rPr lang="en-US" smtClean="0"/>
              <a:pPr/>
              <a:t>‹#›</a:t>
            </a:fld>
            <a:endParaRPr lang="en-US" dirty="0"/>
          </a:p>
        </p:txBody>
      </p:sp>
    </p:spTree>
    <p:extLst>
      <p:ext uri="{BB962C8B-B14F-4D97-AF65-F5344CB8AC3E}">
        <p14:creationId xmlns:p14="http://schemas.microsoft.com/office/powerpoint/2010/main" val="247773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447DF-E61D-49D2-A419-9EE5AF8D85ED}" type="datetime1">
              <a:rPr lang="en-US" smtClean="0"/>
              <a:t>11/21/2024</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E1040872-639B-4862-AD82-1A46B38272C8}" type="slidenum">
              <a:rPr lang="en-US" smtClean="0"/>
              <a:pPr/>
              <a:t>‹#›</a:t>
            </a:fld>
            <a:endParaRPr lang="en-US" dirty="0"/>
          </a:p>
        </p:txBody>
      </p:sp>
    </p:spTree>
    <p:extLst>
      <p:ext uri="{BB962C8B-B14F-4D97-AF65-F5344CB8AC3E}">
        <p14:creationId xmlns:p14="http://schemas.microsoft.com/office/powerpoint/2010/main" val="50021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E13EA1-444C-447D-8588-B4439F26A6C1}" type="datetime1">
              <a:rPr lang="en-US" smtClean="0"/>
              <a:t>11/21/2024</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E1040872-639B-4862-AD82-1A46B38272C8}" type="slidenum">
              <a:rPr lang="en-US" smtClean="0"/>
              <a:pPr/>
              <a:t>‹#›</a:t>
            </a:fld>
            <a:endParaRPr lang="en-US" dirty="0"/>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44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DCDC219-4494-4584-8D04-E52A2AC961E5}" type="datetime1">
              <a:rPr lang="en-US" smtClean="0"/>
              <a:t>11/21/2024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MBBSPPT.COM</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1040872-639B-4862-AD82-1A46B38272C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042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ED7F-3D79-46D4-B837-5354598F09ED}"/>
              </a:ext>
            </a:extLst>
          </p:cNvPr>
          <p:cNvSpPr>
            <a:spLocks noGrp="1"/>
          </p:cNvSpPr>
          <p:nvPr>
            <p:ph type="ctrTitle"/>
          </p:nvPr>
        </p:nvSpPr>
        <p:spPr/>
        <p:txBody>
          <a:bodyPr>
            <a:normAutofit/>
          </a:bodyPr>
          <a:lstStyle/>
          <a:p>
            <a:r>
              <a:rPr lang="en-US" cap="all" dirty="0"/>
              <a:t>THE VALVES OF THE HEART </a:t>
            </a:r>
            <a:endParaRPr lang="en-IN" dirty="0"/>
          </a:p>
        </p:txBody>
      </p:sp>
      <p:sp>
        <p:nvSpPr>
          <p:cNvPr id="3" name="Subtitle 2">
            <a:extLst>
              <a:ext uri="{FF2B5EF4-FFF2-40B4-BE49-F238E27FC236}">
                <a16:creationId xmlns:a16="http://schemas.microsoft.com/office/drawing/2014/main" id="{524739DF-6C4B-CA5A-0104-DCCDF1468FC2}"/>
              </a:ext>
            </a:extLst>
          </p:cNvPr>
          <p:cNvSpPr>
            <a:spLocks noGrp="1"/>
          </p:cNvSpPr>
          <p:nvPr>
            <p:ph type="subTitle" idx="1"/>
          </p:nvPr>
        </p:nvSpPr>
        <p:spPr/>
        <p:txBody>
          <a:bodyPr/>
          <a:lstStyle/>
          <a:p>
            <a:r>
              <a:rPr lang="en-US" dirty="0"/>
              <a:t>BY MBBSPPT.COM</a:t>
            </a:r>
            <a:endParaRPr lang="en-IN" dirty="0"/>
          </a:p>
        </p:txBody>
      </p:sp>
      <p:pic>
        <p:nvPicPr>
          <p:cNvPr id="5" name="Picture 4">
            <a:extLst>
              <a:ext uri="{FF2B5EF4-FFF2-40B4-BE49-F238E27FC236}">
                <a16:creationId xmlns:a16="http://schemas.microsoft.com/office/drawing/2014/main" id="{BA4039A9-2743-0464-3074-D66857457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207" y="533400"/>
            <a:ext cx="3515585" cy="3515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04976" y="903732"/>
            <a:ext cx="6734048" cy="5050536"/>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1F15FBEE-6911-DEC8-6EF8-6A9387F02A1B}"/>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7F7E479B-6AB9-75CD-69A9-615500B26E06}"/>
              </a:ext>
            </a:extLst>
          </p:cNvPr>
          <p:cNvSpPr>
            <a:spLocks noGrp="1"/>
          </p:cNvSpPr>
          <p:nvPr>
            <p:ph type="sldNum" sz="quarter" idx="12"/>
          </p:nvPr>
        </p:nvSpPr>
        <p:spPr/>
        <p:txBody>
          <a:bodyPr/>
          <a:lstStyle/>
          <a:p>
            <a:fld id="{E1040872-639B-4862-AD82-1A46B38272C8}"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E604D-8D1A-DDCF-9595-9B43BE5C5E0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F89731A-49FD-1712-4105-F49E5574E5D6}"/>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As the name indicates it is 3 cusps anterior, posterior and septal, which is located against the 3 walls of the ventricle.</a:t>
            </a:r>
          </a:p>
          <a:p>
            <a:pPr marL="0" indent="0" eaLnBrk="1" hangingPunct="1">
              <a:buNone/>
            </a:pPr>
            <a:r>
              <a:rPr lang="en-US" dirty="0"/>
              <a:t>Located between the right atrium and the right ventricle (right atrioventricular orifice). </a:t>
            </a:r>
          </a:p>
          <a:p>
            <a:pPr marL="0" indent="0" eaLnBrk="1" hangingPunct="1">
              <a:buNone/>
            </a:pPr>
            <a:r>
              <a:rPr lang="en-US" dirty="0"/>
              <a:t>It consists of three cusps (anterior, septal and posterior), with the base of each cusp anchored to a fibrous ring that surrounds the orifice.</a:t>
            </a:r>
          </a:p>
          <a:p>
            <a:pPr marL="0" indent="0" eaLnBrk="1" hangingPunct="1">
              <a:buNone/>
            </a:pPr>
            <a:r>
              <a:rPr lang="en-US" dirty="0"/>
              <a:t>The tricuspid valve can admit the tips of 3 fingers.</a:t>
            </a:r>
          </a:p>
        </p:txBody>
      </p:sp>
      <p:sp>
        <p:nvSpPr>
          <p:cNvPr id="8" name="Title 1">
            <a:extLst>
              <a:ext uri="{FF2B5EF4-FFF2-40B4-BE49-F238E27FC236}">
                <a16:creationId xmlns:a16="http://schemas.microsoft.com/office/drawing/2014/main" id="{635FE167-4B68-9B74-47CA-48C9DD66A6B1}"/>
              </a:ext>
            </a:extLst>
          </p:cNvPr>
          <p:cNvSpPr txBox="1">
            <a:spLocks/>
          </p:cNvSpPr>
          <p:nvPr/>
        </p:nvSpPr>
        <p:spPr>
          <a:xfrm>
            <a:off x="768096" y="585216"/>
            <a:ext cx="80711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000" b="1" dirty="0"/>
              <a:t>A. Right atrioventricular valve </a:t>
            </a:r>
            <a:r>
              <a:rPr lang="en-US" sz="2000" b="1" dirty="0"/>
              <a:t>(tricuspid valve)</a:t>
            </a:r>
          </a:p>
        </p:txBody>
      </p:sp>
      <p:sp>
        <p:nvSpPr>
          <p:cNvPr id="2" name="Footer Placeholder 1">
            <a:extLst>
              <a:ext uri="{FF2B5EF4-FFF2-40B4-BE49-F238E27FC236}">
                <a16:creationId xmlns:a16="http://schemas.microsoft.com/office/drawing/2014/main" id="{2722701A-F5D9-5D71-D31C-40977203EBCC}"/>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B69F75FB-DBE6-79A2-DEFD-21380F48FEB8}"/>
              </a:ext>
            </a:extLst>
          </p:cNvPr>
          <p:cNvSpPr>
            <a:spLocks noGrp="1"/>
          </p:cNvSpPr>
          <p:nvPr>
            <p:ph type="sldNum" sz="quarter" idx="12"/>
          </p:nvPr>
        </p:nvSpPr>
        <p:spPr/>
        <p:txBody>
          <a:bodyPr/>
          <a:lstStyle/>
          <a:p>
            <a:fld id="{E1040872-639B-4862-AD82-1A46B38272C8}" type="slidenum">
              <a:rPr lang="en-US" smtClean="0"/>
              <a:pPr/>
              <a:t>11</a:t>
            </a:fld>
            <a:endParaRPr lang="en-US" dirty="0"/>
          </a:p>
        </p:txBody>
      </p:sp>
    </p:spTree>
    <p:extLst>
      <p:ext uri="{BB962C8B-B14F-4D97-AF65-F5344CB8AC3E}">
        <p14:creationId xmlns:p14="http://schemas.microsoft.com/office/powerpoint/2010/main" val="207957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3777-D6CE-9958-A2A1-105922CE80B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F435F4-611B-D4D9-D5A0-4A9F1630FB87}"/>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Located between the left atrium and the left ventricle (left atrioventricular orifice). </a:t>
            </a:r>
          </a:p>
          <a:p>
            <a:pPr marL="0" indent="0" eaLnBrk="1" hangingPunct="1">
              <a:buNone/>
            </a:pPr>
            <a:r>
              <a:rPr lang="en-US" dirty="0"/>
              <a:t>It is also known as the bicuspid valve because it has two cusps (anterior and posterior). </a:t>
            </a:r>
          </a:p>
          <a:p>
            <a:pPr marL="0" indent="0" eaLnBrk="1" hangingPunct="1">
              <a:buNone/>
            </a:pPr>
            <a:r>
              <a:rPr lang="en-US" dirty="0"/>
              <a:t>Like the tricuspid valve, the base of each cusp is secured to fibrous ring that surrounds the orifice.</a:t>
            </a:r>
          </a:p>
          <a:p>
            <a:pPr marL="0" indent="0" eaLnBrk="1" hangingPunct="1">
              <a:buNone/>
            </a:pPr>
            <a:r>
              <a:rPr lang="en-US" dirty="0"/>
              <a:t>As the name indicates it is 2 cusps a larger anterior/aortic cusp and a smaller posterior cusp. </a:t>
            </a:r>
          </a:p>
          <a:p>
            <a:pPr marL="0" indent="0" eaLnBrk="1" hangingPunct="1">
              <a:buNone/>
            </a:pPr>
            <a:r>
              <a:rPr lang="en-US" dirty="0"/>
              <a:t>The mitral/bicuspid valve can admit the tips of 2 fingers.</a:t>
            </a:r>
          </a:p>
        </p:txBody>
      </p:sp>
      <p:sp>
        <p:nvSpPr>
          <p:cNvPr id="8" name="Title 1">
            <a:extLst>
              <a:ext uri="{FF2B5EF4-FFF2-40B4-BE49-F238E27FC236}">
                <a16:creationId xmlns:a16="http://schemas.microsoft.com/office/drawing/2014/main" id="{C0C99E85-D1DD-BC76-30FF-417C7998EF80}"/>
              </a:ext>
            </a:extLst>
          </p:cNvPr>
          <p:cNvSpPr txBox="1">
            <a:spLocks/>
          </p:cNvSpPr>
          <p:nvPr/>
        </p:nvSpPr>
        <p:spPr>
          <a:xfrm>
            <a:off x="768096" y="585216"/>
            <a:ext cx="80711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000" b="1" dirty="0"/>
              <a:t>B. Left atrioventricular valve </a:t>
            </a:r>
            <a:br>
              <a:rPr lang="en-US" sz="4000" b="1" dirty="0"/>
            </a:br>
            <a:r>
              <a:rPr lang="en-US" sz="2000" b="1" dirty="0"/>
              <a:t>(bicuspid/mitral valve)</a:t>
            </a:r>
          </a:p>
        </p:txBody>
      </p:sp>
      <p:sp>
        <p:nvSpPr>
          <p:cNvPr id="2" name="Footer Placeholder 1">
            <a:extLst>
              <a:ext uri="{FF2B5EF4-FFF2-40B4-BE49-F238E27FC236}">
                <a16:creationId xmlns:a16="http://schemas.microsoft.com/office/drawing/2014/main" id="{BFD77134-2EE7-453E-CD5B-D63516EED04B}"/>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24878741-0DE3-97C6-4601-2E822467BBF1}"/>
              </a:ext>
            </a:extLst>
          </p:cNvPr>
          <p:cNvSpPr>
            <a:spLocks noGrp="1"/>
          </p:cNvSpPr>
          <p:nvPr>
            <p:ph type="sldNum" sz="quarter" idx="12"/>
          </p:nvPr>
        </p:nvSpPr>
        <p:spPr/>
        <p:txBody>
          <a:bodyPr/>
          <a:lstStyle/>
          <a:p>
            <a:fld id="{E1040872-639B-4862-AD82-1A46B38272C8}" type="slidenum">
              <a:rPr lang="en-US" smtClean="0"/>
              <a:pPr/>
              <a:t>12</a:t>
            </a:fld>
            <a:endParaRPr lang="en-US" dirty="0"/>
          </a:p>
        </p:txBody>
      </p:sp>
    </p:spTree>
    <p:extLst>
      <p:ext uri="{BB962C8B-B14F-4D97-AF65-F5344CB8AC3E}">
        <p14:creationId xmlns:p14="http://schemas.microsoft.com/office/powerpoint/2010/main" val="49644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D89D-C350-F480-8FBB-C4B963E19C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8E8BC0-FED3-FD91-3DF4-28562971ED9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Is called the mitral valve because it is shaped like a bishop's miter.</a:t>
            </a:r>
          </a:p>
          <a:p>
            <a:pPr lvl="1">
              <a:buFont typeface="Arial" panose="020B0604020202020204" pitchFamily="34" charset="0"/>
              <a:buChar char="•"/>
            </a:pPr>
            <a:r>
              <a:rPr lang="en-US" sz="2000" dirty="0"/>
              <a:t>Lies between the left atrium and ventricle, behind the left half of the sternum at the fourth costal cartilage, and has two cusps: a larger anterior and a smaller posterior.</a:t>
            </a:r>
          </a:p>
          <a:p>
            <a:pPr lvl="1">
              <a:buFont typeface="Arial" panose="020B0604020202020204" pitchFamily="34" charset="0"/>
              <a:buChar char="•"/>
            </a:pPr>
            <a:r>
              <a:rPr lang="en-US" sz="2000" dirty="0"/>
              <a:t>Is closed slightly before the tricuspid valve by the ventricular contraction (systole); its closure at the onset of ventricular systole causes the first ("</a:t>
            </a:r>
            <a:r>
              <a:rPr lang="en-US" sz="2000" dirty="0" err="1"/>
              <a:t>lub</a:t>
            </a:r>
            <a:r>
              <a:rPr lang="en-US" sz="2000" dirty="0"/>
              <a:t>") heart sound.</a:t>
            </a:r>
          </a:p>
          <a:p>
            <a:pPr lvl="1">
              <a:buFont typeface="Arial" panose="020B0604020202020204" pitchFamily="34" charset="0"/>
              <a:buChar char="•"/>
            </a:pPr>
            <a:r>
              <a:rPr lang="en-US" sz="2000" dirty="0"/>
              <a:t>Is most audible over the apical region of the heart in the left fifth intercostal space at the midclavicular line.</a:t>
            </a:r>
          </a:p>
        </p:txBody>
      </p:sp>
      <p:sp>
        <p:nvSpPr>
          <p:cNvPr id="8" name="Title 1">
            <a:extLst>
              <a:ext uri="{FF2B5EF4-FFF2-40B4-BE49-F238E27FC236}">
                <a16:creationId xmlns:a16="http://schemas.microsoft.com/office/drawing/2014/main" id="{DBBFF353-9B95-D502-5BD6-D449FEF8A2A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Bicuspid (Left AV) Valve</a:t>
            </a:r>
          </a:p>
        </p:txBody>
      </p:sp>
      <p:sp>
        <p:nvSpPr>
          <p:cNvPr id="2" name="Footer Placeholder 1">
            <a:extLst>
              <a:ext uri="{FF2B5EF4-FFF2-40B4-BE49-F238E27FC236}">
                <a16:creationId xmlns:a16="http://schemas.microsoft.com/office/drawing/2014/main" id="{F9F925D9-AFE0-0085-922B-5FF49CDB862D}"/>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327E377C-8176-0FF8-7173-858F1B149471}"/>
              </a:ext>
            </a:extLst>
          </p:cNvPr>
          <p:cNvSpPr>
            <a:spLocks noGrp="1"/>
          </p:cNvSpPr>
          <p:nvPr>
            <p:ph type="sldNum" sz="quarter" idx="12"/>
          </p:nvPr>
        </p:nvSpPr>
        <p:spPr/>
        <p:txBody>
          <a:bodyPr/>
          <a:lstStyle/>
          <a:p>
            <a:fld id="{E1040872-639B-4862-AD82-1A46B38272C8}" type="slidenum">
              <a:rPr lang="en-US" smtClean="0"/>
              <a:pPr/>
              <a:t>13</a:t>
            </a:fld>
            <a:endParaRPr lang="en-US" dirty="0"/>
          </a:p>
        </p:txBody>
      </p:sp>
    </p:spTree>
    <p:extLst>
      <p:ext uri="{BB962C8B-B14F-4D97-AF65-F5344CB8AC3E}">
        <p14:creationId xmlns:p14="http://schemas.microsoft.com/office/powerpoint/2010/main" val="194180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E83E-5C6E-A428-1993-DC3C242BBDA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0143D3E-61BD-0D8D-37A5-B752204915B7}"/>
              </a:ext>
            </a:extLst>
          </p:cNvPr>
          <p:cNvPicPr>
            <a:picLocks noChangeAspect="1" noChangeArrowheads="1"/>
          </p:cNvPicPr>
          <p:nvPr/>
        </p:nvPicPr>
        <p:blipFill>
          <a:blip r:embed="rId2"/>
          <a:srcRect/>
          <a:stretch>
            <a:fillRect/>
          </a:stretch>
        </p:blipFill>
        <p:spPr bwMode="auto">
          <a:xfrm>
            <a:off x="1203436" y="902577"/>
            <a:ext cx="6737127" cy="5052845"/>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123A8100-A9DF-848C-276A-7EC461A14AC3}"/>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70FBA767-2BDE-47B7-697C-6807F5380941}"/>
              </a:ext>
            </a:extLst>
          </p:cNvPr>
          <p:cNvSpPr>
            <a:spLocks noGrp="1"/>
          </p:cNvSpPr>
          <p:nvPr>
            <p:ph type="sldNum" sz="quarter" idx="12"/>
          </p:nvPr>
        </p:nvSpPr>
        <p:spPr/>
        <p:txBody>
          <a:bodyPr/>
          <a:lstStyle/>
          <a:p>
            <a:fld id="{E1040872-639B-4862-AD82-1A46B38272C8}" type="slidenum">
              <a:rPr lang="en-US" smtClean="0"/>
              <a:pPr/>
              <a:t>14</a:t>
            </a:fld>
            <a:endParaRPr lang="en-US" dirty="0"/>
          </a:p>
        </p:txBody>
      </p:sp>
    </p:spTree>
    <p:extLst>
      <p:ext uri="{BB962C8B-B14F-4D97-AF65-F5344CB8AC3E}">
        <p14:creationId xmlns:p14="http://schemas.microsoft.com/office/powerpoint/2010/main" val="230277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D4584-0ED6-D718-C9E9-1067405193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097A82-98A9-814E-CA97-162385E8D4B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457200" indent="-457200" eaLnBrk="1" hangingPunct="1">
              <a:buFont typeface="+mj-lt"/>
              <a:buAutoNum type="alphaUcPeriod"/>
            </a:pPr>
            <a:r>
              <a:rPr lang="en-US" dirty="0"/>
              <a:t>The nutrition to the fibrous ring and basal 1/3rd of cusps is provided by the blood vessels.</a:t>
            </a:r>
          </a:p>
          <a:p>
            <a:pPr marL="457200" indent="-457200" eaLnBrk="1" hangingPunct="1">
              <a:buFont typeface="+mj-lt"/>
              <a:buAutoNum type="alphaUcPeriod"/>
            </a:pPr>
            <a:r>
              <a:rPr lang="en-US" dirty="0"/>
              <a:t>The nutrition to the distal 2/3rd of the cusps is provided directly by the blood inside the chambers of the heart.</a:t>
            </a:r>
          </a:p>
          <a:p>
            <a:pPr marL="457200" indent="-457200" eaLnBrk="1" hangingPunct="1">
              <a:buFont typeface="+mj-lt"/>
              <a:buAutoNum type="alphaUcPeriod"/>
            </a:pPr>
            <a:r>
              <a:rPr lang="en-US" dirty="0"/>
              <a:t>The cusps of mitral valve are smaller but thicker than those of tricuspid valve.</a:t>
            </a:r>
          </a:p>
        </p:txBody>
      </p:sp>
      <p:sp>
        <p:nvSpPr>
          <p:cNvPr id="8" name="Title 1">
            <a:extLst>
              <a:ext uri="{FF2B5EF4-FFF2-40B4-BE49-F238E27FC236}">
                <a16:creationId xmlns:a16="http://schemas.microsoft.com/office/drawing/2014/main" id="{AC899925-C002-7842-7E11-F094FCF80D4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Points to be noted</a:t>
            </a:r>
          </a:p>
        </p:txBody>
      </p:sp>
      <p:sp>
        <p:nvSpPr>
          <p:cNvPr id="2" name="Footer Placeholder 1">
            <a:extLst>
              <a:ext uri="{FF2B5EF4-FFF2-40B4-BE49-F238E27FC236}">
                <a16:creationId xmlns:a16="http://schemas.microsoft.com/office/drawing/2014/main" id="{1E5246ED-7B0A-6681-902E-D1529C79C75D}"/>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E38AC09F-55E7-52D9-934B-08202B6ABAB6}"/>
              </a:ext>
            </a:extLst>
          </p:cNvPr>
          <p:cNvSpPr>
            <a:spLocks noGrp="1"/>
          </p:cNvSpPr>
          <p:nvPr>
            <p:ph type="sldNum" sz="quarter" idx="12"/>
          </p:nvPr>
        </p:nvSpPr>
        <p:spPr/>
        <p:txBody>
          <a:bodyPr/>
          <a:lstStyle/>
          <a:p>
            <a:fld id="{E1040872-639B-4862-AD82-1A46B38272C8}" type="slidenum">
              <a:rPr lang="en-US" smtClean="0"/>
              <a:pPr/>
              <a:t>15</a:t>
            </a:fld>
            <a:endParaRPr lang="en-US" dirty="0"/>
          </a:p>
        </p:txBody>
      </p:sp>
    </p:spTree>
    <p:extLst>
      <p:ext uri="{BB962C8B-B14F-4D97-AF65-F5344CB8AC3E}">
        <p14:creationId xmlns:p14="http://schemas.microsoft.com/office/powerpoint/2010/main" val="51178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78CD1-3067-40CD-3510-49CFBF23B0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A9B2B4-0804-F4CD-E654-4C7F20FB694B}"/>
              </a:ext>
            </a:extLst>
          </p:cNvPr>
          <p:cNvPicPr>
            <a:picLocks noChangeAspect="1" noChangeArrowheads="1"/>
          </p:cNvPicPr>
          <p:nvPr/>
        </p:nvPicPr>
        <p:blipFill>
          <a:blip r:embed="rId2"/>
          <a:srcRect/>
          <a:stretch>
            <a:fillRect/>
          </a:stretch>
        </p:blipFill>
        <p:spPr bwMode="auto">
          <a:xfrm>
            <a:off x="1203436" y="902577"/>
            <a:ext cx="6737127" cy="5052845"/>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C3CC5761-1109-4D72-53EC-3B0D46B4EFFF}"/>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0DE181E9-3E0F-9E4C-3C0C-02448638D181}"/>
              </a:ext>
            </a:extLst>
          </p:cNvPr>
          <p:cNvSpPr>
            <a:spLocks noGrp="1"/>
          </p:cNvSpPr>
          <p:nvPr>
            <p:ph type="sldNum" sz="quarter" idx="12"/>
          </p:nvPr>
        </p:nvSpPr>
        <p:spPr/>
        <p:txBody>
          <a:bodyPr/>
          <a:lstStyle/>
          <a:p>
            <a:fld id="{E1040872-639B-4862-AD82-1A46B38272C8}" type="slidenum">
              <a:rPr lang="en-US" smtClean="0"/>
              <a:pPr/>
              <a:t>16</a:t>
            </a:fld>
            <a:endParaRPr lang="en-US" dirty="0"/>
          </a:p>
        </p:txBody>
      </p:sp>
    </p:spTree>
    <p:extLst>
      <p:ext uri="{BB962C8B-B14F-4D97-AF65-F5344CB8AC3E}">
        <p14:creationId xmlns:p14="http://schemas.microsoft.com/office/powerpoint/2010/main" val="1784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FB610-6AD1-1761-9876-46F29DA0EC3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8CC3EA-23C5-F1C6-C94B-BC61AA23683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papillary muscles prevent the prolapse of atrio-ventricular valves into the atria during ventricular systole. </a:t>
            </a:r>
          </a:p>
          <a:p>
            <a:pPr marL="0" indent="0" eaLnBrk="1" hangingPunct="1">
              <a:buNone/>
            </a:pPr>
            <a:r>
              <a:rPr lang="en-US" dirty="0"/>
              <a:t>The rupture of a papillary muscle, following a nearby myocardial infarction, will enable the prolapse of the affected cusp to take place into the atrium at every systole. This may consequently result in acute cardiac failure.</a:t>
            </a:r>
          </a:p>
        </p:txBody>
      </p:sp>
      <p:sp>
        <p:nvSpPr>
          <p:cNvPr id="8" name="Title 1">
            <a:extLst>
              <a:ext uri="{FF2B5EF4-FFF2-40B4-BE49-F238E27FC236}">
                <a16:creationId xmlns:a16="http://schemas.microsoft.com/office/drawing/2014/main" id="{13B622F4-C73A-477A-7DAC-269F003E0BE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Role Of Papillary Muscle In Acute Cardiac Failure</a:t>
            </a:r>
          </a:p>
        </p:txBody>
      </p:sp>
      <p:sp>
        <p:nvSpPr>
          <p:cNvPr id="2" name="Footer Placeholder 1">
            <a:extLst>
              <a:ext uri="{FF2B5EF4-FFF2-40B4-BE49-F238E27FC236}">
                <a16:creationId xmlns:a16="http://schemas.microsoft.com/office/drawing/2014/main" id="{5C198EB4-F247-398B-EF22-14B6B36C8B6D}"/>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A02DCAF5-0BE3-587A-2625-1C0EF030F2FC}"/>
              </a:ext>
            </a:extLst>
          </p:cNvPr>
          <p:cNvSpPr>
            <a:spLocks noGrp="1"/>
          </p:cNvSpPr>
          <p:nvPr>
            <p:ph type="sldNum" sz="quarter" idx="12"/>
          </p:nvPr>
        </p:nvSpPr>
        <p:spPr/>
        <p:txBody>
          <a:bodyPr/>
          <a:lstStyle/>
          <a:p>
            <a:fld id="{E1040872-639B-4862-AD82-1A46B38272C8}" type="slidenum">
              <a:rPr lang="en-US" smtClean="0"/>
              <a:pPr/>
              <a:t>17</a:t>
            </a:fld>
            <a:endParaRPr lang="en-US" dirty="0"/>
          </a:p>
        </p:txBody>
      </p:sp>
    </p:spTree>
    <p:extLst>
      <p:ext uri="{BB962C8B-B14F-4D97-AF65-F5344CB8AC3E}">
        <p14:creationId xmlns:p14="http://schemas.microsoft.com/office/powerpoint/2010/main" val="91263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5D9E-1CFE-447E-D112-BB8EEE1A9B3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2632C1-6CBF-DA43-2C53-A5A708870405}"/>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left and right ventricles pump out blood via pulmonary and aortic orifices, respectively. </a:t>
            </a:r>
          </a:p>
          <a:p>
            <a:pPr marL="0" indent="0" eaLnBrk="1" hangingPunct="1">
              <a:buNone/>
            </a:pPr>
            <a:r>
              <a:rPr lang="en-US" dirty="0"/>
              <a:t>Each of these orifices is guarded by 3 semilunar cusps thus these are referred to as semilunar valves. </a:t>
            </a:r>
          </a:p>
          <a:p>
            <a:pPr marL="0" indent="0" eaLnBrk="1" hangingPunct="1">
              <a:buNone/>
            </a:pPr>
            <a:r>
              <a:rPr lang="en-US" dirty="0"/>
              <a:t>Both aortic and pulmonary valves are quite similar to every other in structure and functions.</a:t>
            </a:r>
          </a:p>
          <a:p>
            <a:pPr marL="0" indent="0" eaLnBrk="1" hangingPunct="1">
              <a:buNone/>
            </a:pPr>
            <a:r>
              <a:rPr lang="en-US" dirty="0"/>
              <a:t>Every valve has 3 cusps that are connected directly to the wall of aorta/pulmonary trunk.</a:t>
            </a:r>
          </a:p>
          <a:p>
            <a:pPr eaLnBrk="1" hangingPunct="1">
              <a:buFont typeface="Arial" panose="020B0604020202020204" pitchFamily="34" charset="0"/>
              <a:buChar char="•"/>
            </a:pPr>
            <a:r>
              <a:rPr lang="en-US" sz="1600" dirty="0"/>
              <a:t>(Note: these don’t have fibrous ring quite similar to tricuspid and mitral valves).</a:t>
            </a:r>
          </a:p>
          <a:p>
            <a:pPr eaLnBrk="1" hangingPunct="1">
              <a:buFont typeface="Arial" panose="020B0604020202020204" pitchFamily="34" charset="0"/>
              <a:buChar char="•"/>
            </a:pPr>
            <a:r>
              <a:rPr lang="en-US" sz="1600" dirty="0"/>
              <a:t>The cusps of semilunar valves are open and stretched during ventricular systole and closed during ventricular diastole to prevent regurgitation of the blood into the ventricle.</a:t>
            </a:r>
          </a:p>
        </p:txBody>
      </p:sp>
      <p:sp>
        <p:nvSpPr>
          <p:cNvPr id="8" name="Title 1">
            <a:extLst>
              <a:ext uri="{FF2B5EF4-FFF2-40B4-BE49-F238E27FC236}">
                <a16:creationId xmlns:a16="http://schemas.microsoft.com/office/drawing/2014/main" id="{873D0A69-EE17-59AE-9DDD-DD4655D739F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SEMILUNAR VALVES</a:t>
            </a:r>
          </a:p>
        </p:txBody>
      </p:sp>
      <p:sp>
        <p:nvSpPr>
          <p:cNvPr id="2" name="Footer Placeholder 1">
            <a:extLst>
              <a:ext uri="{FF2B5EF4-FFF2-40B4-BE49-F238E27FC236}">
                <a16:creationId xmlns:a16="http://schemas.microsoft.com/office/drawing/2014/main" id="{3EFD8D15-848B-FC16-7436-AF4527AA5776}"/>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7CCD1659-6F11-3DFA-996F-ADAAC005AD2B}"/>
              </a:ext>
            </a:extLst>
          </p:cNvPr>
          <p:cNvSpPr>
            <a:spLocks noGrp="1"/>
          </p:cNvSpPr>
          <p:nvPr>
            <p:ph type="sldNum" sz="quarter" idx="12"/>
          </p:nvPr>
        </p:nvSpPr>
        <p:spPr/>
        <p:txBody>
          <a:bodyPr/>
          <a:lstStyle/>
          <a:p>
            <a:fld id="{E1040872-639B-4862-AD82-1A46B38272C8}" type="slidenum">
              <a:rPr lang="en-US" smtClean="0"/>
              <a:pPr/>
              <a:t>18</a:t>
            </a:fld>
            <a:endParaRPr lang="en-US" dirty="0"/>
          </a:p>
        </p:txBody>
      </p:sp>
    </p:spTree>
    <p:extLst>
      <p:ext uri="{BB962C8B-B14F-4D97-AF65-F5344CB8AC3E}">
        <p14:creationId xmlns:p14="http://schemas.microsoft.com/office/powerpoint/2010/main" val="206489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BAFE2-FF35-CF33-9843-381C9C9B9F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EDABBD-099B-7E4E-9CB5-607F1FB2E3A6}"/>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Located between the right ventricle and the pulmonary trunk (pulmonary orifice). </a:t>
            </a:r>
          </a:p>
          <a:p>
            <a:pPr marL="0" indent="0" eaLnBrk="1" hangingPunct="1">
              <a:buNone/>
            </a:pPr>
            <a:r>
              <a:rPr lang="en-US" dirty="0"/>
              <a:t>The valve consists of three cusps:</a:t>
            </a:r>
          </a:p>
          <a:p>
            <a:pPr marL="457200" indent="-457200" eaLnBrk="1" hangingPunct="1">
              <a:buFont typeface="+mj-lt"/>
              <a:buAutoNum type="arabicPeriod"/>
            </a:pPr>
            <a:r>
              <a:rPr lang="en-US" sz="1600" dirty="0"/>
              <a:t>Left, </a:t>
            </a:r>
          </a:p>
          <a:p>
            <a:pPr marL="457200" indent="-457200" eaLnBrk="1" hangingPunct="1">
              <a:buFont typeface="+mj-lt"/>
              <a:buAutoNum type="arabicPeriod"/>
            </a:pPr>
            <a:r>
              <a:rPr lang="en-US" sz="1600" dirty="0"/>
              <a:t>Right, </a:t>
            </a:r>
          </a:p>
          <a:p>
            <a:pPr marL="457200" indent="-457200" eaLnBrk="1" hangingPunct="1">
              <a:buFont typeface="+mj-lt"/>
              <a:buAutoNum type="arabicPeriod"/>
            </a:pPr>
            <a:r>
              <a:rPr lang="en-US" sz="1600" dirty="0"/>
              <a:t>Anterior.</a:t>
            </a:r>
          </a:p>
          <a:p>
            <a:pPr marL="0" indent="0" eaLnBrk="1" hangingPunct="1">
              <a:buNone/>
            </a:pPr>
            <a:r>
              <a:rPr lang="en-US" dirty="0"/>
              <a:t>(named by their position in the </a:t>
            </a:r>
            <a:r>
              <a:rPr lang="en-US" dirty="0" err="1"/>
              <a:t>foetus</a:t>
            </a:r>
            <a:r>
              <a:rPr lang="en-US" dirty="0"/>
              <a:t> before the heart undergoes rotation).</a:t>
            </a:r>
          </a:p>
          <a:p>
            <a:pPr marL="0" indent="0" eaLnBrk="1" hangingPunct="1">
              <a:buNone/>
            </a:pPr>
            <a:r>
              <a:rPr lang="en-US" dirty="0"/>
              <a:t>Blood passes from right atrium to right ventricle &amp; follows U-shaped path to pass through pulmonary orifice.</a:t>
            </a:r>
          </a:p>
        </p:txBody>
      </p:sp>
      <p:sp>
        <p:nvSpPr>
          <p:cNvPr id="8" name="Title 1">
            <a:extLst>
              <a:ext uri="{FF2B5EF4-FFF2-40B4-BE49-F238E27FC236}">
                <a16:creationId xmlns:a16="http://schemas.microsoft.com/office/drawing/2014/main" id="{1C7C6B75-AFEF-ACCA-7987-F431665A6F4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Pulmonary valve</a:t>
            </a:r>
          </a:p>
        </p:txBody>
      </p:sp>
      <p:sp>
        <p:nvSpPr>
          <p:cNvPr id="2" name="Footer Placeholder 1">
            <a:extLst>
              <a:ext uri="{FF2B5EF4-FFF2-40B4-BE49-F238E27FC236}">
                <a16:creationId xmlns:a16="http://schemas.microsoft.com/office/drawing/2014/main" id="{CB29774D-594A-5CE6-4F01-E0893964727C}"/>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9ABBE735-62A9-8D51-964F-24A452412A10}"/>
              </a:ext>
            </a:extLst>
          </p:cNvPr>
          <p:cNvSpPr>
            <a:spLocks noGrp="1"/>
          </p:cNvSpPr>
          <p:nvPr>
            <p:ph type="sldNum" sz="quarter" idx="12"/>
          </p:nvPr>
        </p:nvSpPr>
        <p:spPr/>
        <p:txBody>
          <a:bodyPr/>
          <a:lstStyle/>
          <a:p>
            <a:fld id="{E1040872-639B-4862-AD82-1A46B38272C8}" type="slidenum">
              <a:rPr lang="en-US" smtClean="0"/>
              <a:pPr/>
              <a:t>19</a:t>
            </a:fld>
            <a:endParaRPr lang="en-US" dirty="0"/>
          </a:p>
        </p:txBody>
      </p:sp>
    </p:spTree>
    <p:extLst>
      <p:ext uri="{BB962C8B-B14F-4D97-AF65-F5344CB8AC3E}">
        <p14:creationId xmlns:p14="http://schemas.microsoft.com/office/powerpoint/2010/main" val="171442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Valves of the Heart are present in 2 pairs: </a:t>
            </a:r>
          </a:p>
          <a:p>
            <a:pPr marL="457200" indent="-457200" eaLnBrk="1" hangingPunct="1">
              <a:buFont typeface="+mj-lt"/>
              <a:buAutoNum type="arabicPeriod"/>
            </a:pPr>
            <a:r>
              <a:rPr lang="en-US" sz="1600" dirty="0"/>
              <a:t>A pair of atrioventricular valves, bring blood to the ventricles.</a:t>
            </a:r>
          </a:p>
          <a:p>
            <a:pPr marL="457200" indent="-457200" eaLnBrk="1" hangingPunct="1">
              <a:buFont typeface="+mj-lt"/>
              <a:buAutoNum type="arabicPeriod"/>
            </a:pPr>
            <a:r>
              <a:rPr lang="en-US" sz="1600" dirty="0"/>
              <a:t>A pair of semilunar valves, drain blood from the ventricles.</a:t>
            </a:r>
          </a:p>
          <a:p>
            <a:pPr marL="0" indent="0" eaLnBrk="1" hangingPunct="1">
              <a:buNone/>
            </a:pPr>
            <a:r>
              <a:rPr lang="en-US" dirty="0"/>
              <a:t>They are composed of connective tissue and endocardium (the inner layer of the heart).</a:t>
            </a:r>
          </a:p>
          <a:p>
            <a:pPr marL="0" indent="0" eaLnBrk="1" hangingPunct="1">
              <a:buNone/>
            </a:pPr>
            <a:r>
              <a:rPr lang="en-US" dirty="0"/>
              <a:t>The valves of the heart are structures which ensure blood flows in only one direction.</a:t>
            </a:r>
          </a:p>
          <a:p>
            <a:pPr marL="0" indent="0" eaLnBrk="1" hangingPunct="1">
              <a:buNone/>
            </a:pPr>
            <a:r>
              <a:rPr lang="en-US" dirty="0"/>
              <a:t>The valves prevent regurgitation of the blood. </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Valves of the Heart</a:t>
            </a:r>
          </a:p>
        </p:txBody>
      </p:sp>
      <p:sp>
        <p:nvSpPr>
          <p:cNvPr id="2" name="Footer Placeholder 1">
            <a:extLst>
              <a:ext uri="{FF2B5EF4-FFF2-40B4-BE49-F238E27FC236}">
                <a16:creationId xmlns:a16="http://schemas.microsoft.com/office/drawing/2014/main" id="{5610F749-7A37-83D4-4BC1-B5DADB31BF73}"/>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2BF1D4A9-9472-3F1C-63AF-ECFE1E63A076}"/>
              </a:ext>
            </a:extLst>
          </p:cNvPr>
          <p:cNvSpPr>
            <a:spLocks noGrp="1"/>
          </p:cNvSpPr>
          <p:nvPr>
            <p:ph type="sldNum" sz="quarter" idx="12"/>
          </p:nvPr>
        </p:nvSpPr>
        <p:spPr/>
        <p:txBody>
          <a:bodyPr/>
          <a:lstStyle/>
          <a:p>
            <a:fld id="{E1040872-639B-4862-AD82-1A46B38272C8}"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380705" y="914400"/>
            <a:ext cx="4382589" cy="50292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71102C63-1097-DFA4-E6FB-DBECC70517E4}"/>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F7DB2713-F3B3-5701-E5A5-3E4C0571F707}"/>
              </a:ext>
            </a:extLst>
          </p:cNvPr>
          <p:cNvSpPr>
            <a:spLocks noGrp="1"/>
          </p:cNvSpPr>
          <p:nvPr>
            <p:ph type="sldNum" sz="quarter" idx="12"/>
          </p:nvPr>
        </p:nvSpPr>
        <p:spPr/>
        <p:txBody>
          <a:bodyPr/>
          <a:lstStyle/>
          <a:p>
            <a:fld id="{E1040872-639B-4862-AD82-1A46B38272C8}"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38039-6E7D-EBC7-7BB4-34AD229C60D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A34D63-3410-8A29-4A13-B4BE2D9B4BCA}"/>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Located between the left ventricle and the ascending aorta (aortic orifice). </a:t>
            </a:r>
          </a:p>
          <a:p>
            <a:pPr marL="0" indent="0" eaLnBrk="1" hangingPunct="1">
              <a:buNone/>
            </a:pPr>
            <a:r>
              <a:rPr lang="en-US" dirty="0"/>
              <a:t>The aortic valve consists of three cusps:</a:t>
            </a:r>
          </a:p>
          <a:p>
            <a:pPr marL="457200" indent="-457200" eaLnBrk="1" hangingPunct="1">
              <a:buFont typeface="+mj-lt"/>
              <a:buAutoNum type="arabicPeriod"/>
            </a:pPr>
            <a:r>
              <a:rPr lang="en-US" dirty="0"/>
              <a:t>Right, </a:t>
            </a:r>
          </a:p>
          <a:p>
            <a:pPr marL="457200" indent="-457200" eaLnBrk="1" hangingPunct="1">
              <a:buFont typeface="+mj-lt"/>
              <a:buAutoNum type="arabicPeriod"/>
            </a:pPr>
            <a:r>
              <a:rPr lang="en-US" dirty="0"/>
              <a:t>Left,</a:t>
            </a:r>
          </a:p>
          <a:p>
            <a:pPr marL="457200" indent="-457200" eaLnBrk="1" hangingPunct="1">
              <a:buFont typeface="+mj-lt"/>
              <a:buAutoNum type="arabicPeriod"/>
            </a:pPr>
            <a:r>
              <a:rPr lang="en-US" dirty="0"/>
              <a:t>Posterior.</a:t>
            </a:r>
          </a:p>
          <a:p>
            <a:pPr marL="0" indent="0" eaLnBrk="1" hangingPunct="1">
              <a:buNone/>
            </a:pPr>
            <a:r>
              <a:rPr lang="en-US" dirty="0"/>
              <a:t>The left and right aortic sinuses mark the origin of the left and right coronary arteries. </a:t>
            </a:r>
          </a:p>
          <a:p>
            <a:pPr marL="0" indent="0" eaLnBrk="1" hangingPunct="1">
              <a:buNone/>
            </a:pPr>
            <a:r>
              <a:rPr lang="en-US" dirty="0"/>
              <a:t>As blood recoils during ventricular diastole, it fills the aortic sinuses and enters the coronary arteries to supply the myocardium.</a:t>
            </a:r>
          </a:p>
        </p:txBody>
      </p:sp>
      <p:sp>
        <p:nvSpPr>
          <p:cNvPr id="8" name="Title 1">
            <a:extLst>
              <a:ext uri="{FF2B5EF4-FFF2-40B4-BE49-F238E27FC236}">
                <a16:creationId xmlns:a16="http://schemas.microsoft.com/office/drawing/2014/main" id="{80F33E44-4BEC-C6FD-6D41-C9C312BFAF3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Aortic valve</a:t>
            </a:r>
          </a:p>
        </p:txBody>
      </p:sp>
      <p:sp>
        <p:nvSpPr>
          <p:cNvPr id="2" name="Footer Placeholder 1">
            <a:extLst>
              <a:ext uri="{FF2B5EF4-FFF2-40B4-BE49-F238E27FC236}">
                <a16:creationId xmlns:a16="http://schemas.microsoft.com/office/drawing/2014/main" id="{882D073A-2119-0FA2-AD54-B210A9B65279}"/>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1A480F8F-EFB6-3862-3768-81D6ED254807}"/>
              </a:ext>
            </a:extLst>
          </p:cNvPr>
          <p:cNvSpPr>
            <a:spLocks noGrp="1"/>
          </p:cNvSpPr>
          <p:nvPr>
            <p:ph type="sldNum" sz="quarter" idx="12"/>
          </p:nvPr>
        </p:nvSpPr>
        <p:spPr/>
        <p:txBody>
          <a:bodyPr/>
          <a:lstStyle/>
          <a:p>
            <a:fld id="{E1040872-639B-4862-AD82-1A46B38272C8}" type="slidenum">
              <a:rPr lang="en-US" smtClean="0"/>
              <a:pPr/>
              <a:t>21</a:t>
            </a:fld>
            <a:endParaRPr lang="en-US" dirty="0"/>
          </a:p>
        </p:txBody>
      </p:sp>
    </p:spTree>
    <p:extLst>
      <p:ext uri="{BB962C8B-B14F-4D97-AF65-F5344CB8AC3E}">
        <p14:creationId xmlns:p14="http://schemas.microsoft.com/office/powerpoint/2010/main" val="32259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974F9-1873-3A32-0F1B-CF974E9DB95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718E332-AFC7-96FE-6751-0DEFCF15D05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Positions of semilunar valves</a:t>
            </a:r>
          </a:p>
        </p:txBody>
      </p:sp>
      <p:pic>
        <p:nvPicPr>
          <p:cNvPr id="2" name="Picture 2">
            <a:extLst>
              <a:ext uri="{FF2B5EF4-FFF2-40B4-BE49-F238E27FC236}">
                <a16:creationId xmlns:a16="http://schemas.microsoft.com/office/drawing/2014/main" id="{51F0C03E-6CC6-E014-712E-6B9346136A6F}"/>
              </a:ext>
            </a:extLst>
          </p:cNvPr>
          <p:cNvPicPr>
            <a:picLocks noGrp="1" noChangeAspect="1" noChangeArrowheads="1"/>
          </p:cNvPicPr>
          <p:nvPr>
            <p:ph idx="1"/>
          </p:nvPr>
        </p:nvPicPr>
        <p:blipFill>
          <a:blip r:embed="rId2"/>
          <a:srcRect/>
          <a:stretch>
            <a:fillRect/>
          </a:stretch>
        </p:blipFill>
        <p:spPr bwMode="auto">
          <a:xfrm>
            <a:off x="1336548" y="2051936"/>
            <a:ext cx="6153150" cy="2633447"/>
          </a:xfrm>
          <a:prstGeom prst="rect">
            <a:avLst/>
          </a:prstGeom>
          <a:noFill/>
          <a:ln w="9525">
            <a:noFill/>
            <a:miter lim="800000"/>
            <a:headEnd/>
            <a:tailEnd/>
          </a:ln>
          <a:effectLst/>
        </p:spPr>
      </p:pic>
      <p:pic>
        <p:nvPicPr>
          <p:cNvPr id="3" name="Picture 6">
            <a:extLst>
              <a:ext uri="{FF2B5EF4-FFF2-40B4-BE49-F238E27FC236}">
                <a16:creationId xmlns:a16="http://schemas.microsoft.com/office/drawing/2014/main" id="{F0745528-3316-E5E0-B219-1441FE051134}"/>
              </a:ext>
            </a:extLst>
          </p:cNvPr>
          <p:cNvPicPr>
            <a:picLocks noChangeAspect="1" noChangeArrowheads="1"/>
          </p:cNvPicPr>
          <p:nvPr/>
        </p:nvPicPr>
        <p:blipFill>
          <a:blip r:embed="rId3"/>
          <a:srcRect/>
          <a:stretch>
            <a:fillRect/>
          </a:stretch>
        </p:blipFill>
        <p:spPr bwMode="auto">
          <a:xfrm>
            <a:off x="1095375" y="4773169"/>
            <a:ext cx="3781425" cy="1762125"/>
          </a:xfrm>
          <a:prstGeom prst="rect">
            <a:avLst/>
          </a:prstGeom>
          <a:noFill/>
          <a:ln w="9525">
            <a:noFill/>
            <a:miter lim="800000"/>
            <a:headEnd/>
            <a:tailEnd/>
          </a:ln>
          <a:effectLst/>
        </p:spPr>
      </p:pic>
      <p:sp>
        <p:nvSpPr>
          <p:cNvPr id="4" name="Footer Placeholder 3">
            <a:extLst>
              <a:ext uri="{FF2B5EF4-FFF2-40B4-BE49-F238E27FC236}">
                <a16:creationId xmlns:a16="http://schemas.microsoft.com/office/drawing/2014/main" id="{D9D57DA9-D5E4-DD32-6B39-83DE90B2FA8D}"/>
              </a:ext>
            </a:extLst>
          </p:cNvPr>
          <p:cNvSpPr>
            <a:spLocks noGrp="1"/>
          </p:cNvSpPr>
          <p:nvPr>
            <p:ph type="ftr" sz="quarter" idx="11"/>
          </p:nvPr>
        </p:nvSpPr>
        <p:spPr/>
        <p:txBody>
          <a:bodyPr/>
          <a:lstStyle/>
          <a:p>
            <a:r>
              <a:rPr lang="en-US"/>
              <a:t>MBBSPPT.COM</a:t>
            </a:r>
            <a:endParaRPr lang="en-US" dirty="0"/>
          </a:p>
        </p:txBody>
      </p:sp>
      <p:sp>
        <p:nvSpPr>
          <p:cNvPr id="5" name="Slide Number Placeholder 4">
            <a:extLst>
              <a:ext uri="{FF2B5EF4-FFF2-40B4-BE49-F238E27FC236}">
                <a16:creationId xmlns:a16="http://schemas.microsoft.com/office/drawing/2014/main" id="{F50E324D-EEF3-C738-DE8D-954B5697504F}"/>
              </a:ext>
            </a:extLst>
          </p:cNvPr>
          <p:cNvSpPr>
            <a:spLocks noGrp="1"/>
          </p:cNvSpPr>
          <p:nvPr>
            <p:ph type="sldNum" sz="quarter" idx="12"/>
          </p:nvPr>
        </p:nvSpPr>
        <p:spPr/>
        <p:txBody>
          <a:bodyPr/>
          <a:lstStyle/>
          <a:p>
            <a:fld id="{E1040872-639B-4862-AD82-1A46B38272C8}" type="slidenum">
              <a:rPr lang="en-US" smtClean="0"/>
              <a:pPr/>
              <a:t>22</a:t>
            </a:fld>
            <a:endParaRPr lang="en-US" dirty="0"/>
          </a:p>
        </p:txBody>
      </p:sp>
    </p:spTree>
    <p:extLst>
      <p:ext uri="{BB962C8B-B14F-4D97-AF65-F5344CB8AC3E}">
        <p14:creationId xmlns:p14="http://schemas.microsoft.com/office/powerpoint/2010/main" val="265769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0D2DE-2674-78B1-2DD4-C377232DC5E4}"/>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6A78503-A5AB-0C57-F125-8690536DA1A2}"/>
              </a:ext>
            </a:extLst>
          </p:cNvPr>
          <p:cNvPicPr>
            <a:picLocks noChangeAspect="1" noChangeArrowheads="1"/>
          </p:cNvPicPr>
          <p:nvPr/>
        </p:nvPicPr>
        <p:blipFill>
          <a:blip r:embed="rId2"/>
          <a:srcRect/>
          <a:stretch>
            <a:fillRect/>
          </a:stretch>
        </p:blipFill>
        <p:spPr bwMode="auto">
          <a:xfrm>
            <a:off x="2482118" y="914400"/>
            <a:ext cx="4179764" cy="5029200"/>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F62DB36B-7013-8206-7538-E52714927CA5}"/>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B07E412B-9C44-F1D7-927B-DEB33CBFACC6}"/>
              </a:ext>
            </a:extLst>
          </p:cNvPr>
          <p:cNvSpPr>
            <a:spLocks noGrp="1"/>
          </p:cNvSpPr>
          <p:nvPr>
            <p:ph type="sldNum" sz="quarter" idx="12"/>
          </p:nvPr>
        </p:nvSpPr>
        <p:spPr/>
        <p:txBody>
          <a:bodyPr/>
          <a:lstStyle/>
          <a:p>
            <a:fld id="{E1040872-639B-4862-AD82-1A46B38272C8}" type="slidenum">
              <a:rPr lang="en-US" smtClean="0"/>
              <a:pPr/>
              <a:t>23</a:t>
            </a:fld>
            <a:endParaRPr lang="en-US" dirty="0"/>
          </a:p>
        </p:txBody>
      </p:sp>
    </p:spTree>
    <p:extLst>
      <p:ext uri="{BB962C8B-B14F-4D97-AF65-F5344CB8AC3E}">
        <p14:creationId xmlns:p14="http://schemas.microsoft.com/office/powerpoint/2010/main" val="149452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C0D53-6BCD-3B50-7572-E7C4D9BB7B0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FD0A2D-6899-81CD-53AD-9A218E94E0F9}"/>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pulmonary and aortic valves have a similar structure. The sides of each valve leaflet are attached to the walls of the outflow vessel, which is slightly dilated to form a sinus. </a:t>
            </a:r>
          </a:p>
          <a:p>
            <a:pPr marL="0" indent="0" eaLnBrk="1" hangingPunct="1">
              <a:buNone/>
            </a:pPr>
            <a:r>
              <a:rPr lang="en-US" dirty="0"/>
              <a:t>The free superior edge of each leaflet is thickened (the lunule), and is widest in the midline (the nodule).</a:t>
            </a:r>
          </a:p>
          <a:p>
            <a:pPr marL="0" indent="0" eaLnBrk="1" hangingPunct="1">
              <a:buNone/>
            </a:pPr>
            <a:r>
              <a:rPr lang="en-US" dirty="0"/>
              <a:t>When the valve is closed, the nodules meet in the center.</a:t>
            </a:r>
          </a:p>
          <a:p>
            <a:pPr marL="0" indent="0" eaLnBrk="1" hangingPunct="1">
              <a:buNone/>
            </a:pPr>
            <a:r>
              <a:rPr lang="en-US" dirty="0"/>
              <a:t>At the beginning of ventricular diastole, blood flows back towards the heart, filling the sinuses and pushing the valve cusps together. This closes the valve.</a:t>
            </a:r>
          </a:p>
        </p:txBody>
      </p:sp>
      <p:sp>
        <p:nvSpPr>
          <p:cNvPr id="8" name="Title 1">
            <a:extLst>
              <a:ext uri="{FF2B5EF4-FFF2-40B4-BE49-F238E27FC236}">
                <a16:creationId xmlns:a16="http://schemas.microsoft.com/office/drawing/2014/main" id="{F7BF21BC-9EFF-32C6-EC4D-1F8913D8841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Structure </a:t>
            </a:r>
          </a:p>
        </p:txBody>
      </p:sp>
      <p:sp>
        <p:nvSpPr>
          <p:cNvPr id="2" name="Footer Placeholder 1">
            <a:extLst>
              <a:ext uri="{FF2B5EF4-FFF2-40B4-BE49-F238E27FC236}">
                <a16:creationId xmlns:a16="http://schemas.microsoft.com/office/drawing/2014/main" id="{C70A9C96-3A42-05E3-6CC2-63600A5AA4DD}"/>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7A9A1DF0-4009-484A-350F-FBADCBD4F35F}"/>
              </a:ext>
            </a:extLst>
          </p:cNvPr>
          <p:cNvSpPr>
            <a:spLocks noGrp="1"/>
          </p:cNvSpPr>
          <p:nvPr>
            <p:ph type="sldNum" sz="quarter" idx="12"/>
          </p:nvPr>
        </p:nvSpPr>
        <p:spPr/>
        <p:txBody>
          <a:bodyPr/>
          <a:lstStyle/>
          <a:p>
            <a:fld id="{E1040872-639B-4862-AD82-1A46B38272C8}" type="slidenum">
              <a:rPr lang="en-US" smtClean="0"/>
              <a:pPr/>
              <a:t>24</a:t>
            </a:fld>
            <a:endParaRPr lang="en-US" dirty="0"/>
          </a:p>
        </p:txBody>
      </p:sp>
    </p:spTree>
    <p:extLst>
      <p:ext uri="{BB962C8B-B14F-4D97-AF65-F5344CB8AC3E}">
        <p14:creationId xmlns:p14="http://schemas.microsoft.com/office/powerpoint/2010/main" val="1402868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574031" y="3657600"/>
            <a:ext cx="5995938" cy="2321008"/>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308301" y="1066800"/>
            <a:ext cx="6527398" cy="242037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27EC4131-6A51-B87A-0BD9-1577B392BE04}"/>
              </a:ext>
            </a:extLst>
          </p:cNvPr>
          <p:cNvSpPr>
            <a:spLocks noGrp="1"/>
          </p:cNvSpPr>
          <p:nvPr>
            <p:ph type="ftr" sz="quarter" idx="11"/>
          </p:nvPr>
        </p:nvSpPr>
        <p:spPr/>
        <p:txBody>
          <a:bodyPr/>
          <a:lstStyle/>
          <a:p>
            <a:r>
              <a:rPr lang="en-US"/>
              <a:t>MBBSPPT.COM</a:t>
            </a:r>
            <a:endParaRPr lang="en-US" dirty="0"/>
          </a:p>
        </p:txBody>
      </p:sp>
      <p:sp>
        <p:nvSpPr>
          <p:cNvPr id="5" name="Slide Number Placeholder 4">
            <a:extLst>
              <a:ext uri="{FF2B5EF4-FFF2-40B4-BE49-F238E27FC236}">
                <a16:creationId xmlns:a16="http://schemas.microsoft.com/office/drawing/2014/main" id="{891C4B0C-9630-62AE-4DDA-1F9F00E2063A}"/>
              </a:ext>
            </a:extLst>
          </p:cNvPr>
          <p:cNvSpPr>
            <a:spLocks noGrp="1"/>
          </p:cNvSpPr>
          <p:nvPr>
            <p:ph type="sldNum" sz="quarter" idx="12"/>
          </p:nvPr>
        </p:nvSpPr>
        <p:spPr/>
        <p:txBody>
          <a:bodyPr/>
          <a:lstStyle/>
          <a:p>
            <a:fld id="{E1040872-639B-4862-AD82-1A46B38272C8}"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299613" y="1995033"/>
            <a:ext cx="6544773" cy="2867934"/>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3A7AD455-D99E-7BDF-6115-357B17B8D9C5}"/>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52BEA55E-7FB6-BEBF-C447-A4D47DB0C564}"/>
              </a:ext>
            </a:extLst>
          </p:cNvPr>
          <p:cNvSpPr>
            <a:spLocks noGrp="1"/>
          </p:cNvSpPr>
          <p:nvPr>
            <p:ph type="sldNum" sz="quarter" idx="12"/>
          </p:nvPr>
        </p:nvSpPr>
        <p:spPr/>
        <p:txBody>
          <a:bodyPr/>
          <a:lstStyle/>
          <a:p>
            <a:fld id="{E1040872-639B-4862-AD82-1A46B38272C8}"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4B18C-683C-E367-E759-94D274C04F5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DC7BCC-EFB6-898D-C149-9C7A2B9C77BD}"/>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457200" indent="-457200" eaLnBrk="1" hangingPunct="1">
              <a:buFont typeface="+mj-lt"/>
              <a:buAutoNum type="alphaUcPeriod"/>
            </a:pPr>
            <a:r>
              <a:rPr lang="en-US" dirty="0"/>
              <a:t>No chordae </a:t>
            </a:r>
            <a:r>
              <a:rPr lang="en-US" dirty="0" err="1"/>
              <a:t>tendinae</a:t>
            </a:r>
            <a:r>
              <a:rPr lang="en-US" dirty="0"/>
              <a:t> or papillary muscles are related to semilunar valves. The connection of the sides of cusps to the atrial wall prevents regurgitation of blood.</a:t>
            </a:r>
          </a:p>
          <a:p>
            <a:pPr marL="457200" indent="-457200" eaLnBrk="1" hangingPunct="1">
              <a:buFont typeface="+mj-lt"/>
              <a:buAutoNum type="alphaUcPeriod"/>
            </a:pPr>
            <a:r>
              <a:rPr lang="en-US" dirty="0"/>
              <a:t>Opposite to the cusps, the roots of pulmonary trunk and ascending aorta present 3 dilatations termed sinuses. </a:t>
            </a:r>
          </a:p>
          <a:p>
            <a:pPr marL="0" indent="0" eaLnBrk="1" hangingPunct="1">
              <a:buNone/>
            </a:pPr>
            <a:r>
              <a:rPr lang="en-US" dirty="0"/>
              <a:t>The blood in these types of sinuses prevents the cusps from sticking to the wall of great vessels. </a:t>
            </a:r>
          </a:p>
          <a:p>
            <a:pPr marL="0" indent="0" eaLnBrk="1" hangingPunct="1">
              <a:buNone/>
            </a:pPr>
            <a:r>
              <a:rPr lang="en-US" dirty="0"/>
              <a:t>The anterior aortic sinus provides origin to the right coronary artery and left posterior aortic sinus provides origin to the left coronary artery.</a:t>
            </a:r>
          </a:p>
        </p:txBody>
      </p:sp>
      <p:sp>
        <p:nvSpPr>
          <p:cNvPr id="8" name="Title 1">
            <a:extLst>
              <a:ext uri="{FF2B5EF4-FFF2-40B4-BE49-F238E27FC236}">
                <a16:creationId xmlns:a16="http://schemas.microsoft.com/office/drawing/2014/main" id="{D94CAD69-682B-757D-AF9B-95FAF263C8F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Points to be noted</a:t>
            </a:r>
          </a:p>
        </p:txBody>
      </p:sp>
      <p:sp>
        <p:nvSpPr>
          <p:cNvPr id="2" name="Footer Placeholder 1">
            <a:extLst>
              <a:ext uri="{FF2B5EF4-FFF2-40B4-BE49-F238E27FC236}">
                <a16:creationId xmlns:a16="http://schemas.microsoft.com/office/drawing/2014/main" id="{3E825F62-F3F3-39A9-C1F2-8C130467F97A}"/>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D1F5EA82-D6A9-09EB-8B56-E0AEBD0B9835}"/>
              </a:ext>
            </a:extLst>
          </p:cNvPr>
          <p:cNvSpPr>
            <a:spLocks noGrp="1"/>
          </p:cNvSpPr>
          <p:nvPr>
            <p:ph type="sldNum" sz="quarter" idx="12"/>
          </p:nvPr>
        </p:nvSpPr>
        <p:spPr/>
        <p:txBody>
          <a:bodyPr/>
          <a:lstStyle/>
          <a:p>
            <a:fld id="{E1040872-639B-4862-AD82-1A46B38272C8}" type="slidenum">
              <a:rPr lang="en-US" smtClean="0"/>
              <a:pPr/>
              <a:t>27</a:t>
            </a:fld>
            <a:endParaRPr lang="en-US" dirty="0"/>
          </a:p>
        </p:txBody>
      </p:sp>
    </p:spTree>
    <p:extLst>
      <p:ext uri="{BB962C8B-B14F-4D97-AF65-F5344CB8AC3E}">
        <p14:creationId xmlns:p14="http://schemas.microsoft.com/office/powerpoint/2010/main" val="246047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EE45-3928-5874-8072-16B6098CCB0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5FC89E-56C1-EBDA-7C6F-A83FB52FF976}"/>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positions of cusps of pulmonary valves are: </a:t>
            </a:r>
          </a:p>
          <a:p>
            <a:pPr marL="457200" indent="-457200" eaLnBrk="1" hangingPunct="1">
              <a:buFont typeface="+mj-lt"/>
              <a:buAutoNum type="alphaLcParenR"/>
            </a:pPr>
            <a:r>
              <a:rPr lang="en-US" dirty="0"/>
              <a:t>Right Anterior, </a:t>
            </a:r>
          </a:p>
          <a:p>
            <a:pPr marL="457200" indent="-457200" eaLnBrk="1" hangingPunct="1">
              <a:buFont typeface="+mj-lt"/>
              <a:buAutoNum type="alphaLcParenR"/>
            </a:pPr>
            <a:r>
              <a:rPr lang="en-US" dirty="0"/>
              <a:t>Left Anterior, And </a:t>
            </a:r>
          </a:p>
          <a:p>
            <a:pPr marL="457200" indent="-457200" eaLnBrk="1" hangingPunct="1">
              <a:buFont typeface="+mj-lt"/>
              <a:buAutoNum type="alphaLcParenR"/>
            </a:pPr>
            <a:r>
              <a:rPr lang="en-US" dirty="0"/>
              <a:t>Posterior.</a:t>
            </a:r>
          </a:p>
          <a:p>
            <a:pPr marL="0" indent="0" eaLnBrk="1" hangingPunct="1">
              <a:buNone/>
            </a:pPr>
            <a:r>
              <a:rPr lang="en-US" dirty="0"/>
              <a:t>Embryologically, pulmonary valve has anterior, left and right cusps.</a:t>
            </a:r>
          </a:p>
        </p:txBody>
      </p:sp>
      <p:sp>
        <p:nvSpPr>
          <p:cNvPr id="8" name="Title 1">
            <a:extLst>
              <a:ext uri="{FF2B5EF4-FFF2-40B4-BE49-F238E27FC236}">
                <a16:creationId xmlns:a16="http://schemas.microsoft.com/office/drawing/2014/main" id="{381D9B1E-FF42-00B5-2FBD-F9C823145D9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POSITIONS OF CUSPS </a:t>
            </a:r>
            <a:br>
              <a:rPr lang="en-US" b="1" dirty="0"/>
            </a:br>
            <a:r>
              <a:rPr lang="en-US" b="1" dirty="0"/>
              <a:t>IN THE PULMONARY VALVES</a:t>
            </a:r>
          </a:p>
        </p:txBody>
      </p:sp>
      <p:sp>
        <p:nvSpPr>
          <p:cNvPr id="2" name="Footer Placeholder 1">
            <a:extLst>
              <a:ext uri="{FF2B5EF4-FFF2-40B4-BE49-F238E27FC236}">
                <a16:creationId xmlns:a16="http://schemas.microsoft.com/office/drawing/2014/main" id="{1297066F-42DF-3A23-FAC3-316562D3F732}"/>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F88F7913-B1C7-549B-30DE-DA41C9AE5237}"/>
              </a:ext>
            </a:extLst>
          </p:cNvPr>
          <p:cNvSpPr>
            <a:spLocks noGrp="1"/>
          </p:cNvSpPr>
          <p:nvPr>
            <p:ph type="sldNum" sz="quarter" idx="12"/>
          </p:nvPr>
        </p:nvSpPr>
        <p:spPr/>
        <p:txBody>
          <a:bodyPr/>
          <a:lstStyle/>
          <a:p>
            <a:fld id="{E1040872-639B-4862-AD82-1A46B38272C8}" type="slidenum">
              <a:rPr lang="en-US" smtClean="0"/>
              <a:pPr/>
              <a:t>28</a:t>
            </a:fld>
            <a:endParaRPr lang="en-US" dirty="0"/>
          </a:p>
        </p:txBody>
      </p:sp>
    </p:spTree>
    <p:extLst>
      <p:ext uri="{BB962C8B-B14F-4D97-AF65-F5344CB8AC3E}">
        <p14:creationId xmlns:p14="http://schemas.microsoft.com/office/powerpoint/2010/main" val="366606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AB150-28C3-5B80-4CE6-EA21E54CBAA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BFCEF26-A8B6-C592-01FF-8C1C63308E2E}"/>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positions of cusps of aortic valve are just opposite to those of the pulmonary valve. </a:t>
            </a:r>
          </a:p>
          <a:p>
            <a:pPr marL="0" indent="0" eaLnBrk="1" hangingPunct="1">
              <a:buNone/>
            </a:pPr>
            <a:r>
              <a:rPr lang="en-US" dirty="0"/>
              <a:t>These are:</a:t>
            </a:r>
          </a:p>
          <a:p>
            <a:pPr marL="457200" indent="-457200" eaLnBrk="1" hangingPunct="1">
              <a:buFont typeface="+mj-lt"/>
              <a:buAutoNum type="alphaLcParenR"/>
            </a:pPr>
            <a:r>
              <a:rPr lang="en-US" dirty="0"/>
              <a:t>Right Posterior,</a:t>
            </a:r>
          </a:p>
          <a:p>
            <a:pPr marL="457200" indent="-457200" eaLnBrk="1" hangingPunct="1">
              <a:buFont typeface="+mj-lt"/>
              <a:buAutoNum type="alphaLcParenR"/>
            </a:pPr>
            <a:r>
              <a:rPr lang="en-US" dirty="0"/>
              <a:t>Left Posterior, And</a:t>
            </a:r>
          </a:p>
          <a:p>
            <a:pPr marL="457200" indent="-457200" eaLnBrk="1" hangingPunct="1">
              <a:buFont typeface="+mj-lt"/>
              <a:buAutoNum type="alphaLcParenR"/>
            </a:pPr>
            <a:r>
              <a:rPr lang="en-US" dirty="0"/>
              <a:t>Anterior.</a:t>
            </a:r>
          </a:p>
          <a:p>
            <a:pPr marL="0" indent="0" eaLnBrk="1" hangingPunct="1">
              <a:buNone/>
            </a:pPr>
            <a:r>
              <a:rPr lang="en-US" dirty="0"/>
              <a:t>Embryologically, aortic valve has posterior, left and right cusps.</a:t>
            </a:r>
          </a:p>
          <a:p>
            <a:pPr marL="0" indent="0" eaLnBrk="1" hangingPunct="1">
              <a:buNone/>
            </a:pPr>
            <a:r>
              <a:rPr lang="en-US" dirty="0"/>
              <a:t>The left coronary artery originates from the left aortic sinus, the right coronary artery from the right aortic sinus and no artery originates from the posterior aortic sinus (non-coronary sinus).</a:t>
            </a:r>
          </a:p>
        </p:txBody>
      </p:sp>
      <p:sp>
        <p:nvSpPr>
          <p:cNvPr id="8" name="Title 1">
            <a:extLst>
              <a:ext uri="{FF2B5EF4-FFF2-40B4-BE49-F238E27FC236}">
                <a16:creationId xmlns:a16="http://schemas.microsoft.com/office/drawing/2014/main" id="{8B272E0C-A109-798F-73F4-523905EA357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POSITIONS OF CUSPS in</a:t>
            </a:r>
          </a:p>
          <a:p>
            <a:r>
              <a:rPr lang="en-US" b="1" dirty="0"/>
              <a:t>AORTIC VALVES</a:t>
            </a:r>
          </a:p>
        </p:txBody>
      </p:sp>
      <p:sp>
        <p:nvSpPr>
          <p:cNvPr id="2" name="Footer Placeholder 1">
            <a:extLst>
              <a:ext uri="{FF2B5EF4-FFF2-40B4-BE49-F238E27FC236}">
                <a16:creationId xmlns:a16="http://schemas.microsoft.com/office/drawing/2014/main" id="{76204C1A-920C-4E9D-0B22-DF726F95D840}"/>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19DACEC8-68C7-412D-DA7F-9497E43FE7A2}"/>
              </a:ext>
            </a:extLst>
          </p:cNvPr>
          <p:cNvSpPr>
            <a:spLocks noGrp="1"/>
          </p:cNvSpPr>
          <p:nvPr>
            <p:ph type="sldNum" sz="quarter" idx="12"/>
          </p:nvPr>
        </p:nvSpPr>
        <p:spPr/>
        <p:txBody>
          <a:bodyPr/>
          <a:lstStyle/>
          <a:p>
            <a:fld id="{E1040872-639B-4862-AD82-1A46B38272C8}" type="slidenum">
              <a:rPr lang="en-US" smtClean="0"/>
              <a:pPr/>
              <a:t>29</a:t>
            </a:fld>
            <a:endParaRPr lang="en-US" dirty="0"/>
          </a:p>
        </p:txBody>
      </p:sp>
    </p:spTree>
    <p:extLst>
      <p:ext uri="{BB962C8B-B14F-4D97-AF65-F5344CB8AC3E}">
        <p14:creationId xmlns:p14="http://schemas.microsoft.com/office/powerpoint/2010/main" val="287552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83231" y="805051"/>
            <a:ext cx="6577537" cy="524789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77250155-512D-A832-9715-E567FA81642B}"/>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E7CDE6EC-7AE8-000F-EC38-F2AC2866DB1F}"/>
              </a:ext>
            </a:extLst>
          </p:cNvPr>
          <p:cNvSpPr>
            <a:spLocks noGrp="1"/>
          </p:cNvSpPr>
          <p:nvPr>
            <p:ph type="sldNum" sz="quarter" idx="12"/>
          </p:nvPr>
        </p:nvSpPr>
        <p:spPr/>
        <p:txBody>
          <a:bodyPr/>
          <a:lstStyle/>
          <a:p>
            <a:fld id="{E1040872-639B-4862-AD82-1A46B38272C8}"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40FD3-C37B-96E6-F3F8-817FF643502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284577-AB1B-695B-8D1B-25E77EB727AC}"/>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abnormal heart sounds are named murmurs. These are produced because of regurgitation of blood heard when the valves are either stenosed or when the valves are not closed properly (leading to regurgitation).</a:t>
            </a:r>
          </a:p>
          <a:p>
            <a:pPr marL="0" indent="0" eaLnBrk="1" hangingPunct="1">
              <a:buNone/>
            </a:pPr>
            <a:r>
              <a:rPr lang="en-US" dirty="0"/>
              <a:t>In aortic and pulmonary stenosis the murmur is heard during systole and in insufficiency of these valves they’re heard during diastole.</a:t>
            </a:r>
          </a:p>
          <a:p>
            <a:pPr marL="0" indent="0" eaLnBrk="1" hangingPunct="1">
              <a:buNone/>
            </a:pPr>
            <a:r>
              <a:rPr lang="en-US" dirty="0"/>
              <a:t>In stenosis of mitral and tricuspid valves, the murmurs are heard during diastole and in their insufficiency during systole.</a:t>
            </a:r>
          </a:p>
        </p:txBody>
      </p:sp>
      <p:sp>
        <p:nvSpPr>
          <p:cNvPr id="8" name="Title 1">
            <a:extLst>
              <a:ext uri="{FF2B5EF4-FFF2-40B4-BE49-F238E27FC236}">
                <a16:creationId xmlns:a16="http://schemas.microsoft.com/office/drawing/2014/main" id="{D8F200D3-CD4D-3542-3DCF-EECD81F9791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MURMURS</a:t>
            </a:r>
          </a:p>
        </p:txBody>
      </p:sp>
      <p:sp>
        <p:nvSpPr>
          <p:cNvPr id="2" name="Footer Placeholder 1">
            <a:extLst>
              <a:ext uri="{FF2B5EF4-FFF2-40B4-BE49-F238E27FC236}">
                <a16:creationId xmlns:a16="http://schemas.microsoft.com/office/drawing/2014/main" id="{2BEB8936-62C9-8752-ACA9-47A40CDC7C21}"/>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59B679C9-1510-0E01-A739-9654FAFF5641}"/>
              </a:ext>
            </a:extLst>
          </p:cNvPr>
          <p:cNvSpPr>
            <a:spLocks noGrp="1"/>
          </p:cNvSpPr>
          <p:nvPr>
            <p:ph type="sldNum" sz="quarter" idx="12"/>
          </p:nvPr>
        </p:nvSpPr>
        <p:spPr/>
        <p:txBody>
          <a:bodyPr/>
          <a:lstStyle/>
          <a:p>
            <a:fld id="{E1040872-639B-4862-AD82-1A46B38272C8}" type="slidenum">
              <a:rPr lang="en-US" smtClean="0"/>
              <a:pPr/>
              <a:t>30</a:t>
            </a:fld>
            <a:endParaRPr lang="en-US" dirty="0"/>
          </a:p>
        </p:txBody>
      </p:sp>
    </p:spTree>
    <p:extLst>
      <p:ext uri="{BB962C8B-B14F-4D97-AF65-F5344CB8AC3E}">
        <p14:creationId xmlns:p14="http://schemas.microsoft.com/office/powerpoint/2010/main" val="1965679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79F46-FD45-7F63-39D0-5BD99266DA0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D54007-E1BF-0390-DE10-510D249A767B}"/>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most common in young age. Generally, there is history of rheumatic fever in the childhood in these types of cases. This leads to rise in the left atrial pressure and enlargement of left atrium which might press on the esophagus.</a:t>
            </a:r>
          </a:p>
          <a:p>
            <a:pPr marL="0" indent="0" eaLnBrk="1" hangingPunct="1">
              <a:buNone/>
            </a:pPr>
            <a:r>
              <a:rPr lang="en-US" dirty="0"/>
              <a:t>Medically features of mitral stenosis will probably be as follows:</a:t>
            </a:r>
          </a:p>
          <a:p>
            <a:pPr marL="342900" indent="-342900" eaLnBrk="1" hangingPunct="1">
              <a:buFont typeface="+mj-lt"/>
              <a:buAutoNum type="alphaLcParenR"/>
            </a:pPr>
            <a:r>
              <a:rPr lang="en-US" sz="1600" dirty="0"/>
              <a:t>Shortness of breath (dyspnea).</a:t>
            </a:r>
          </a:p>
          <a:p>
            <a:pPr marL="342900" indent="-342900" eaLnBrk="1" hangingPunct="1">
              <a:buFont typeface="+mj-lt"/>
              <a:buAutoNum type="alphaLcParenR"/>
            </a:pPr>
            <a:r>
              <a:rPr lang="en-US" sz="1600" dirty="0"/>
              <a:t>Dysphagia (difficulty in swallowing).</a:t>
            </a:r>
          </a:p>
          <a:p>
            <a:pPr marL="342900" indent="-342900" eaLnBrk="1" hangingPunct="1">
              <a:buFont typeface="+mj-lt"/>
              <a:buAutoNum type="alphaLcParenR"/>
            </a:pPr>
            <a:r>
              <a:rPr lang="en-US" sz="1600" dirty="0"/>
              <a:t>Hoarseness of voice (Ortner's syndrome).</a:t>
            </a:r>
          </a:p>
        </p:txBody>
      </p:sp>
      <p:sp>
        <p:nvSpPr>
          <p:cNvPr id="8" name="Title 1">
            <a:extLst>
              <a:ext uri="{FF2B5EF4-FFF2-40B4-BE49-F238E27FC236}">
                <a16:creationId xmlns:a16="http://schemas.microsoft.com/office/drawing/2014/main" id="{43658BFD-1C0D-BB10-2439-E156A927B03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MITRAL STENOSIS </a:t>
            </a:r>
            <a:br>
              <a:rPr lang="en-US" b="1" dirty="0"/>
            </a:br>
            <a:r>
              <a:rPr lang="en-US" sz="2000" b="1" dirty="0"/>
              <a:t>(NARROWING OF MITRAL ORIFICE)</a:t>
            </a:r>
          </a:p>
        </p:txBody>
      </p:sp>
      <p:sp>
        <p:nvSpPr>
          <p:cNvPr id="2" name="Footer Placeholder 1">
            <a:extLst>
              <a:ext uri="{FF2B5EF4-FFF2-40B4-BE49-F238E27FC236}">
                <a16:creationId xmlns:a16="http://schemas.microsoft.com/office/drawing/2014/main" id="{4BCE5EF0-2E70-15C6-2D5C-B720E5B8F288}"/>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26C55044-6D7A-70B8-14ED-BAB07BAA05CD}"/>
              </a:ext>
            </a:extLst>
          </p:cNvPr>
          <p:cNvSpPr>
            <a:spLocks noGrp="1"/>
          </p:cNvSpPr>
          <p:nvPr>
            <p:ph type="sldNum" sz="quarter" idx="12"/>
          </p:nvPr>
        </p:nvSpPr>
        <p:spPr/>
        <p:txBody>
          <a:bodyPr/>
          <a:lstStyle/>
          <a:p>
            <a:fld id="{E1040872-639B-4862-AD82-1A46B38272C8}" type="slidenum">
              <a:rPr lang="en-US" smtClean="0"/>
              <a:pPr/>
              <a:t>31</a:t>
            </a:fld>
            <a:endParaRPr lang="en-US" dirty="0"/>
          </a:p>
        </p:txBody>
      </p:sp>
    </p:spTree>
    <p:extLst>
      <p:ext uri="{BB962C8B-B14F-4D97-AF65-F5344CB8AC3E}">
        <p14:creationId xmlns:p14="http://schemas.microsoft.com/office/powerpoint/2010/main" val="2271029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865DE-360C-4086-7861-4BE03840DDF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26CBDA4-DFC1-EDD7-7D83-C5DFA079BBF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4200" b="1" dirty="0"/>
              <a:t>Mitral Stenosis: Physical exam</a:t>
            </a:r>
          </a:p>
        </p:txBody>
      </p:sp>
      <p:pic>
        <p:nvPicPr>
          <p:cNvPr id="2" name="Picture 1">
            <a:extLst>
              <a:ext uri="{FF2B5EF4-FFF2-40B4-BE49-F238E27FC236}">
                <a16:creationId xmlns:a16="http://schemas.microsoft.com/office/drawing/2014/main" id="{F4429DE5-3F7A-F02C-682D-50645E16B0FB}"/>
              </a:ext>
            </a:extLst>
          </p:cNvPr>
          <p:cNvPicPr>
            <a:picLocks noChangeAspect="1"/>
          </p:cNvPicPr>
          <p:nvPr/>
        </p:nvPicPr>
        <p:blipFill>
          <a:blip r:embed="rId2"/>
          <a:stretch>
            <a:fillRect/>
          </a:stretch>
        </p:blipFill>
        <p:spPr>
          <a:xfrm>
            <a:off x="2060639" y="1742834"/>
            <a:ext cx="5022722" cy="2501275"/>
          </a:xfrm>
          <a:prstGeom prst="rect">
            <a:avLst/>
          </a:prstGeom>
        </p:spPr>
      </p:pic>
      <p:pic>
        <p:nvPicPr>
          <p:cNvPr id="3" name="Picture 3">
            <a:extLst>
              <a:ext uri="{FF2B5EF4-FFF2-40B4-BE49-F238E27FC236}">
                <a16:creationId xmlns:a16="http://schemas.microsoft.com/office/drawing/2014/main" id="{7A6367FE-E287-A4DF-0AFD-C650F2A97486}"/>
              </a:ext>
            </a:extLst>
          </p:cNvPr>
          <p:cNvPicPr>
            <a:picLocks noChangeAspect="1" noChangeArrowheads="1"/>
          </p:cNvPicPr>
          <p:nvPr/>
        </p:nvPicPr>
        <p:blipFill>
          <a:blip r:embed="rId3"/>
          <a:srcRect/>
          <a:stretch>
            <a:fillRect/>
          </a:stretch>
        </p:blipFill>
        <p:spPr bwMode="auto">
          <a:xfrm>
            <a:off x="5685393" y="4218709"/>
            <a:ext cx="2320939" cy="2518848"/>
          </a:xfrm>
          <a:prstGeom prst="rect">
            <a:avLst/>
          </a:prstGeom>
          <a:noFill/>
          <a:ln w="9525">
            <a:noFill/>
            <a:miter lim="800000"/>
            <a:headEnd/>
            <a:tailEnd/>
          </a:ln>
          <a:effectLst/>
        </p:spPr>
      </p:pic>
      <p:pic>
        <p:nvPicPr>
          <p:cNvPr id="4" name="Picture 4">
            <a:extLst>
              <a:ext uri="{FF2B5EF4-FFF2-40B4-BE49-F238E27FC236}">
                <a16:creationId xmlns:a16="http://schemas.microsoft.com/office/drawing/2014/main" id="{50831DB0-D78F-E219-1196-6B08D4EDC4CD}"/>
              </a:ext>
            </a:extLst>
          </p:cNvPr>
          <p:cNvPicPr>
            <a:picLocks noChangeAspect="1" noChangeArrowheads="1"/>
          </p:cNvPicPr>
          <p:nvPr/>
        </p:nvPicPr>
        <p:blipFill>
          <a:blip r:embed="rId4"/>
          <a:srcRect/>
          <a:stretch>
            <a:fillRect/>
          </a:stretch>
        </p:blipFill>
        <p:spPr bwMode="auto">
          <a:xfrm>
            <a:off x="1295400" y="4236282"/>
            <a:ext cx="4389993" cy="2501275"/>
          </a:xfrm>
          <a:prstGeom prst="rect">
            <a:avLst/>
          </a:prstGeom>
          <a:noFill/>
          <a:ln w="9525">
            <a:noFill/>
            <a:miter lim="800000"/>
            <a:headEnd/>
            <a:tailEnd/>
          </a:ln>
          <a:effectLst/>
        </p:spPr>
      </p:pic>
      <p:sp>
        <p:nvSpPr>
          <p:cNvPr id="5" name="Footer Placeholder 4">
            <a:extLst>
              <a:ext uri="{FF2B5EF4-FFF2-40B4-BE49-F238E27FC236}">
                <a16:creationId xmlns:a16="http://schemas.microsoft.com/office/drawing/2014/main" id="{1BC5DF83-94F2-F9B1-E78B-9F40C8A88C00}"/>
              </a:ext>
            </a:extLst>
          </p:cNvPr>
          <p:cNvSpPr>
            <a:spLocks noGrp="1"/>
          </p:cNvSpPr>
          <p:nvPr>
            <p:ph type="ftr" sz="quarter" idx="11"/>
          </p:nvPr>
        </p:nvSpPr>
        <p:spPr/>
        <p:txBody>
          <a:bodyPr/>
          <a:lstStyle/>
          <a:p>
            <a:r>
              <a:rPr lang="en-US"/>
              <a:t>MBBSPPT.COM</a:t>
            </a:r>
            <a:endParaRPr lang="en-US" dirty="0"/>
          </a:p>
        </p:txBody>
      </p:sp>
      <p:sp>
        <p:nvSpPr>
          <p:cNvPr id="6" name="Slide Number Placeholder 5">
            <a:extLst>
              <a:ext uri="{FF2B5EF4-FFF2-40B4-BE49-F238E27FC236}">
                <a16:creationId xmlns:a16="http://schemas.microsoft.com/office/drawing/2014/main" id="{7357A704-C381-D298-47BB-D1EFEFACE0F8}"/>
              </a:ext>
            </a:extLst>
          </p:cNvPr>
          <p:cNvSpPr>
            <a:spLocks noGrp="1"/>
          </p:cNvSpPr>
          <p:nvPr>
            <p:ph type="sldNum" sz="quarter" idx="12"/>
          </p:nvPr>
        </p:nvSpPr>
        <p:spPr/>
        <p:txBody>
          <a:bodyPr/>
          <a:lstStyle/>
          <a:p>
            <a:fld id="{E1040872-639B-4862-AD82-1A46B38272C8}" type="slidenum">
              <a:rPr lang="en-US" smtClean="0"/>
              <a:pPr/>
              <a:t>32</a:t>
            </a:fld>
            <a:endParaRPr lang="en-US" dirty="0"/>
          </a:p>
        </p:txBody>
      </p:sp>
    </p:spTree>
    <p:extLst>
      <p:ext uri="{BB962C8B-B14F-4D97-AF65-F5344CB8AC3E}">
        <p14:creationId xmlns:p14="http://schemas.microsoft.com/office/powerpoint/2010/main" val="3732615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64090-E2E1-6609-B498-79F03627AF1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8075E0F-E532-73C9-9AE3-FB38F6AF127C}"/>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In tricuspid stenosis blood flow from right atrium to right ventricle is reduced. </a:t>
            </a:r>
          </a:p>
          <a:p>
            <a:pPr marL="0" indent="0" eaLnBrk="1" hangingPunct="1">
              <a:buNone/>
            </a:pPr>
            <a:r>
              <a:rPr lang="en-US" dirty="0"/>
              <a:t>The elevation of right atrial pressure leads to systemic venous congestion and right heart failure.</a:t>
            </a:r>
          </a:p>
        </p:txBody>
      </p:sp>
      <p:sp>
        <p:nvSpPr>
          <p:cNvPr id="8" name="Title 1">
            <a:extLst>
              <a:ext uri="{FF2B5EF4-FFF2-40B4-BE49-F238E27FC236}">
                <a16:creationId xmlns:a16="http://schemas.microsoft.com/office/drawing/2014/main" id="{8B525B25-444F-DCE2-ACFA-B1386B9C285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TRICUSPID STENOSIS</a:t>
            </a:r>
          </a:p>
        </p:txBody>
      </p:sp>
      <p:pic>
        <p:nvPicPr>
          <p:cNvPr id="3" name="Picture 2">
            <a:extLst>
              <a:ext uri="{FF2B5EF4-FFF2-40B4-BE49-F238E27FC236}">
                <a16:creationId xmlns:a16="http://schemas.microsoft.com/office/drawing/2014/main" id="{332FC4C7-C143-1898-3EFC-DD205C6DFD72}"/>
              </a:ext>
            </a:extLst>
          </p:cNvPr>
          <p:cNvPicPr>
            <a:picLocks noChangeAspect="1"/>
          </p:cNvPicPr>
          <p:nvPr/>
        </p:nvPicPr>
        <p:blipFill>
          <a:blip r:embed="rId2"/>
          <a:stretch>
            <a:fillRect/>
          </a:stretch>
        </p:blipFill>
        <p:spPr>
          <a:xfrm>
            <a:off x="3742490" y="3429000"/>
            <a:ext cx="4315660" cy="3369506"/>
          </a:xfrm>
          <a:prstGeom prst="rect">
            <a:avLst/>
          </a:prstGeom>
        </p:spPr>
      </p:pic>
      <p:sp>
        <p:nvSpPr>
          <p:cNvPr id="2" name="Footer Placeholder 1">
            <a:extLst>
              <a:ext uri="{FF2B5EF4-FFF2-40B4-BE49-F238E27FC236}">
                <a16:creationId xmlns:a16="http://schemas.microsoft.com/office/drawing/2014/main" id="{B1DA6BF0-023F-6DF8-104B-324F18CD02B1}"/>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38935AF2-3C0E-8C6E-2FD3-C74501ABB3E7}"/>
              </a:ext>
            </a:extLst>
          </p:cNvPr>
          <p:cNvSpPr>
            <a:spLocks noGrp="1"/>
          </p:cNvSpPr>
          <p:nvPr>
            <p:ph type="sldNum" sz="quarter" idx="12"/>
          </p:nvPr>
        </p:nvSpPr>
        <p:spPr/>
        <p:txBody>
          <a:bodyPr/>
          <a:lstStyle/>
          <a:p>
            <a:fld id="{E1040872-639B-4862-AD82-1A46B38272C8}" type="slidenum">
              <a:rPr lang="en-US" smtClean="0"/>
              <a:pPr/>
              <a:t>33</a:t>
            </a:fld>
            <a:endParaRPr lang="en-US" dirty="0"/>
          </a:p>
        </p:txBody>
      </p:sp>
    </p:spTree>
    <p:extLst>
      <p:ext uri="{BB962C8B-B14F-4D97-AF65-F5344CB8AC3E}">
        <p14:creationId xmlns:p14="http://schemas.microsoft.com/office/powerpoint/2010/main" val="1572647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4C90-6C72-807C-59DA-C1475307B72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6B4780-FCB6-846B-52EE-FEDDC8A91DAB}"/>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In aortic stenosis their accumulation of blood in left ventricle, causing its dilatation and hypertrophy. </a:t>
            </a:r>
          </a:p>
          <a:p>
            <a:pPr marL="0" indent="0" eaLnBrk="1" hangingPunct="1">
              <a:buNone/>
            </a:pPr>
            <a:r>
              <a:rPr lang="en-US" dirty="0"/>
              <a:t>There is low cardiac output which might manifest as syncope (fainting) on exertion.</a:t>
            </a:r>
          </a:p>
        </p:txBody>
      </p:sp>
      <p:sp>
        <p:nvSpPr>
          <p:cNvPr id="8" name="Title 1">
            <a:extLst>
              <a:ext uri="{FF2B5EF4-FFF2-40B4-BE49-F238E27FC236}">
                <a16:creationId xmlns:a16="http://schemas.microsoft.com/office/drawing/2014/main" id="{ABCB1ED8-7BF3-ED93-D14C-8CDE93F28C2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AORTIC STENOSIS</a:t>
            </a:r>
          </a:p>
        </p:txBody>
      </p:sp>
      <p:sp>
        <p:nvSpPr>
          <p:cNvPr id="2" name="Footer Placeholder 1">
            <a:extLst>
              <a:ext uri="{FF2B5EF4-FFF2-40B4-BE49-F238E27FC236}">
                <a16:creationId xmlns:a16="http://schemas.microsoft.com/office/drawing/2014/main" id="{5E2B6642-4CE4-AD47-E173-B80E902C6A43}"/>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04AA81EC-9630-EBE8-6377-BFF5051034A7}"/>
              </a:ext>
            </a:extLst>
          </p:cNvPr>
          <p:cNvSpPr>
            <a:spLocks noGrp="1"/>
          </p:cNvSpPr>
          <p:nvPr>
            <p:ph type="sldNum" sz="quarter" idx="12"/>
          </p:nvPr>
        </p:nvSpPr>
        <p:spPr/>
        <p:txBody>
          <a:bodyPr/>
          <a:lstStyle/>
          <a:p>
            <a:fld id="{E1040872-639B-4862-AD82-1A46B38272C8}" type="slidenum">
              <a:rPr lang="en-US" smtClean="0"/>
              <a:pPr/>
              <a:t>34</a:t>
            </a:fld>
            <a:endParaRPr lang="en-US" dirty="0"/>
          </a:p>
        </p:txBody>
      </p:sp>
    </p:spTree>
    <p:extLst>
      <p:ext uri="{BB962C8B-B14F-4D97-AF65-F5344CB8AC3E}">
        <p14:creationId xmlns:p14="http://schemas.microsoft.com/office/powerpoint/2010/main" val="3898901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59981" y="1352550"/>
            <a:ext cx="7024038" cy="4152899"/>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301C8516-C412-911B-EF98-69249503FCED}"/>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7DBECE5B-D319-3D72-8562-FF1763A8D285}"/>
              </a:ext>
            </a:extLst>
          </p:cNvPr>
          <p:cNvSpPr>
            <a:spLocks noGrp="1"/>
          </p:cNvSpPr>
          <p:nvPr>
            <p:ph type="sldNum" sz="quarter" idx="12"/>
          </p:nvPr>
        </p:nvSpPr>
        <p:spPr/>
        <p:txBody>
          <a:bodyPr/>
          <a:lstStyle/>
          <a:p>
            <a:fld id="{E1040872-639B-4862-AD82-1A46B38272C8}"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8D4BA-15F5-AF84-9041-A091E7AC2A2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E45842-9850-FBFF-1E94-E1899476E4EF}"/>
              </a:ext>
            </a:extLst>
          </p:cNvPr>
          <p:cNvSpPr txBox="1">
            <a:spLocks/>
          </p:cNvSpPr>
          <p:nvPr/>
        </p:nvSpPr>
        <p:spPr>
          <a:xfrm>
            <a:off x="768096" y="2249424"/>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just about always congenital, generally a part of Fallot's tetralogy. </a:t>
            </a:r>
          </a:p>
          <a:p>
            <a:pPr marL="0" indent="0" eaLnBrk="1" hangingPunct="1">
              <a:buNone/>
            </a:pPr>
            <a:r>
              <a:rPr lang="en-US" dirty="0"/>
              <a:t>It leads to hypertrophy of right ventricle.</a:t>
            </a:r>
          </a:p>
        </p:txBody>
      </p:sp>
      <p:sp>
        <p:nvSpPr>
          <p:cNvPr id="8" name="Title 1">
            <a:extLst>
              <a:ext uri="{FF2B5EF4-FFF2-40B4-BE49-F238E27FC236}">
                <a16:creationId xmlns:a16="http://schemas.microsoft.com/office/drawing/2014/main" id="{EEE3D362-A617-98E8-87FF-F93F371A8FB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PULMONARY STENOSIS</a:t>
            </a:r>
          </a:p>
        </p:txBody>
      </p:sp>
      <p:pic>
        <p:nvPicPr>
          <p:cNvPr id="2" name="Picture 1">
            <a:extLst>
              <a:ext uri="{FF2B5EF4-FFF2-40B4-BE49-F238E27FC236}">
                <a16:creationId xmlns:a16="http://schemas.microsoft.com/office/drawing/2014/main" id="{163BDF87-E70D-375B-2028-906013325961}"/>
              </a:ext>
            </a:extLst>
          </p:cNvPr>
          <p:cNvPicPr>
            <a:picLocks noChangeAspect="1"/>
          </p:cNvPicPr>
          <p:nvPr/>
        </p:nvPicPr>
        <p:blipFill>
          <a:blip r:embed="rId2"/>
          <a:stretch>
            <a:fillRect/>
          </a:stretch>
        </p:blipFill>
        <p:spPr>
          <a:xfrm>
            <a:off x="3354211" y="2899356"/>
            <a:ext cx="4703939" cy="3577644"/>
          </a:xfrm>
          <a:prstGeom prst="rect">
            <a:avLst/>
          </a:prstGeom>
        </p:spPr>
      </p:pic>
      <p:sp>
        <p:nvSpPr>
          <p:cNvPr id="3" name="Footer Placeholder 2">
            <a:extLst>
              <a:ext uri="{FF2B5EF4-FFF2-40B4-BE49-F238E27FC236}">
                <a16:creationId xmlns:a16="http://schemas.microsoft.com/office/drawing/2014/main" id="{2CC37994-1AAD-A22A-A61E-E1F0A169804B}"/>
              </a:ext>
            </a:extLst>
          </p:cNvPr>
          <p:cNvSpPr>
            <a:spLocks noGrp="1"/>
          </p:cNvSpPr>
          <p:nvPr>
            <p:ph type="ftr" sz="quarter" idx="11"/>
          </p:nvPr>
        </p:nvSpPr>
        <p:spPr/>
        <p:txBody>
          <a:bodyPr/>
          <a:lstStyle/>
          <a:p>
            <a:r>
              <a:rPr lang="en-US"/>
              <a:t>MBBSPPT.COM</a:t>
            </a:r>
            <a:endParaRPr lang="en-US" dirty="0"/>
          </a:p>
        </p:txBody>
      </p:sp>
      <p:sp>
        <p:nvSpPr>
          <p:cNvPr id="4" name="Slide Number Placeholder 3">
            <a:extLst>
              <a:ext uri="{FF2B5EF4-FFF2-40B4-BE49-F238E27FC236}">
                <a16:creationId xmlns:a16="http://schemas.microsoft.com/office/drawing/2014/main" id="{B1252194-BEB4-5041-61B6-294C9B33B947}"/>
              </a:ext>
            </a:extLst>
          </p:cNvPr>
          <p:cNvSpPr>
            <a:spLocks noGrp="1"/>
          </p:cNvSpPr>
          <p:nvPr>
            <p:ph type="sldNum" sz="quarter" idx="12"/>
          </p:nvPr>
        </p:nvSpPr>
        <p:spPr/>
        <p:txBody>
          <a:bodyPr/>
          <a:lstStyle/>
          <a:p>
            <a:fld id="{E1040872-639B-4862-AD82-1A46B38272C8}" type="slidenum">
              <a:rPr lang="en-US" smtClean="0"/>
              <a:pPr/>
              <a:t>36</a:t>
            </a:fld>
            <a:endParaRPr lang="en-US" dirty="0"/>
          </a:p>
        </p:txBody>
      </p:sp>
    </p:spTree>
    <p:extLst>
      <p:ext uri="{BB962C8B-B14F-4D97-AF65-F5344CB8AC3E}">
        <p14:creationId xmlns:p14="http://schemas.microsoft.com/office/powerpoint/2010/main" val="3517627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5B504-7573-79D4-68E5-DC61F8FDD5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3A8D44-C8E8-3DBE-4969-344FBA25B95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surface markings of the heart valves are as follows:</a:t>
            </a:r>
          </a:p>
          <a:p>
            <a:pPr lvl="1">
              <a:buFont typeface="Arial" panose="020B0604020202020204" pitchFamily="34" charset="0"/>
              <a:buChar char="•"/>
            </a:pPr>
            <a:r>
              <a:rPr lang="en-US" sz="2000" dirty="0"/>
              <a:t>The tricuspid valve lies behind the right half of the sternum opposite the 4th intercostal space.</a:t>
            </a:r>
          </a:p>
          <a:p>
            <a:pPr lvl="1">
              <a:buFont typeface="Arial" panose="020B0604020202020204" pitchFamily="34" charset="0"/>
              <a:buChar char="•"/>
            </a:pPr>
            <a:r>
              <a:rPr lang="en-US" sz="2000" dirty="0"/>
              <a:t>The mitral valve lies behind the left half of the sternum opposite the 4th costal cartilage.</a:t>
            </a:r>
          </a:p>
          <a:p>
            <a:pPr lvl="1">
              <a:buFont typeface="Arial" panose="020B0604020202020204" pitchFamily="34" charset="0"/>
              <a:buChar char="•"/>
            </a:pPr>
            <a:r>
              <a:rPr lang="en-US" sz="2000" dirty="0"/>
              <a:t>The pulmonary valve lies behind the medial end of the third left costal cartilage and the adjoining part of the sternum.</a:t>
            </a:r>
          </a:p>
          <a:p>
            <a:pPr lvl="1">
              <a:buFont typeface="Arial" panose="020B0604020202020204" pitchFamily="34" charset="0"/>
              <a:buChar char="•"/>
            </a:pPr>
            <a:r>
              <a:rPr lang="en-US" sz="2000" dirty="0"/>
              <a:t>The aortic valve lies behind the left half of the sternum opposite the 3rd intercostal space.</a:t>
            </a:r>
          </a:p>
        </p:txBody>
      </p:sp>
      <p:sp>
        <p:nvSpPr>
          <p:cNvPr id="8" name="Title 1">
            <a:extLst>
              <a:ext uri="{FF2B5EF4-FFF2-40B4-BE49-F238E27FC236}">
                <a16:creationId xmlns:a16="http://schemas.microsoft.com/office/drawing/2014/main" id="{08DE6B58-0263-593A-07F8-74FF7EA0D86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Surface Anatomy of the</a:t>
            </a:r>
          </a:p>
          <a:p>
            <a:r>
              <a:rPr lang="en-US" b="1" dirty="0"/>
              <a:t>Heart Valves</a:t>
            </a:r>
          </a:p>
        </p:txBody>
      </p:sp>
      <p:sp>
        <p:nvSpPr>
          <p:cNvPr id="2" name="Footer Placeholder 1">
            <a:extLst>
              <a:ext uri="{FF2B5EF4-FFF2-40B4-BE49-F238E27FC236}">
                <a16:creationId xmlns:a16="http://schemas.microsoft.com/office/drawing/2014/main" id="{BE47FCBB-5ECF-31C3-430A-0697126CFE11}"/>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9CDC3BA8-E01E-99FC-829A-C98A200BCE08}"/>
              </a:ext>
            </a:extLst>
          </p:cNvPr>
          <p:cNvSpPr>
            <a:spLocks noGrp="1"/>
          </p:cNvSpPr>
          <p:nvPr>
            <p:ph type="sldNum" sz="quarter" idx="12"/>
          </p:nvPr>
        </p:nvSpPr>
        <p:spPr/>
        <p:txBody>
          <a:bodyPr/>
          <a:lstStyle/>
          <a:p>
            <a:fld id="{E1040872-639B-4862-AD82-1A46B38272C8}" type="slidenum">
              <a:rPr lang="en-US" smtClean="0"/>
              <a:pPr/>
              <a:t>4</a:t>
            </a:fld>
            <a:endParaRPr lang="en-US" dirty="0"/>
          </a:p>
        </p:txBody>
      </p:sp>
    </p:spTree>
    <p:extLst>
      <p:ext uri="{BB962C8B-B14F-4D97-AF65-F5344CB8AC3E}">
        <p14:creationId xmlns:p14="http://schemas.microsoft.com/office/powerpoint/2010/main" val="115702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267712" y="685800"/>
            <a:ext cx="4608576" cy="54864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1C8F96A6-0394-2217-C2A7-50FBF8D934FD}"/>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81C2061D-7BF3-1E1C-ACF8-052203BA7A8E}"/>
              </a:ext>
            </a:extLst>
          </p:cNvPr>
          <p:cNvSpPr>
            <a:spLocks noGrp="1"/>
          </p:cNvSpPr>
          <p:nvPr>
            <p:ph type="sldNum" sz="quarter" idx="12"/>
          </p:nvPr>
        </p:nvSpPr>
        <p:spPr/>
        <p:txBody>
          <a:bodyPr/>
          <a:lstStyle/>
          <a:p>
            <a:fld id="{E1040872-639B-4862-AD82-1A46B38272C8}"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2805D-37AB-6886-57CE-267520D3B13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F6B338-B8ED-57A5-17AC-C5889BCF09A0}"/>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left and right atria communicate with the left and right ventricles via left and right atrioventricular orifices, respectively. </a:t>
            </a:r>
          </a:p>
          <a:p>
            <a:pPr marL="0" indent="0" eaLnBrk="1" hangingPunct="1">
              <a:buNone/>
            </a:pPr>
            <a:r>
              <a:rPr lang="en-US" dirty="0"/>
              <a:t>The atrioventricular valves are located between the atria and the ventricles. They close during the start of ventricular contraction (systole), producing the first heart sound.</a:t>
            </a:r>
          </a:p>
          <a:p>
            <a:pPr marL="0" indent="0" eaLnBrk="1" hangingPunct="1">
              <a:buNone/>
            </a:pPr>
            <a:r>
              <a:rPr lang="en-US" dirty="0"/>
              <a:t>The left and right atrioventricular orifices are guarded by the left and right atrioventricular valves respectively:</a:t>
            </a:r>
          </a:p>
          <a:p>
            <a:pPr marL="457200" indent="-457200" eaLnBrk="1" hangingPunct="1">
              <a:buFont typeface="+mj-lt"/>
              <a:buAutoNum type="alphaLcParenR"/>
            </a:pPr>
            <a:r>
              <a:rPr lang="en-US" sz="1600" dirty="0"/>
              <a:t>Tricuspid Valve (right Av Valve).</a:t>
            </a:r>
          </a:p>
          <a:p>
            <a:pPr marL="457200" indent="-457200" eaLnBrk="1" hangingPunct="1">
              <a:buFont typeface="+mj-lt"/>
              <a:buAutoNum type="alphaLcParenR"/>
            </a:pPr>
            <a:r>
              <a:rPr lang="en-US" sz="1600" dirty="0"/>
              <a:t>Mitral Valve (left Av Valve).</a:t>
            </a:r>
          </a:p>
          <a:p>
            <a:pPr marL="0" indent="0" eaLnBrk="1" hangingPunct="1">
              <a:buNone/>
            </a:pPr>
            <a:endParaRPr lang="en-US" dirty="0"/>
          </a:p>
          <a:p>
            <a:pPr marL="0" indent="0" eaLnBrk="1" hangingPunct="1">
              <a:buNone/>
            </a:pPr>
            <a:endParaRPr lang="en-US" dirty="0"/>
          </a:p>
        </p:txBody>
      </p:sp>
      <p:sp>
        <p:nvSpPr>
          <p:cNvPr id="8" name="Title 1">
            <a:extLst>
              <a:ext uri="{FF2B5EF4-FFF2-40B4-BE49-F238E27FC236}">
                <a16:creationId xmlns:a16="http://schemas.microsoft.com/office/drawing/2014/main" id="{ACB720BD-37DD-5668-1B0B-BB47B772604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ATRIOVENTRICULAR VALVES</a:t>
            </a:r>
          </a:p>
        </p:txBody>
      </p:sp>
      <p:sp>
        <p:nvSpPr>
          <p:cNvPr id="2" name="Footer Placeholder 1">
            <a:extLst>
              <a:ext uri="{FF2B5EF4-FFF2-40B4-BE49-F238E27FC236}">
                <a16:creationId xmlns:a16="http://schemas.microsoft.com/office/drawing/2014/main" id="{85E9E6EC-5C5C-00DB-8824-0943E29F7A74}"/>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9728617A-F925-D273-3065-D5347ABCABA9}"/>
              </a:ext>
            </a:extLst>
          </p:cNvPr>
          <p:cNvSpPr>
            <a:spLocks noGrp="1"/>
          </p:cNvSpPr>
          <p:nvPr>
            <p:ph type="sldNum" sz="quarter" idx="12"/>
          </p:nvPr>
        </p:nvSpPr>
        <p:spPr/>
        <p:txBody>
          <a:bodyPr/>
          <a:lstStyle/>
          <a:p>
            <a:fld id="{E1040872-639B-4862-AD82-1A46B38272C8}" type="slidenum">
              <a:rPr lang="en-US" smtClean="0"/>
              <a:pPr/>
              <a:t>6</a:t>
            </a:fld>
            <a:endParaRPr lang="en-US" dirty="0"/>
          </a:p>
        </p:txBody>
      </p:sp>
    </p:spTree>
    <p:extLst>
      <p:ext uri="{BB962C8B-B14F-4D97-AF65-F5344CB8AC3E}">
        <p14:creationId xmlns:p14="http://schemas.microsoft.com/office/powerpoint/2010/main" val="2198545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E6BC-FCD8-525E-46C7-548F6912AFA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332861-B840-F408-C397-55554858EBED}"/>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mitral and tricuspid valves are supported by the attachment of fibrous cords (chordae tendineae) to the free edges of the valve cusps. </a:t>
            </a:r>
          </a:p>
          <a:p>
            <a:pPr marL="0" indent="0" eaLnBrk="1" hangingPunct="1">
              <a:buNone/>
            </a:pPr>
            <a:r>
              <a:rPr lang="en-US" dirty="0"/>
              <a:t>The chordae tendineae are, in turn, attached to papillary muscles, located on the interior surface of the ventricles – these muscles contract during ventricular systole to prevent prolapse of the valve leaflets into the atria.</a:t>
            </a:r>
          </a:p>
        </p:txBody>
      </p:sp>
      <p:sp>
        <p:nvSpPr>
          <p:cNvPr id="8" name="Title 1">
            <a:extLst>
              <a:ext uri="{FF2B5EF4-FFF2-40B4-BE49-F238E27FC236}">
                <a16:creationId xmlns:a16="http://schemas.microsoft.com/office/drawing/2014/main" id="{BEB042AD-0F3E-DFA9-6C10-12AB405AA0E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AV VALVES</a:t>
            </a:r>
          </a:p>
        </p:txBody>
      </p:sp>
      <p:sp>
        <p:nvSpPr>
          <p:cNvPr id="2" name="Footer Placeholder 1">
            <a:extLst>
              <a:ext uri="{FF2B5EF4-FFF2-40B4-BE49-F238E27FC236}">
                <a16:creationId xmlns:a16="http://schemas.microsoft.com/office/drawing/2014/main" id="{FA8D47B5-69DB-EFE4-52CC-EA0AF8588818}"/>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BEF8DE08-78AF-61EB-600C-DD6FB3FEF08E}"/>
              </a:ext>
            </a:extLst>
          </p:cNvPr>
          <p:cNvSpPr>
            <a:spLocks noGrp="1"/>
          </p:cNvSpPr>
          <p:nvPr>
            <p:ph type="sldNum" sz="quarter" idx="12"/>
          </p:nvPr>
        </p:nvSpPr>
        <p:spPr/>
        <p:txBody>
          <a:bodyPr/>
          <a:lstStyle/>
          <a:p>
            <a:fld id="{E1040872-639B-4862-AD82-1A46B38272C8}" type="slidenum">
              <a:rPr lang="en-US" smtClean="0"/>
              <a:pPr/>
              <a:t>7</a:t>
            </a:fld>
            <a:endParaRPr lang="en-US" dirty="0"/>
          </a:p>
        </p:txBody>
      </p:sp>
    </p:spTree>
    <p:extLst>
      <p:ext uri="{BB962C8B-B14F-4D97-AF65-F5344CB8AC3E}">
        <p14:creationId xmlns:p14="http://schemas.microsoft.com/office/powerpoint/2010/main" val="254068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4FB17-1A16-379E-9730-AEF04CC747B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C275BA-618E-7DC4-7599-9AD048C5CFCF}"/>
              </a:ext>
            </a:extLst>
          </p:cNvPr>
          <p:cNvSpPr txBox="1">
            <a:spLocks/>
          </p:cNvSpPr>
          <p:nvPr/>
        </p:nvSpPr>
        <p:spPr>
          <a:xfrm>
            <a:off x="768096" y="1752600"/>
            <a:ext cx="7690104" cy="45567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The atrioventricular valves are created from 2 components:</a:t>
            </a:r>
          </a:p>
          <a:p>
            <a:pPr marL="457200" indent="-457200" eaLnBrk="1" hangingPunct="1">
              <a:buFont typeface="+mj-lt"/>
              <a:buAutoNum type="arabicPeriod"/>
            </a:pPr>
            <a:r>
              <a:rPr lang="en-US" sz="1400" dirty="0"/>
              <a:t>A fibrous ring.</a:t>
            </a:r>
          </a:p>
          <a:p>
            <a:pPr marL="457200" indent="-457200" eaLnBrk="1" hangingPunct="1">
              <a:buFont typeface="+mj-lt"/>
              <a:buAutoNum type="arabicPeriod"/>
            </a:pPr>
            <a:r>
              <a:rPr lang="en-US" sz="1400" dirty="0"/>
              <a:t>Cusps.</a:t>
            </a:r>
          </a:p>
          <a:p>
            <a:pPr marL="0" indent="0" eaLnBrk="1" hangingPunct="1">
              <a:buNone/>
            </a:pPr>
            <a:r>
              <a:rPr lang="en-US" sz="1800" dirty="0"/>
              <a:t>The fibrous rings surround the orifice. The cusps are created by the fold of the endocardium enclosing some connective tissue inside it. </a:t>
            </a:r>
          </a:p>
          <a:p>
            <a:pPr marL="0" indent="0" eaLnBrk="1" hangingPunct="1">
              <a:buNone/>
            </a:pPr>
            <a:r>
              <a:rPr lang="en-US" sz="1800" dirty="0"/>
              <a:t>Every cusp has a connected and free margin and atrial and ventricular surfaces. </a:t>
            </a:r>
          </a:p>
          <a:p>
            <a:pPr marL="0" indent="0" eaLnBrk="1" hangingPunct="1">
              <a:buNone/>
            </a:pPr>
            <a:r>
              <a:rPr lang="en-US" sz="1800" dirty="0"/>
              <a:t>The atrial surfaces are smooth. </a:t>
            </a:r>
          </a:p>
          <a:p>
            <a:pPr marL="0" indent="0" eaLnBrk="1" hangingPunct="1">
              <a:buNone/>
            </a:pPr>
            <a:r>
              <a:rPr lang="en-US" sz="1800" dirty="0"/>
              <a:t>The ventricular surfaces and free margins are rough and provide connection to the chordae </a:t>
            </a:r>
            <a:r>
              <a:rPr lang="en-US" sz="1800" dirty="0" err="1"/>
              <a:t>tendinae</a:t>
            </a:r>
            <a:r>
              <a:rPr lang="en-US" sz="1800" dirty="0"/>
              <a:t>. </a:t>
            </a:r>
          </a:p>
          <a:p>
            <a:pPr marL="0" indent="0" eaLnBrk="1" hangingPunct="1">
              <a:buNone/>
            </a:pPr>
            <a:r>
              <a:rPr lang="en-US" sz="1800" dirty="0"/>
              <a:t>The chordae </a:t>
            </a:r>
            <a:r>
              <a:rPr lang="en-US" sz="1800" dirty="0" err="1"/>
              <a:t>tendinae</a:t>
            </a:r>
            <a:r>
              <a:rPr lang="en-US" sz="1800" dirty="0"/>
              <a:t> attach the apices of papillary muscles with margins and ventricular surfaces of the cusps. </a:t>
            </a:r>
          </a:p>
          <a:p>
            <a:pPr marL="0" indent="0" eaLnBrk="1" hangingPunct="1">
              <a:buNone/>
            </a:pPr>
            <a:r>
              <a:rPr lang="en-US" sz="1800" dirty="0"/>
              <a:t>The chordae </a:t>
            </a:r>
            <a:r>
              <a:rPr lang="en-US" sz="1800" dirty="0" err="1"/>
              <a:t>tendinae</a:t>
            </a:r>
            <a:r>
              <a:rPr lang="en-US" sz="1800" dirty="0"/>
              <a:t> of every papillary muscle are connected to the contiguous halves of the 2 cusps.</a:t>
            </a:r>
          </a:p>
        </p:txBody>
      </p:sp>
      <p:sp>
        <p:nvSpPr>
          <p:cNvPr id="8" name="Title 1">
            <a:extLst>
              <a:ext uri="{FF2B5EF4-FFF2-40B4-BE49-F238E27FC236}">
                <a16:creationId xmlns:a16="http://schemas.microsoft.com/office/drawing/2014/main" id="{F8250A1B-A4BD-4EEC-CB54-9187AF010A1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STRUCTURE</a:t>
            </a:r>
          </a:p>
        </p:txBody>
      </p:sp>
      <p:sp>
        <p:nvSpPr>
          <p:cNvPr id="2" name="Footer Placeholder 1">
            <a:extLst>
              <a:ext uri="{FF2B5EF4-FFF2-40B4-BE49-F238E27FC236}">
                <a16:creationId xmlns:a16="http://schemas.microsoft.com/office/drawing/2014/main" id="{EB080A6E-64CA-3A27-BD64-AA7D81E608C8}"/>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DC9BB464-1DF2-F6E1-47C3-7466BEA02E1C}"/>
              </a:ext>
            </a:extLst>
          </p:cNvPr>
          <p:cNvSpPr>
            <a:spLocks noGrp="1"/>
          </p:cNvSpPr>
          <p:nvPr>
            <p:ph type="sldNum" sz="quarter" idx="12"/>
          </p:nvPr>
        </p:nvSpPr>
        <p:spPr/>
        <p:txBody>
          <a:bodyPr/>
          <a:lstStyle/>
          <a:p>
            <a:fld id="{E1040872-639B-4862-AD82-1A46B38272C8}" type="slidenum">
              <a:rPr lang="en-US" smtClean="0"/>
              <a:pPr/>
              <a:t>8</a:t>
            </a:fld>
            <a:endParaRPr lang="en-US" dirty="0"/>
          </a:p>
        </p:txBody>
      </p:sp>
    </p:spTree>
    <p:extLst>
      <p:ext uri="{BB962C8B-B14F-4D97-AF65-F5344CB8AC3E}">
        <p14:creationId xmlns:p14="http://schemas.microsoft.com/office/powerpoint/2010/main" val="122359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13C0D-3A3D-7362-A46D-886D6124FA3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DE9E00-8956-EB3E-9FAA-155AD840793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Lies between the right atrium and ventricle, behind the right half of the sternum oppo- site the fourth intercostal space, and is covered by endocardium.</a:t>
            </a:r>
          </a:p>
          <a:p>
            <a:pPr lvl="1">
              <a:buFont typeface="Arial" panose="020B0604020202020204" pitchFamily="34" charset="0"/>
              <a:buChar char="•"/>
            </a:pPr>
            <a:r>
              <a:rPr lang="en-US" sz="2000" dirty="0"/>
              <a:t>Is most audible over the right (or left for some people) lower part of the body of the sternum.</a:t>
            </a:r>
          </a:p>
          <a:p>
            <a:pPr lvl="1">
              <a:buFont typeface="Arial" panose="020B0604020202020204" pitchFamily="34" charset="0"/>
              <a:buChar char="•"/>
            </a:pPr>
            <a:r>
              <a:rPr lang="en-US" sz="2000" dirty="0"/>
              <a:t>Has anterior, posterior, and septal cusps, which are attached by the chordae tendineae to three papillary muscles that keep the valve closed against the pressure developed by the pumping action of the heart.</a:t>
            </a:r>
          </a:p>
          <a:p>
            <a:pPr lvl="1">
              <a:buFont typeface="Arial" panose="020B0604020202020204" pitchFamily="34" charset="0"/>
              <a:buChar char="•"/>
            </a:pPr>
            <a:r>
              <a:rPr lang="en-US" sz="2000" dirty="0"/>
              <a:t>Is closed during the ventricular systole (contraction); its closure contributes to the first ("</a:t>
            </a:r>
            <a:r>
              <a:rPr lang="en-US" sz="2000" dirty="0" err="1"/>
              <a:t>lub</a:t>
            </a:r>
            <a:r>
              <a:rPr lang="en-US" sz="2000" dirty="0"/>
              <a:t>") heart sound.</a:t>
            </a:r>
          </a:p>
        </p:txBody>
      </p:sp>
      <p:sp>
        <p:nvSpPr>
          <p:cNvPr id="8" name="Title 1">
            <a:extLst>
              <a:ext uri="{FF2B5EF4-FFF2-40B4-BE49-F238E27FC236}">
                <a16:creationId xmlns:a16="http://schemas.microsoft.com/office/drawing/2014/main" id="{708EBB8E-BA9F-A3C4-33BE-F524969591E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Tricuspid (Right AV) Valve</a:t>
            </a:r>
          </a:p>
        </p:txBody>
      </p:sp>
      <p:sp>
        <p:nvSpPr>
          <p:cNvPr id="2" name="Footer Placeholder 1">
            <a:extLst>
              <a:ext uri="{FF2B5EF4-FFF2-40B4-BE49-F238E27FC236}">
                <a16:creationId xmlns:a16="http://schemas.microsoft.com/office/drawing/2014/main" id="{37A33789-D379-2DDA-BEF5-17DE41BAF70A}"/>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BA724F14-68FF-F9E2-950E-26A14C15EDC2}"/>
              </a:ext>
            </a:extLst>
          </p:cNvPr>
          <p:cNvSpPr>
            <a:spLocks noGrp="1"/>
          </p:cNvSpPr>
          <p:nvPr>
            <p:ph type="sldNum" sz="quarter" idx="12"/>
          </p:nvPr>
        </p:nvSpPr>
        <p:spPr/>
        <p:txBody>
          <a:bodyPr/>
          <a:lstStyle/>
          <a:p>
            <a:fld id="{E1040872-639B-4862-AD82-1A46B38272C8}" type="slidenum">
              <a:rPr lang="en-US" smtClean="0"/>
              <a:pPr/>
              <a:t>9</a:t>
            </a:fld>
            <a:endParaRPr lang="en-US" dirty="0"/>
          </a:p>
        </p:txBody>
      </p:sp>
    </p:spTree>
    <p:extLst>
      <p:ext uri="{BB962C8B-B14F-4D97-AF65-F5344CB8AC3E}">
        <p14:creationId xmlns:p14="http://schemas.microsoft.com/office/powerpoint/2010/main" val="10560135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1433</TotalTime>
  <Words>1930</Words>
  <Application>Microsoft Office PowerPoint</Application>
  <PresentationFormat>On-screen Show (4:3)</PresentationFormat>
  <Paragraphs>203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Tw Cen MT</vt:lpstr>
      <vt:lpstr>Tw Cen MT Condensed</vt:lpstr>
      <vt:lpstr>Wingdings 3</vt:lpstr>
      <vt:lpstr>Integral</vt:lpstr>
      <vt:lpstr>THE VALVES OF THE HEART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VALVES OF THE HEART</dc:title>
  <dc:creator>Zone</dc:creator>
  <cp:lastModifiedBy>Rajesh Patel</cp:lastModifiedBy>
  <cp:revision>37</cp:revision>
  <dcterms:created xsi:type="dcterms:W3CDTF">2018-05-30T23:11:18Z</dcterms:created>
  <dcterms:modified xsi:type="dcterms:W3CDTF">2024-11-21T06:53:38Z</dcterms:modified>
</cp:coreProperties>
</file>