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0" r:id="rId1"/>
  </p:sldMasterIdLst>
  <p:notesMasterIdLst>
    <p:notesMasterId r:id="rId35"/>
  </p:notesMasterIdLst>
  <p:sldIdLst>
    <p:sldId id="256" r:id="rId2"/>
    <p:sldId id="298" r:id="rId3"/>
    <p:sldId id="297" r:id="rId4"/>
    <p:sldId id="280" r:id="rId5"/>
    <p:sldId id="281" r:id="rId6"/>
    <p:sldId id="299" r:id="rId7"/>
    <p:sldId id="300" r:id="rId8"/>
    <p:sldId id="268" r:id="rId9"/>
    <p:sldId id="259" r:id="rId10"/>
    <p:sldId id="301" r:id="rId11"/>
    <p:sldId id="302" r:id="rId12"/>
    <p:sldId id="282" r:id="rId13"/>
    <p:sldId id="303" r:id="rId14"/>
    <p:sldId id="304" r:id="rId15"/>
    <p:sldId id="305" r:id="rId16"/>
    <p:sldId id="306" r:id="rId17"/>
    <p:sldId id="288" r:id="rId18"/>
    <p:sldId id="292" r:id="rId19"/>
    <p:sldId id="291" r:id="rId20"/>
    <p:sldId id="290" r:id="rId21"/>
    <p:sldId id="273" r:id="rId22"/>
    <p:sldId id="307" r:id="rId23"/>
    <p:sldId id="308" r:id="rId24"/>
    <p:sldId id="309" r:id="rId25"/>
    <p:sldId id="310" r:id="rId26"/>
    <p:sldId id="289" r:id="rId27"/>
    <p:sldId id="311" r:id="rId28"/>
    <p:sldId id="312" r:id="rId29"/>
    <p:sldId id="313" r:id="rId30"/>
    <p:sldId id="314" r:id="rId31"/>
    <p:sldId id="296" r:id="rId32"/>
    <p:sldId id="315" r:id="rId33"/>
    <p:sldId id="358"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79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F71402-BFD7-4782-969E-3253CB4B70C5}" type="datetimeFigureOut">
              <a:rPr lang="en-US" smtClean="0"/>
              <a:pPr/>
              <a:t>11/14/2024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9F708F-EFC2-41DB-8ED6-9D196546B8A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0F15FADF-6236-482F-BD14-AC6FB4AF935F}" type="datetime1">
              <a:rPr lang="en-US" smtClean="0"/>
              <a:t>11/14/2024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F8D170CA-0DCA-46E8-A771-2D08B1DB477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6552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D3078A-CCE2-48C5-B725-F4841A1CC5B4}" type="datetime1">
              <a:rPr lang="en-US" smtClean="0"/>
              <a:t>11/14/2024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F8D170CA-0DCA-46E8-A771-2D08B1DB477D}" type="slidenum">
              <a:rPr lang="en-US" smtClean="0"/>
              <a:pPr/>
              <a:t>‹#›</a:t>
            </a:fld>
            <a:endParaRPr lang="en-US"/>
          </a:p>
        </p:txBody>
      </p:sp>
    </p:spTree>
    <p:extLst>
      <p:ext uri="{BB962C8B-B14F-4D97-AF65-F5344CB8AC3E}">
        <p14:creationId xmlns:p14="http://schemas.microsoft.com/office/powerpoint/2010/main" val="1555242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23A111-C65A-428A-B3AB-6B8C6231A815}" type="datetime1">
              <a:rPr lang="en-US" smtClean="0"/>
              <a:t>11/14/2024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F8D170CA-0DCA-46E8-A771-2D08B1DB477D}" type="slidenum">
              <a:rPr lang="en-US" smtClean="0"/>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6409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76AC4F-88E5-4822-A73A-6570B09E0CEA}" type="datetime1">
              <a:rPr lang="en-US" smtClean="0"/>
              <a:t>11/14/2024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F8D170CA-0DCA-46E8-A771-2D08B1DB477D}" type="slidenum">
              <a:rPr lang="en-US" smtClean="0"/>
              <a:pPr/>
              <a:t>‹#›</a:t>
            </a:fld>
            <a:endParaRPr lang="en-US"/>
          </a:p>
        </p:txBody>
      </p:sp>
    </p:spTree>
    <p:extLst>
      <p:ext uri="{BB962C8B-B14F-4D97-AF65-F5344CB8AC3E}">
        <p14:creationId xmlns:p14="http://schemas.microsoft.com/office/powerpoint/2010/main" val="2530404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7D8DDF-4991-440D-8735-05FE384CB779}" type="datetime1">
              <a:rPr lang="en-US" smtClean="0"/>
              <a:t>11/14/2024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F8D170CA-0DCA-46E8-A771-2D08B1DB477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0150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2E77ED-9CF2-430B-BABA-FD68ACB9D6F5}" type="datetime1">
              <a:rPr lang="en-US" smtClean="0"/>
              <a:t>11/14/2024</a:t>
            </a:fld>
            <a:endParaRPr lang="en-US"/>
          </a:p>
        </p:txBody>
      </p:sp>
      <p:sp>
        <p:nvSpPr>
          <p:cNvPr id="6" name="Footer Placeholder 5"/>
          <p:cNvSpPr>
            <a:spLocks noGrp="1"/>
          </p:cNvSpPr>
          <p:nvPr>
            <p:ph type="ftr" sz="quarter" idx="11"/>
          </p:nvPr>
        </p:nvSpPr>
        <p:spPr/>
        <p:txBody>
          <a:bodyPr/>
          <a:lstStyle/>
          <a:p>
            <a:r>
              <a:rPr lang="en-US"/>
              <a:t>MBBSPPT.COM</a:t>
            </a:r>
          </a:p>
        </p:txBody>
      </p:sp>
      <p:sp>
        <p:nvSpPr>
          <p:cNvPr id="7" name="Slide Number Placeholder 6"/>
          <p:cNvSpPr>
            <a:spLocks noGrp="1"/>
          </p:cNvSpPr>
          <p:nvPr>
            <p:ph type="sldNum" sz="quarter" idx="12"/>
          </p:nvPr>
        </p:nvSpPr>
        <p:spPr/>
        <p:txBody>
          <a:bodyPr/>
          <a:lstStyle/>
          <a:p>
            <a:fld id="{F8D170CA-0DCA-46E8-A771-2D08B1DB477D}" type="slidenum">
              <a:rPr lang="en-US" smtClean="0"/>
              <a:pPr/>
              <a:t>‹#›</a:t>
            </a:fld>
            <a:endParaRPr lang="en-US"/>
          </a:p>
        </p:txBody>
      </p:sp>
    </p:spTree>
    <p:extLst>
      <p:ext uri="{BB962C8B-B14F-4D97-AF65-F5344CB8AC3E}">
        <p14:creationId xmlns:p14="http://schemas.microsoft.com/office/powerpoint/2010/main" val="964937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99550C-8343-40B4-9699-428465369315}" type="datetime1">
              <a:rPr lang="en-US" smtClean="0"/>
              <a:t>11/14/2024</a:t>
            </a:fld>
            <a:endParaRPr lang="en-US"/>
          </a:p>
        </p:txBody>
      </p:sp>
      <p:sp>
        <p:nvSpPr>
          <p:cNvPr id="8" name="Footer Placeholder 7"/>
          <p:cNvSpPr>
            <a:spLocks noGrp="1"/>
          </p:cNvSpPr>
          <p:nvPr>
            <p:ph type="ftr" sz="quarter" idx="11"/>
          </p:nvPr>
        </p:nvSpPr>
        <p:spPr/>
        <p:txBody>
          <a:bodyPr/>
          <a:lstStyle/>
          <a:p>
            <a:r>
              <a:rPr lang="en-US"/>
              <a:t>MBBSPPT.COM</a:t>
            </a:r>
          </a:p>
        </p:txBody>
      </p:sp>
      <p:sp>
        <p:nvSpPr>
          <p:cNvPr id="9" name="Slide Number Placeholder 8"/>
          <p:cNvSpPr>
            <a:spLocks noGrp="1"/>
          </p:cNvSpPr>
          <p:nvPr>
            <p:ph type="sldNum" sz="quarter" idx="12"/>
          </p:nvPr>
        </p:nvSpPr>
        <p:spPr/>
        <p:txBody>
          <a:bodyPr/>
          <a:lstStyle/>
          <a:p>
            <a:fld id="{F8D170CA-0DCA-46E8-A771-2D08B1DB477D}" type="slidenum">
              <a:rPr lang="en-US" smtClean="0"/>
              <a:pPr/>
              <a:t>‹#›</a:t>
            </a:fld>
            <a:endParaRPr lang="en-US"/>
          </a:p>
        </p:txBody>
      </p:sp>
    </p:spTree>
    <p:extLst>
      <p:ext uri="{BB962C8B-B14F-4D97-AF65-F5344CB8AC3E}">
        <p14:creationId xmlns:p14="http://schemas.microsoft.com/office/powerpoint/2010/main" val="415275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BA975B1-5561-4895-81C6-6A8E02E9463D}" type="datetime1">
              <a:rPr lang="en-US" smtClean="0"/>
              <a:t>11/14/2024</a:t>
            </a:fld>
            <a:endParaRPr lang="en-US"/>
          </a:p>
        </p:txBody>
      </p:sp>
      <p:sp>
        <p:nvSpPr>
          <p:cNvPr id="4" name="Footer Placeholder 3"/>
          <p:cNvSpPr>
            <a:spLocks noGrp="1"/>
          </p:cNvSpPr>
          <p:nvPr>
            <p:ph type="ftr" sz="quarter" idx="11"/>
          </p:nvPr>
        </p:nvSpPr>
        <p:spPr/>
        <p:txBody>
          <a:bodyPr/>
          <a:lstStyle/>
          <a:p>
            <a:r>
              <a:rPr lang="en-US"/>
              <a:t>MBBSPPT.COM</a:t>
            </a:r>
          </a:p>
        </p:txBody>
      </p:sp>
      <p:sp>
        <p:nvSpPr>
          <p:cNvPr id="5" name="Slide Number Placeholder 4"/>
          <p:cNvSpPr>
            <a:spLocks noGrp="1"/>
          </p:cNvSpPr>
          <p:nvPr>
            <p:ph type="sldNum" sz="quarter" idx="12"/>
          </p:nvPr>
        </p:nvSpPr>
        <p:spPr/>
        <p:txBody>
          <a:bodyPr/>
          <a:lstStyle/>
          <a:p>
            <a:fld id="{F8D170CA-0DCA-46E8-A771-2D08B1DB477D}" type="slidenum">
              <a:rPr lang="en-US" smtClean="0"/>
              <a:pPr/>
              <a:t>‹#›</a:t>
            </a:fld>
            <a:endParaRPr lang="en-US"/>
          </a:p>
        </p:txBody>
      </p:sp>
    </p:spTree>
    <p:extLst>
      <p:ext uri="{BB962C8B-B14F-4D97-AF65-F5344CB8AC3E}">
        <p14:creationId xmlns:p14="http://schemas.microsoft.com/office/powerpoint/2010/main" val="1344697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2F971E-215C-4FE6-AAA3-82D7D0FBA83E}" type="datetime1">
              <a:rPr lang="en-US" smtClean="0"/>
              <a:t>11/14/2024</a:t>
            </a:fld>
            <a:endParaRPr lang="en-US"/>
          </a:p>
        </p:txBody>
      </p:sp>
      <p:sp>
        <p:nvSpPr>
          <p:cNvPr id="3" name="Footer Placeholder 2"/>
          <p:cNvSpPr>
            <a:spLocks noGrp="1"/>
          </p:cNvSpPr>
          <p:nvPr>
            <p:ph type="ftr" sz="quarter" idx="11"/>
          </p:nvPr>
        </p:nvSpPr>
        <p:spPr/>
        <p:txBody>
          <a:bodyPr/>
          <a:lstStyle/>
          <a:p>
            <a:r>
              <a:rPr lang="en-US"/>
              <a:t>MBBSPPT.COM</a:t>
            </a:r>
          </a:p>
        </p:txBody>
      </p:sp>
      <p:sp>
        <p:nvSpPr>
          <p:cNvPr id="4" name="Slide Number Placeholder 3"/>
          <p:cNvSpPr>
            <a:spLocks noGrp="1"/>
          </p:cNvSpPr>
          <p:nvPr>
            <p:ph type="sldNum" sz="quarter" idx="12"/>
          </p:nvPr>
        </p:nvSpPr>
        <p:spPr/>
        <p:txBody>
          <a:bodyPr/>
          <a:lstStyle/>
          <a:p>
            <a:fld id="{F8D170CA-0DCA-46E8-A771-2D08B1DB477D}" type="slidenum">
              <a:rPr lang="en-US" smtClean="0"/>
              <a:pPr/>
              <a:t>‹#›</a:t>
            </a:fld>
            <a:endParaRPr lang="en-US"/>
          </a:p>
        </p:txBody>
      </p:sp>
    </p:spTree>
    <p:extLst>
      <p:ext uri="{BB962C8B-B14F-4D97-AF65-F5344CB8AC3E}">
        <p14:creationId xmlns:p14="http://schemas.microsoft.com/office/powerpoint/2010/main" val="212860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1E668-6E56-44CC-B431-200688A0C95D}" type="datetime1">
              <a:rPr lang="en-US" smtClean="0"/>
              <a:t>11/14/2024</a:t>
            </a:fld>
            <a:endParaRPr lang="en-US"/>
          </a:p>
        </p:txBody>
      </p:sp>
      <p:sp>
        <p:nvSpPr>
          <p:cNvPr id="6" name="Footer Placeholder 5"/>
          <p:cNvSpPr>
            <a:spLocks noGrp="1"/>
          </p:cNvSpPr>
          <p:nvPr>
            <p:ph type="ftr" sz="quarter" idx="11"/>
          </p:nvPr>
        </p:nvSpPr>
        <p:spPr/>
        <p:txBody>
          <a:bodyPr/>
          <a:lstStyle/>
          <a:p>
            <a:r>
              <a:rPr lang="en-US"/>
              <a:t>MBBSPPT.COM</a:t>
            </a:r>
          </a:p>
        </p:txBody>
      </p:sp>
      <p:sp>
        <p:nvSpPr>
          <p:cNvPr id="7" name="Slide Number Placeholder 6"/>
          <p:cNvSpPr>
            <a:spLocks noGrp="1"/>
          </p:cNvSpPr>
          <p:nvPr>
            <p:ph type="sldNum" sz="quarter" idx="12"/>
          </p:nvPr>
        </p:nvSpPr>
        <p:spPr/>
        <p:txBody>
          <a:bodyPr/>
          <a:lstStyle/>
          <a:p>
            <a:fld id="{F8D170CA-0DCA-46E8-A771-2D08B1DB477D}" type="slidenum">
              <a:rPr lang="en-US" smtClean="0"/>
              <a:pPr/>
              <a:t>‹#›</a:t>
            </a:fld>
            <a:endParaRPr lang="en-US"/>
          </a:p>
        </p:txBody>
      </p:sp>
    </p:spTree>
    <p:extLst>
      <p:ext uri="{BB962C8B-B14F-4D97-AF65-F5344CB8AC3E}">
        <p14:creationId xmlns:p14="http://schemas.microsoft.com/office/powerpoint/2010/main" val="3307669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3298A70-569C-4748-AB0E-14D245766F1B}" type="datetime1">
              <a:rPr lang="en-US" smtClean="0"/>
              <a:t>11/14/2024</a:t>
            </a:fld>
            <a:endParaRPr lang="en-US"/>
          </a:p>
        </p:txBody>
      </p:sp>
      <p:sp>
        <p:nvSpPr>
          <p:cNvPr id="6" name="Footer Placeholder 5"/>
          <p:cNvSpPr>
            <a:spLocks noGrp="1"/>
          </p:cNvSpPr>
          <p:nvPr>
            <p:ph type="ftr" sz="quarter" idx="11"/>
          </p:nvPr>
        </p:nvSpPr>
        <p:spPr/>
        <p:txBody>
          <a:bodyPr/>
          <a:lstStyle/>
          <a:p>
            <a:r>
              <a:rPr lang="en-US"/>
              <a:t>MBBSPPT.COM</a:t>
            </a:r>
          </a:p>
        </p:txBody>
      </p:sp>
      <p:sp>
        <p:nvSpPr>
          <p:cNvPr id="7" name="Slide Number Placeholder 6"/>
          <p:cNvSpPr>
            <a:spLocks noGrp="1"/>
          </p:cNvSpPr>
          <p:nvPr>
            <p:ph type="sldNum" sz="quarter" idx="12"/>
          </p:nvPr>
        </p:nvSpPr>
        <p:spPr/>
        <p:txBody>
          <a:bodyPr/>
          <a:lstStyle/>
          <a:p>
            <a:fld id="{F8D170CA-0DCA-46E8-A771-2D08B1DB477D}" type="slidenum">
              <a:rPr lang="en-US" smtClean="0"/>
              <a:pPr/>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5869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808E6000-BCE7-4F12-BAFE-62950077A715}" type="datetime1">
              <a:rPr lang="en-US" smtClean="0"/>
              <a:t>11/14/2024</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r>
              <a:rPr lang="en-US"/>
              <a:t>MBBSPPT.COM</a:t>
            </a: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F8D170CA-0DCA-46E8-A771-2D08B1DB477D}"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361630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dt="0"/>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2.bin"/><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3.bin"/><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6FD7A5A-F65E-E391-169A-98144B8E6A2E}"/>
              </a:ext>
            </a:extLst>
          </p:cNvPr>
          <p:cNvSpPr>
            <a:spLocks noGrp="1"/>
          </p:cNvSpPr>
          <p:nvPr>
            <p:ph type="ctrTitle"/>
          </p:nvPr>
        </p:nvSpPr>
        <p:spPr/>
        <p:txBody>
          <a:bodyPr/>
          <a:lstStyle/>
          <a:p>
            <a:r>
              <a:rPr lang="en-US" cap="all" dirty="0"/>
              <a:t>The Wrist Joint</a:t>
            </a:r>
            <a:endParaRPr lang="en-IN" dirty="0"/>
          </a:p>
        </p:txBody>
      </p:sp>
      <p:sp>
        <p:nvSpPr>
          <p:cNvPr id="7" name="Subtitle 6">
            <a:extLst>
              <a:ext uri="{FF2B5EF4-FFF2-40B4-BE49-F238E27FC236}">
                <a16:creationId xmlns:a16="http://schemas.microsoft.com/office/drawing/2014/main" id="{C38BC757-A622-3583-68FF-68C5E0B637EF}"/>
              </a:ext>
            </a:extLst>
          </p:cNvPr>
          <p:cNvSpPr>
            <a:spLocks noGrp="1"/>
          </p:cNvSpPr>
          <p:nvPr>
            <p:ph type="subTitle" idx="1"/>
          </p:nvPr>
        </p:nvSpPr>
        <p:spPr/>
        <p:txBody>
          <a:bodyPr/>
          <a:lstStyle/>
          <a:p>
            <a:r>
              <a:rPr lang="en-US" dirty="0"/>
              <a:t>BY MBBSPPT.COM</a:t>
            </a:r>
            <a:endParaRPr lang="en-IN" dirty="0"/>
          </a:p>
        </p:txBody>
      </p:sp>
      <p:pic>
        <p:nvPicPr>
          <p:cNvPr id="9" name="Picture 8">
            <a:extLst>
              <a:ext uri="{FF2B5EF4-FFF2-40B4-BE49-F238E27FC236}">
                <a16:creationId xmlns:a16="http://schemas.microsoft.com/office/drawing/2014/main" id="{879750DA-0546-4AD2-A4BA-BB8C871896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228600"/>
            <a:ext cx="4267200" cy="42672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D7D28-2E51-1B24-4BA9-D67D75ACB9AA}"/>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A809DAB-6A81-D7A2-161C-0E5869EC560D}"/>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Like any synovial joint, the capsule is double layered. </a:t>
            </a:r>
          </a:p>
          <a:p>
            <a:pPr marL="0" indent="0" eaLnBrk="1" hangingPunct="1">
              <a:buNone/>
            </a:pPr>
            <a:r>
              <a:rPr lang="en-US" dirty="0"/>
              <a:t>The fibrous outer layer attaches to the distal ends of radius, ulna and the proximal row of the carpal bones. </a:t>
            </a:r>
          </a:p>
          <a:p>
            <a:pPr marL="0" indent="0" eaLnBrk="1" hangingPunct="1">
              <a:buNone/>
            </a:pPr>
            <a:r>
              <a:rPr lang="en-US" dirty="0"/>
              <a:t>The internal layer, synovial membrane extends up to the margins of the articular surfaces.</a:t>
            </a:r>
          </a:p>
        </p:txBody>
      </p:sp>
      <p:sp>
        <p:nvSpPr>
          <p:cNvPr id="8" name="Title 1">
            <a:extLst>
              <a:ext uri="{FF2B5EF4-FFF2-40B4-BE49-F238E27FC236}">
                <a16:creationId xmlns:a16="http://schemas.microsoft.com/office/drawing/2014/main" id="{1CEECA0B-E4DA-9943-DBA7-F670CEAA9032}"/>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Joint Capsule</a:t>
            </a:r>
          </a:p>
          <a:p>
            <a:r>
              <a:rPr lang="en-US" sz="2000" b="1" dirty="0"/>
              <a:t>(Capsular Ligament) </a:t>
            </a:r>
          </a:p>
        </p:txBody>
      </p:sp>
      <p:sp>
        <p:nvSpPr>
          <p:cNvPr id="2" name="Footer Placeholder 1">
            <a:extLst>
              <a:ext uri="{FF2B5EF4-FFF2-40B4-BE49-F238E27FC236}">
                <a16:creationId xmlns:a16="http://schemas.microsoft.com/office/drawing/2014/main" id="{0452AE7E-6BF7-A535-64FD-894A3D465DC6}"/>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3D66798F-4E27-94A9-B24A-AEC779C7322C}"/>
              </a:ext>
            </a:extLst>
          </p:cNvPr>
          <p:cNvSpPr>
            <a:spLocks noGrp="1"/>
          </p:cNvSpPr>
          <p:nvPr>
            <p:ph type="sldNum" sz="quarter" idx="12"/>
          </p:nvPr>
        </p:nvSpPr>
        <p:spPr/>
        <p:txBody>
          <a:bodyPr/>
          <a:lstStyle/>
          <a:p>
            <a:fld id="{F8D170CA-0DCA-46E8-A771-2D08B1DB477D}" type="slidenum">
              <a:rPr lang="en-US" smtClean="0"/>
              <a:pPr/>
              <a:t>10</a:t>
            </a:fld>
            <a:endParaRPr lang="en-US"/>
          </a:p>
        </p:txBody>
      </p:sp>
    </p:spTree>
    <p:extLst>
      <p:ext uri="{BB962C8B-B14F-4D97-AF65-F5344CB8AC3E}">
        <p14:creationId xmlns:p14="http://schemas.microsoft.com/office/powerpoint/2010/main" val="3915014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DD72C-A9B8-66A3-DC4A-A51A8821EBE1}"/>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DCA56E6-8F2A-06CB-1DDB-563327432354}"/>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There are four ligaments in the wrist joint, one for each side of the joint.</a:t>
            </a:r>
          </a:p>
          <a:p>
            <a:pPr marL="0" indent="0" eaLnBrk="1" hangingPunct="1">
              <a:buNone/>
            </a:pPr>
            <a:r>
              <a:rPr lang="en-US" sz="1600" b="1" dirty="0"/>
              <a:t>1. Palmar radiocarpal </a:t>
            </a:r>
            <a:r>
              <a:rPr lang="en-US" sz="1600" dirty="0"/>
              <a:t>– (on anterior side of the hand). It passes from the radius to both rows of carpal bones. </a:t>
            </a:r>
          </a:p>
          <a:p>
            <a:pPr eaLnBrk="1" hangingPunct="1">
              <a:buFont typeface="Arial" panose="020B0604020202020204" pitchFamily="34" charset="0"/>
              <a:buChar char="•"/>
            </a:pPr>
            <a:r>
              <a:rPr lang="en-US" sz="1200" dirty="0"/>
              <a:t>Its function, apart from increasing stability, is to ensure that the hand follows the forearm during supination.</a:t>
            </a:r>
          </a:p>
          <a:p>
            <a:pPr marL="0" indent="0" eaLnBrk="1" hangingPunct="1">
              <a:buNone/>
            </a:pPr>
            <a:r>
              <a:rPr lang="en-US" sz="1600" b="1" dirty="0"/>
              <a:t>2. Dorsal radiocarpal </a:t>
            </a:r>
            <a:r>
              <a:rPr lang="en-US" sz="1600" dirty="0"/>
              <a:t>– (the dorsum (posterior) side of the hand). It passes from the radius to both rows of carpal bones. </a:t>
            </a:r>
          </a:p>
          <a:p>
            <a:pPr eaLnBrk="1" hangingPunct="1">
              <a:buFont typeface="Arial" panose="020B0604020202020204" pitchFamily="34" charset="0"/>
              <a:buChar char="•"/>
            </a:pPr>
            <a:r>
              <a:rPr lang="en-US" sz="1200" dirty="0"/>
              <a:t>It contributes to the stability of the wrist, but also ensures that the hand follows the forearm during pronation.</a:t>
            </a:r>
          </a:p>
          <a:p>
            <a:pPr marL="0" indent="0" eaLnBrk="1" hangingPunct="1">
              <a:buNone/>
            </a:pPr>
            <a:r>
              <a:rPr lang="en-US" sz="1600" b="1" dirty="0"/>
              <a:t>3. Ulnar collateral </a:t>
            </a:r>
            <a:r>
              <a:rPr lang="en-US" sz="1600" dirty="0"/>
              <a:t>– Runs from the ulnar styloid process to the triquetrum and pisiform. </a:t>
            </a:r>
          </a:p>
          <a:p>
            <a:pPr eaLnBrk="1" hangingPunct="1">
              <a:buFont typeface="Arial" panose="020B0604020202020204" pitchFamily="34" charset="0"/>
              <a:buChar char="•"/>
            </a:pPr>
            <a:r>
              <a:rPr lang="en-US" sz="1200" dirty="0"/>
              <a:t>Works in union with the other collateral ligament to prevent excessive lateral joint displacement.</a:t>
            </a:r>
          </a:p>
          <a:p>
            <a:pPr marL="0" indent="0" eaLnBrk="1" hangingPunct="1">
              <a:buNone/>
            </a:pPr>
            <a:r>
              <a:rPr lang="en-US" sz="1600" b="1" dirty="0"/>
              <a:t>4. Radial collateral </a:t>
            </a:r>
            <a:r>
              <a:rPr lang="en-US" sz="1600" dirty="0"/>
              <a:t>– Runs from the radial styloid process to the scaphoid and trapezium. </a:t>
            </a:r>
          </a:p>
          <a:p>
            <a:pPr eaLnBrk="1" hangingPunct="1">
              <a:buFont typeface="Arial" panose="020B0604020202020204" pitchFamily="34" charset="0"/>
              <a:buChar char="•"/>
            </a:pPr>
            <a:r>
              <a:rPr lang="en-US" sz="1200" dirty="0"/>
              <a:t>Works in union with the other collateral ligament to prevent excessive lateral joint displacement.</a:t>
            </a:r>
          </a:p>
          <a:p>
            <a:pPr eaLnBrk="1" hangingPunct="1">
              <a:buFont typeface="Wingdings" panose="05000000000000000000" pitchFamily="2" charset="2"/>
              <a:buChar char="Ø"/>
            </a:pPr>
            <a:r>
              <a:rPr lang="en-US" sz="1200" dirty="0"/>
              <a:t>Palmar ulnocarpal ligament: It is formed due to thickening of the medial part of the anterior aspect of the fibrous capsule.</a:t>
            </a:r>
          </a:p>
        </p:txBody>
      </p:sp>
      <p:sp>
        <p:nvSpPr>
          <p:cNvPr id="8" name="Title 1">
            <a:extLst>
              <a:ext uri="{FF2B5EF4-FFF2-40B4-BE49-F238E27FC236}">
                <a16:creationId xmlns:a16="http://schemas.microsoft.com/office/drawing/2014/main" id="{DF28217F-787A-9A54-A9D8-53A422CE1BB8}"/>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Ligaments</a:t>
            </a:r>
            <a:endParaRPr lang="en-US" sz="2000" b="1" dirty="0"/>
          </a:p>
        </p:txBody>
      </p:sp>
      <p:sp>
        <p:nvSpPr>
          <p:cNvPr id="2" name="Footer Placeholder 1">
            <a:extLst>
              <a:ext uri="{FF2B5EF4-FFF2-40B4-BE49-F238E27FC236}">
                <a16:creationId xmlns:a16="http://schemas.microsoft.com/office/drawing/2014/main" id="{0594D005-DB72-26CC-B556-24DF19EDC054}"/>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4D36798E-7385-82F3-7B38-9D0145645D55}"/>
              </a:ext>
            </a:extLst>
          </p:cNvPr>
          <p:cNvSpPr>
            <a:spLocks noGrp="1"/>
          </p:cNvSpPr>
          <p:nvPr>
            <p:ph type="sldNum" sz="quarter" idx="12"/>
          </p:nvPr>
        </p:nvSpPr>
        <p:spPr/>
        <p:txBody>
          <a:bodyPr/>
          <a:lstStyle/>
          <a:p>
            <a:fld id="{F8D170CA-0DCA-46E8-A771-2D08B1DB477D}" type="slidenum">
              <a:rPr lang="en-US" smtClean="0"/>
              <a:pPr/>
              <a:t>11</a:t>
            </a:fld>
            <a:endParaRPr lang="en-US"/>
          </a:p>
        </p:txBody>
      </p:sp>
    </p:spTree>
    <p:extLst>
      <p:ext uri="{BB962C8B-B14F-4D97-AF65-F5344CB8AC3E}">
        <p14:creationId xmlns:p14="http://schemas.microsoft.com/office/powerpoint/2010/main" val="556907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Ligaments</a:t>
            </a:r>
          </a:p>
        </p:txBody>
      </p:sp>
      <p:graphicFrame>
        <p:nvGraphicFramePr>
          <p:cNvPr id="3" name="Object 2">
            <a:extLst>
              <a:ext uri="{FF2B5EF4-FFF2-40B4-BE49-F238E27FC236}">
                <a16:creationId xmlns:a16="http://schemas.microsoft.com/office/drawing/2014/main" id="{BE023A13-600D-E4B0-7C0D-4EFCF795F0E3}"/>
              </a:ext>
            </a:extLst>
          </p:cNvPr>
          <p:cNvGraphicFramePr>
            <a:graphicFrameLocks noChangeAspect="1"/>
          </p:cNvGraphicFramePr>
          <p:nvPr>
            <p:extLst>
              <p:ext uri="{D42A27DB-BD31-4B8C-83A1-F6EECF244321}">
                <p14:modId xmlns:p14="http://schemas.microsoft.com/office/powerpoint/2010/main" val="2395233558"/>
              </p:ext>
            </p:extLst>
          </p:nvPr>
        </p:nvGraphicFramePr>
        <p:xfrm>
          <a:off x="1524000" y="2084832"/>
          <a:ext cx="6096000" cy="3470275"/>
        </p:xfrm>
        <a:graphic>
          <a:graphicData uri="http://schemas.openxmlformats.org/presentationml/2006/ole">
            <mc:AlternateContent xmlns:mc="http://schemas.openxmlformats.org/markup-compatibility/2006">
              <mc:Choice xmlns:v="urn:schemas-microsoft-com:vml" Requires="v">
                <p:oleObj r:id="rId2" imgW="9323806" imgH="5307401" progId="">
                  <p:embed/>
                </p:oleObj>
              </mc:Choice>
              <mc:Fallback>
                <p:oleObj r:id="rId2" imgW="9323806" imgH="5307401" progId="">
                  <p:embed/>
                  <p:pic>
                    <p:nvPicPr>
                      <p:cNvPr id="0" name=""/>
                      <p:cNvPicPr/>
                      <p:nvPr/>
                    </p:nvPicPr>
                    <p:blipFill>
                      <a:blip r:embed="rId3"/>
                      <a:stretch>
                        <a:fillRect/>
                      </a:stretch>
                    </p:blipFill>
                    <p:spPr>
                      <a:xfrm>
                        <a:off x="1524000" y="2084832"/>
                        <a:ext cx="6096000" cy="3470275"/>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6C86AB13-0C76-B50E-C5E3-37A1686BE503}"/>
              </a:ext>
            </a:extLst>
          </p:cNvPr>
          <p:cNvSpPr>
            <a:spLocks noGrp="1"/>
          </p:cNvSpPr>
          <p:nvPr>
            <p:ph type="ftr" sz="quarter" idx="11"/>
          </p:nvPr>
        </p:nvSpPr>
        <p:spPr/>
        <p:txBody>
          <a:bodyPr/>
          <a:lstStyle/>
          <a:p>
            <a:r>
              <a:rPr lang="en-US"/>
              <a:t>MBBSPPT.COM</a:t>
            </a:r>
          </a:p>
        </p:txBody>
      </p:sp>
      <p:sp>
        <p:nvSpPr>
          <p:cNvPr id="5" name="Slide Number Placeholder 4">
            <a:extLst>
              <a:ext uri="{FF2B5EF4-FFF2-40B4-BE49-F238E27FC236}">
                <a16:creationId xmlns:a16="http://schemas.microsoft.com/office/drawing/2014/main" id="{C223EF23-2A27-DA89-0995-8E9E2E13F862}"/>
              </a:ext>
            </a:extLst>
          </p:cNvPr>
          <p:cNvSpPr>
            <a:spLocks noGrp="1"/>
          </p:cNvSpPr>
          <p:nvPr>
            <p:ph type="sldNum" sz="quarter" idx="12"/>
          </p:nvPr>
        </p:nvSpPr>
        <p:spPr/>
        <p:txBody>
          <a:bodyPr/>
          <a:lstStyle/>
          <a:p>
            <a:fld id="{F8D170CA-0DCA-46E8-A771-2D08B1DB477D}"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950BB-5890-DC3B-E02D-C1FCC0C714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3E9931-898E-4ED4-3161-DBDB6073F8A0}"/>
              </a:ext>
            </a:extLst>
          </p:cNvPr>
          <p:cNvSpPr>
            <a:spLocks noGrp="1"/>
          </p:cNvSpPr>
          <p:nvPr>
            <p:ph type="title"/>
          </p:nvPr>
        </p:nvSpPr>
        <p:spPr/>
        <p:txBody>
          <a:bodyPr>
            <a:normAutofit/>
          </a:bodyPr>
          <a:lstStyle/>
          <a:p>
            <a:r>
              <a:rPr lang="en-US" b="1" dirty="0"/>
              <a:t>Ligaments</a:t>
            </a:r>
          </a:p>
        </p:txBody>
      </p:sp>
      <p:graphicFrame>
        <p:nvGraphicFramePr>
          <p:cNvPr id="5" name="Object 4">
            <a:extLst>
              <a:ext uri="{FF2B5EF4-FFF2-40B4-BE49-F238E27FC236}">
                <a16:creationId xmlns:a16="http://schemas.microsoft.com/office/drawing/2014/main" id="{283B48B6-2554-B9AD-C572-BD04165008CA}"/>
              </a:ext>
            </a:extLst>
          </p:cNvPr>
          <p:cNvGraphicFramePr>
            <a:graphicFrameLocks noChangeAspect="1"/>
          </p:cNvGraphicFramePr>
          <p:nvPr>
            <p:extLst>
              <p:ext uri="{D42A27DB-BD31-4B8C-83A1-F6EECF244321}">
                <p14:modId xmlns:p14="http://schemas.microsoft.com/office/powerpoint/2010/main" val="2064981353"/>
              </p:ext>
            </p:extLst>
          </p:nvPr>
        </p:nvGraphicFramePr>
        <p:xfrm>
          <a:off x="1219200" y="2084832"/>
          <a:ext cx="6705600" cy="3663633"/>
        </p:xfrm>
        <a:graphic>
          <a:graphicData uri="http://schemas.openxmlformats.org/presentationml/2006/ole">
            <mc:AlternateContent xmlns:mc="http://schemas.openxmlformats.org/markup-compatibility/2006">
              <mc:Choice xmlns:v="urn:schemas-microsoft-com:vml" Requires="v">
                <p:oleObj r:id="rId2" imgW="9960429" imgH="5442514" progId="">
                  <p:embed/>
                </p:oleObj>
              </mc:Choice>
              <mc:Fallback>
                <p:oleObj r:id="rId2" imgW="9960429" imgH="5442514" progId="">
                  <p:embed/>
                  <p:pic>
                    <p:nvPicPr>
                      <p:cNvPr id="0" name=""/>
                      <p:cNvPicPr/>
                      <p:nvPr/>
                    </p:nvPicPr>
                    <p:blipFill>
                      <a:blip r:embed="rId3"/>
                      <a:stretch>
                        <a:fillRect/>
                      </a:stretch>
                    </p:blipFill>
                    <p:spPr>
                      <a:xfrm>
                        <a:off x="1219200" y="2084832"/>
                        <a:ext cx="6705600" cy="3663633"/>
                      </a:xfrm>
                      <a:prstGeom prst="rect">
                        <a:avLst/>
                      </a:prstGeom>
                    </p:spPr>
                  </p:pic>
                </p:oleObj>
              </mc:Fallback>
            </mc:AlternateContent>
          </a:graphicData>
        </a:graphic>
      </p:graphicFrame>
      <p:sp>
        <p:nvSpPr>
          <p:cNvPr id="3" name="Footer Placeholder 2">
            <a:extLst>
              <a:ext uri="{FF2B5EF4-FFF2-40B4-BE49-F238E27FC236}">
                <a16:creationId xmlns:a16="http://schemas.microsoft.com/office/drawing/2014/main" id="{2196021C-B9D9-D83C-F35B-BE840B7F8666}"/>
              </a:ext>
            </a:extLst>
          </p:cNvPr>
          <p:cNvSpPr>
            <a:spLocks noGrp="1"/>
          </p:cNvSpPr>
          <p:nvPr>
            <p:ph type="ftr" sz="quarter" idx="11"/>
          </p:nvPr>
        </p:nvSpPr>
        <p:spPr/>
        <p:txBody>
          <a:bodyPr/>
          <a:lstStyle/>
          <a:p>
            <a:r>
              <a:rPr lang="en-US"/>
              <a:t>MBBSPPT.COM</a:t>
            </a:r>
          </a:p>
        </p:txBody>
      </p:sp>
      <p:sp>
        <p:nvSpPr>
          <p:cNvPr id="4" name="Slide Number Placeholder 3">
            <a:extLst>
              <a:ext uri="{FF2B5EF4-FFF2-40B4-BE49-F238E27FC236}">
                <a16:creationId xmlns:a16="http://schemas.microsoft.com/office/drawing/2014/main" id="{97D280CD-A3A9-5C8B-84CD-8B2291E69FDF}"/>
              </a:ext>
            </a:extLst>
          </p:cNvPr>
          <p:cNvSpPr>
            <a:spLocks noGrp="1"/>
          </p:cNvSpPr>
          <p:nvPr>
            <p:ph type="sldNum" sz="quarter" idx="12"/>
          </p:nvPr>
        </p:nvSpPr>
        <p:spPr/>
        <p:txBody>
          <a:bodyPr/>
          <a:lstStyle/>
          <a:p>
            <a:fld id="{F8D170CA-0DCA-46E8-A771-2D08B1DB477D}" type="slidenum">
              <a:rPr lang="en-US" smtClean="0"/>
              <a:pPr/>
              <a:t>13</a:t>
            </a:fld>
            <a:endParaRPr lang="en-US"/>
          </a:p>
        </p:txBody>
      </p:sp>
    </p:spTree>
    <p:extLst>
      <p:ext uri="{BB962C8B-B14F-4D97-AF65-F5344CB8AC3E}">
        <p14:creationId xmlns:p14="http://schemas.microsoft.com/office/powerpoint/2010/main" val="1849636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A930-1A1E-DF2E-FF9D-C3DF7288FDC6}"/>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C74D1FD-3C7E-E45F-8CA7-465037E7FC8C}"/>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The wrist joint receives blood from branches of the dorsal and palmar carpal arches, which are derived from the ulnar and radial arteries.</a:t>
            </a:r>
          </a:p>
          <a:p>
            <a:pPr marL="0" indent="0" eaLnBrk="1" hangingPunct="1">
              <a:buNone/>
            </a:pPr>
            <a:r>
              <a:rPr lang="en-US" dirty="0"/>
              <a:t>Innervation to the wrist is delivered by branches of three nerves:</a:t>
            </a:r>
          </a:p>
          <a:p>
            <a:pPr marL="457200" indent="-457200" eaLnBrk="1" hangingPunct="1">
              <a:buFont typeface="+mj-lt"/>
              <a:buAutoNum type="arabicPeriod"/>
            </a:pPr>
            <a:r>
              <a:rPr lang="en-US" dirty="0"/>
              <a:t>Median nerve – Anterior interosseous branch.</a:t>
            </a:r>
          </a:p>
          <a:p>
            <a:pPr marL="457200" indent="-457200" eaLnBrk="1" hangingPunct="1">
              <a:buFont typeface="+mj-lt"/>
              <a:buAutoNum type="arabicPeriod"/>
            </a:pPr>
            <a:r>
              <a:rPr lang="en-US" dirty="0"/>
              <a:t>Radial nerve – Posterior interosseous branch.</a:t>
            </a:r>
          </a:p>
          <a:p>
            <a:pPr marL="457200" indent="-457200" eaLnBrk="1" hangingPunct="1">
              <a:buFont typeface="+mj-lt"/>
              <a:buAutoNum type="arabicPeriod"/>
            </a:pPr>
            <a:r>
              <a:rPr lang="en-US" dirty="0"/>
              <a:t>Ulnar nerve – deep and dorsal branches.</a:t>
            </a:r>
          </a:p>
        </p:txBody>
      </p:sp>
      <p:sp>
        <p:nvSpPr>
          <p:cNvPr id="8" name="Title 1">
            <a:extLst>
              <a:ext uri="{FF2B5EF4-FFF2-40B4-BE49-F238E27FC236}">
                <a16:creationId xmlns:a16="http://schemas.microsoft.com/office/drawing/2014/main" id="{75CFDEF5-51BF-D718-9ECF-D09DF29F7614}"/>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Neurovascular Supply</a:t>
            </a:r>
            <a:endParaRPr lang="en-US" sz="2000" b="1" dirty="0"/>
          </a:p>
        </p:txBody>
      </p:sp>
      <p:sp>
        <p:nvSpPr>
          <p:cNvPr id="2" name="Footer Placeholder 1">
            <a:extLst>
              <a:ext uri="{FF2B5EF4-FFF2-40B4-BE49-F238E27FC236}">
                <a16:creationId xmlns:a16="http://schemas.microsoft.com/office/drawing/2014/main" id="{75604929-42E7-E9B9-076C-9F82C5B21DAF}"/>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22EF4C3A-CE06-4016-7A09-13526F0E1D4B}"/>
              </a:ext>
            </a:extLst>
          </p:cNvPr>
          <p:cNvSpPr>
            <a:spLocks noGrp="1"/>
          </p:cNvSpPr>
          <p:nvPr>
            <p:ph type="sldNum" sz="quarter" idx="12"/>
          </p:nvPr>
        </p:nvSpPr>
        <p:spPr/>
        <p:txBody>
          <a:bodyPr/>
          <a:lstStyle/>
          <a:p>
            <a:fld id="{F8D170CA-0DCA-46E8-A771-2D08B1DB477D}" type="slidenum">
              <a:rPr lang="en-US" smtClean="0"/>
              <a:pPr/>
              <a:t>14</a:t>
            </a:fld>
            <a:endParaRPr lang="en-US"/>
          </a:p>
        </p:txBody>
      </p:sp>
    </p:spTree>
    <p:extLst>
      <p:ext uri="{BB962C8B-B14F-4D97-AF65-F5344CB8AC3E}">
        <p14:creationId xmlns:p14="http://schemas.microsoft.com/office/powerpoint/2010/main" val="3765209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B19FE-F7B2-0A91-DF19-BBB6C5C283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3DCDFF-8780-A55C-080E-367D7FCE0416}"/>
              </a:ext>
            </a:extLst>
          </p:cNvPr>
          <p:cNvSpPr>
            <a:spLocks noGrp="1"/>
          </p:cNvSpPr>
          <p:nvPr>
            <p:ph type="title"/>
          </p:nvPr>
        </p:nvSpPr>
        <p:spPr/>
        <p:txBody>
          <a:bodyPr>
            <a:normAutofit/>
          </a:bodyPr>
          <a:lstStyle/>
          <a:p>
            <a:r>
              <a:rPr lang="en-US" b="1" dirty="0"/>
              <a:t>Relations</a:t>
            </a:r>
          </a:p>
        </p:txBody>
      </p:sp>
      <p:graphicFrame>
        <p:nvGraphicFramePr>
          <p:cNvPr id="4" name="Content Placeholder 3">
            <a:extLst>
              <a:ext uri="{FF2B5EF4-FFF2-40B4-BE49-F238E27FC236}">
                <a16:creationId xmlns:a16="http://schemas.microsoft.com/office/drawing/2014/main" id="{1C2A1F87-E442-3CC2-479F-AC9C25DAFC05}"/>
              </a:ext>
            </a:extLst>
          </p:cNvPr>
          <p:cNvGraphicFramePr>
            <a:graphicFrameLocks/>
          </p:cNvGraphicFramePr>
          <p:nvPr>
            <p:extLst>
              <p:ext uri="{D42A27DB-BD31-4B8C-83A1-F6EECF244321}">
                <p14:modId xmlns:p14="http://schemas.microsoft.com/office/powerpoint/2010/main" val="2295078264"/>
              </p:ext>
            </p:extLst>
          </p:nvPr>
        </p:nvGraphicFramePr>
        <p:xfrm>
          <a:off x="1085850" y="2084832"/>
          <a:ext cx="6838949" cy="3630168"/>
        </p:xfrm>
        <a:graphic>
          <a:graphicData uri="http://schemas.openxmlformats.org/drawingml/2006/table">
            <a:tbl>
              <a:tblPr firstRow="1" bandRow="1">
                <a:tableStyleId>{93296810-A885-4BE3-A3E7-6D5BEEA58F35}</a:tableStyleId>
              </a:tblPr>
              <a:tblGrid>
                <a:gridCol w="1481772">
                  <a:extLst>
                    <a:ext uri="{9D8B030D-6E8A-4147-A177-3AD203B41FA5}">
                      <a16:colId xmlns:a16="http://schemas.microsoft.com/office/drawing/2014/main" val="20000"/>
                    </a:ext>
                  </a:extLst>
                </a:gridCol>
                <a:gridCol w="5357177">
                  <a:extLst>
                    <a:ext uri="{9D8B030D-6E8A-4147-A177-3AD203B41FA5}">
                      <a16:colId xmlns:a16="http://schemas.microsoft.com/office/drawing/2014/main" val="20001"/>
                    </a:ext>
                  </a:extLst>
                </a:gridCol>
              </a:tblGrid>
              <a:tr h="14824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cap="all" dirty="0">
                          <a:solidFill>
                            <a:schemeClr val="tx1"/>
                          </a:solidFill>
                          <a:latin typeface="+mn-lt"/>
                        </a:rPr>
                        <a:t>ANTERIOR</a:t>
                      </a:r>
                      <a:endParaRPr lang="en-US" sz="1200" dirty="0">
                        <a:solidFill>
                          <a:schemeClr val="tx1"/>
                        </a:solidFill>
                        <a:latin typeface="+mn-lt"/>
                      </a:endParaRPr>
                    </a:p>
                    <a:p>
                      <a:pPr algn="l"/>
                      <a:endParaRPr lang="en-US" sz="1200" dirty="0">
                        <a:solidFill>
                          <a:schemeClr val="tx1"/>
                        </a:solidFill>
                        <a:latin typeface="+mn-lt"/>
                      </a:endParaRPr>
                    </a:p>
                  </a:txBody>
                  <a:tcPr/>
                </a:tc>
                <a:tc>
                  <a:txBody>
                    <a:bodyPr/>
                    <a:lstStyle/>
                    <a:p>
                      <a:pPr lvl="0" algn="l"/>
                      <a:r>
                        <a:rPr lang="en-US" sz="1200" b="1" dirty="0">
                          <a:solidFill>
                            <a:schemeClr val="tx1"/>
                          </a:solidFill>
                          <a:latin typeface="+mn-lt"/>
                        </a:rPr>
                        <a:t>Tendons of </a:t>
                      </a:r>
                      <a:r>
                        <a:rPr lang="en-US" sz="1200" b="1" u="sng" dirty="0">
                          <a:solidFill>
                            <a:schemeClr val="tx1"/>
                          </a:solidFill>
                          <a:latin typeface="+mn-lt"/>
                        </a:rPr>
                        <a:t>flexor digitorum superficialis</a:t>
                      </a:r>
                      <a:r>
                        <a:rPr lang="en-US" sz="1200" b="1" dirty="0">
                          <a:solidFill>
                            <a:schemeClr val="tx1"/>
                          </a:solidFill>
                          <a:latin typeface="+mn-lt"/>
                        </a:rPr>
                        <a:t>, flexor digitorum </a:t>
                      </a:r>
                      <a:r>
                        <a:rPr lang="en-US" sz="1200" b="1" dirty="0" err="1">
                          <a:solidFill>
                            <a:schemeClr val="tx1"/>
                          </a:solidFill>
                          <a:latin typeface="+mn-lt"/>
                        </a:rPr>
                        <a:t>profundus</a:t>
                      </a:r>
                      <a:r>
                        <a:rPr lang="en-US" sz="1200" b="1" dirty="0">
                          <a:solidFill>
                            <a:schemeClr val="tx1"/>
                          </a:solidFill>
                          <a:latin typeface="+mn-lt"/>
                        </a:rPr>
                        <a:t> and associated synovial sheath (ulnar bursa).</a:t>
                      </a:r>
                    </a:p>
                    <a:p>
                      <a:pPr lvl="0" algn="l"/>
                      <a:r>
                        <a:rPr lang="en-US" sz="1200" b="1" dirty="0">
                          <a:solidFill>
                            <a:schemeClr val="tx1"/>
                          </a:solidFill>
                          <a:latin typeface="+mn-lt"/>
                        </a:rPr>
                        <a:t>Tendon of flexor pollicis longus and associated synovial sheath (radial bursa).</a:t>
                      </a:r>
                    </a:p>
                    <a:p>
                      <a:pPr lvl="0" algn="l"/>
                      <a:r>
                        <a:rPr lang="en-US" sz="1200" b="1" dirty="0">
                          <a:solidFill>
                            <a:schemeClr val="tx1"/>
                          </a:solidFill>
                          <a:latin typeface="+mn-lt"/>
                        </a:rPr>
                        <a:t>Median nerve.</a:t>
                      </a:r>
                    </a:p>
                    <a:p>
                      <a:pPr lvl="0" algn="l"/>
                      <a:r>
                        <a:rPr lang="en-US" sz="1200" b="1" dirty="0">
                          <a:solidFill>
                            <a:schemeClr val="tx1"/>
                          </a:solidFill>
                          <a:latin typeface="+mn-lt"/>
                        </a:rPr>
                        <a:t>Tendon of flexor carpi radialis and associated synovial bursa.</a:t>
                      </a:r>
                    </a:p>
                    <a:p>
                      <a:pPr lvl="0" algn="l"/>
                      <a:r>
                        <a:rPr lang="en-US" sz="1200" b="1" dirty="0">
                          <a:solidFill>
                            <a:schemeClr val="tx1"/>
                          </a:solidFill>
                          <a:latin typeface="+mn-lt"/>
                        </a:rPr>
                        <a:t>Ulnar nerve and vessels.</a:t>
                      </a:r>
                    </a:p>
                  </a:txBody>
                  <a:tcPr/>
                </a:tc>
                <a:extLst>
                  <a:ext uri="{0D108BD9-81ED-4DB2-BD59-A6C34878D82A}">
                    <a16:rowId xmlns:a16="http://schemas.microsoft.com/office/drawing/2014/main" val="10000"/>
                  </a:ext>
                </a:extLst>
              </a:tr>
              <a:tr h="6272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cap="all" dirty="0">
                          <a:latin typeface="+mn-lt"/>
                        </a:rPr>
                        <a:t>POSTERIOR</a:t>
                      </a:r>
                      <a:endParaRPr lang="en-US" sz="1200" dirty="0">
                        <a:latin typeface="+mn-lt"/>
                      </a:endParaRPr>
                    </a:p>
                    <a:p>
                      <a:pPr algn="l"/>
                      <a:endParaRPr lang="en-US" sz="1200" dirty="0">
                        <a:latin typeface="+mn-lt"/>
                      </a:endParaRPr>
                    </a:p>
                  </a:txBody>
                  <a:tcPr/>
                </a:tc>
                <a:tc>
                  <a:txBody>
                    <a:bodyPr/>
                    <a:lstStyle/>
                    <a:p>
                      <a:pPr lvl="0" algn="l"/>
                      <a:r>
                        <a:rPr lang="en-US" sz="1200" b="1" dirty="0">
                          <a:latin typeface="+mn-lt"/>
                        </a:rPr>
                        <a:t>Extensor Tendons Of Wrist And Fingers, And Associated Synovial Sheaths.</a:t>
                      </a:r>
                    </a:p>
                  </a:txBody>
                  <a:tcPr/>
                </a:tc>
                <a:extLst>
                  <a:ext uri="{0D108BD9-81ED-4DB2-BD59-A6C34878D82A}">
                    <a16:rowId xmlns:a16="http://schemas.microsoft.com/office/drawing/2014/main" val="10001"/>
                  </a:ext>
                </a:extLst>
              </a:tr>
              <a:tr h="7982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cap="all" dirty="0">
                          <a:latin typeface="+mn-lt"/>
                        </a:rPr>
                        <a:t>LATERAL</a:t>
                      </a:r>
                      <a:endParaRPr lang="en-US" sz="1200" dirty="0">
                        <a:latin typeface="+mn-lt"/>
                      </a:endParaRPr>
                    </a:p>
                    <a:p>
                      <a:pPr algn="l"/>
                      <a:endParaRPr lang="en-US" sz="1200" dirty="0">
                        <a:latin typeface="+mn-lt"/>
                      </a:endParaRPr>
                    </a:p>
                  </a:txBody>
                  <a:tcPr/>
                </a:tc>
                <a:tc>
                  <a:txBody>
                    <a:bodyPr/>
                    <a:lstStyle/>
                    <a:p>
                      <a:pPr lvl="0" algn="l"/>
                      <a:r>
                        <a:rPr lang="en-US" sz="1200" b="1" dirty="0">
                          <a:latin typeface="+mn-lt"/>
                        </a:rPr>
                        <a:t>Radial artery (across the radial collateral ligament).</a:t>
                      </a:r>
                    </a:p>
                    <a:p>
                      <a:pPr lvl="0" algn="l"/>
                      <a:r>
                        <a:rPr lang="en-US" sz="1200" b="1" dirty="0">
                          <a:latin typeface="+mn-lt"/>
                        </a:rPr>
                        <a:t>Tendon of </a:t>
                      </a:r>
                      <a:r>
                        <a:rPr lang="en-US" sz="1200" b="1" u="sng" dirty="0">
                          <a:latin typeface="+mn-lt"/>
                        </a:rPr>
                        <a:t>abductor pollicis longus</a:t>
                      </a:r>
                      <a:r>
                        <a:rPr lang="en-US" sz="1200" b="1" dirty="0">
                          <a:latin typeface="+mn-lt"/>
                        </a:rPr>
                        <a:t>.</a:t>
                      </a:r>
                    </a:p>
                    <a:p>
                      <a:pPr lvl="0" algn="l"/>
                      <a:r>
                        <a:rPr lang="en-US" sz="1200" b="1" dirty="0">
                          <a:latin typeface="+mn-lt"/>
                        </a:rPr>
                        <a:t>Tendon of extensor pollicis brevis.</a:t>
                      </a:r>
                    </a:p>
                  </a:txBody>
                  <a:tcPr/>
                </a:tc>
                <a:extLst>
                  <a:ext uri="{0D108BD9-81ED-4DB2-BD59-A6C34878D82A}">
                    <a16:rowId xmlns:a16="http://schemas.microsoft.com/office/drawing/2014/main" val="10002"/>
                  </a:ext>
                </a:extLst>
              </a:tr>
              <a:tr h="7222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cap="all" dirty="0">
                          <a:latin typeface="+mn-lt"/>
                        </a:rPr>
                        <a:t>MEDIAL</a:t>
                      </a:r>
                      <a:endParaRPr lang="en-US" sz="1200" dirty="0">
                        <a:latin typeface="+mn-lt"/>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Dorsal cutaneous branch of </a:t>
                      </a:r>
                      <a:r>
                        <a:rPr lang="en-US" sz="1200" b="1" u="sng" dirty="0">
                          <a:latin typeface="+mn-lt"/>
                        </a:rPr>
                        <a:t>ulnar nerve</a:t>
                      </a:r>
                      <a:r>
                        <a:rPr lang="en-US" sz="1200" b="1" dirty="0">
                          <a:latin typeface="+mn-lt"/>
                        </a:rPr>
                        <a:t>.</a:t>
                      </a:r>
                    </a:p>
                    <a:p>
                      <a:pPr algn="l"/>
                      <a:endParaRPr lang="en-US" sz="1200" b="1" dirty="0">
                        <a:latin typeface="+mn-lt"/>
                      </a:endParaRPr>
                    </a:p>
                  </a:txBody>
                  <a:tcPr/>
                </a:tc>
                <a:extLst>
                  <a:ext uri="{0D108BD9-81ED-4DB2-BD59-A6C34878D82A}">
                    <a16:rowId xmlns:a16="http://schemas.microsoft.com/office/drawing/2014/main" val="10003"/>
                  </a:ext>
                </a:extLst>
              </a:tr>
            </a:tbl>
          </a:graphicData>
        </a:graphic>
      </p:graphicFrame>
      <p:sp>
        <p:nvSpPr>
          <p:cNvPr id="3" name="Footer Placeholder 2">
            <a:extLst>
              <a:ext uri="{FF2B5EF4-FFF2-40B4-BE49-F238E27FC236}">
                <a16:creationId xmlns:a16="http://schemas.microsoft.com/office/drawing/2014/main" id="{7E464F10-12C1-8569-1101-F921CEE445E6}"/>
              </a:ext>
            </a:extLst>
          </p:cNvPr>
          <p:cNvSpPr>
            <a:spLocks noGrp="1"/>
          </p:cNvSpPr>
          <p:nvPr>
            <p:ph type="ftr" sz="quarter" idx="11"/>
          </p:nvPr>
        </p:nvSpPr>
        <p:spPr/>
        <p:txBody>
          <a:bodyPr/>
          <a:lstStyle/>
          <a:p>
            <a:r>
              <a:rPr lang="en-US"/>
              <a:t>MBBSPPT.COM</a:t>
            </a:r>
          </a:p>
        </p:txBody>
      </p:sp>
      <p:sp>
        <p:nvSpPr>
          <p:cNvPr id="5" name="Slide Number Placeholder 4">
            <a:extLst>
              <a:ext uri="{FF2B5EF4-FFF2-40B4-BE49-F238E27FC236}">
                <a16:creationId xmlns:a16="http://schemas.microsoft.com/office/drawing/2014/main" id="{9EC9D281-7EA7-AB1C-6643-DDAD60E7E41F}"/>
              </a:ext>
            </a:extLst>
          </p:cNvPr>
          <p:cNvSpPr>
            <a:spLocks noGrp="1"/>
          </p:cNvSpPr>
          <p:nvPr>
            <p:ph type="sldNum" sz="quarter" idx="12"/>
          </p:nvPr>
        </p:nvSpPr>
        <p:spPr/>
        <p:txBody>
          <a:bodyPr/>
          <a:lstStyle/>
          <a:p>
            <a:fld id="{F8D170CA-0DCA-46E8-A771-2D08B1DB477D}" type="slidenum">
              <a:rPr lang="en-US" smtClean="0"/>
              <a:pPr/>
              <a:t>15</a:t>
            </a:fld>
            <a:endParaRPr lang="en-US"/>
          </a:p>
        </p:txBody>
      </p:sp>
    </p:spTree>
    <p:extLst>
      <p:ext uri="{BB962C8B-B14F-4D97-AF65-F5344CB8AC3E}">
        <p14:creationId xmlns:p14="http://schemas.microsoft.com/office/powerpoint/2010/main" val="2831026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AF55E-03DD-B884-AA40-823DC1878F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D1DD6C-0AB1-01CA-B4F5-928698C0D373}"/>
              </a:ext>
            </a:extLst>
          </p:cNvPr>
          <p:cNvSpPr>
            <a:spLocks noGrp="1"/>
          </p:cNvSpPr>
          <p:nvPr>
            <p:ph type="title"/>
          </p:nvPr>
        </p:nvSpPr>
        <p:spPr>
          <a:xfrm>
            <a:off x="768096" y="585216"/>
            <a:ext cx="8375904" cy="1499616"/>
          </a:xfrm>
        </p:spPr>
        <p:txBody>
          <a:bodyPr>
            <a:normAutofit/>
          </a:bodyPr>
          <a:lstStyle/>
          <a:p>
            <a:r>
              <a:rPr lang="en-US" sz="2400" b="1" dirty="0"/>
              <a:t>Structures on the Anterior Aspect of the Wrist Superficial to the flexor retinaculum from medial to lateral </a:t>
            </a:r>
          </a:p>
        </p:txBody>
      </p:sp>
      <p:graphicFrame>
        <p:nvGraphicFramePr>
          <p:cNvPr id="3" name="Content Placeholder 3">
            <a:extLst>
              <a:ext uri="{FF2B5EF4-FFF2-40B4-BE49-F238E27FC236}">
                <a16:creationId xmlns:a16="http://schemas.microsoft.com/office/drawing/2014/main" id="{6CB9258D-C675-151A-D2A6-020323817A35}"/>
              </a:ext>
            </a:extLst>
          </p:cNvPr>
          <p:cNvGraphicFramePr>
            <a:graphicFrameLocks/>
          </p:cNvGraphicFramePr>
          <p:nvPr>
            <p:extLst>
              <p:ext uri="{D42A27DB-BD31-4B8C-83A1-F6EECF244321}">
                <p14:modId xmlns:p14="http://schemas.microsoft.com/office/powerpoint/2010/main" val="3538363471"/>
              </p:ext>
            </p:extLst>
          </p:nvPr>
        </p:nvGraphicFramePr>
        <p:xfrm>
          <a:off x="1066800" y="2084832"/>
          <a:ext cx="6979967" cy="3782567"/>
        </p:xfrm>
        <a:graphic>
          <a:graphicData uri="http://schemas.openxmlformats.org/drawingml/2006/table">
            <a:tbl>
              <a:tblPr firstRow="1" bandRow="1">
                <a:tableStyleId>{5C22544A-7EE6-4342-B048-85BDC9FD1C3A}</a:tableStyleId>
              </a:tblPr>
              <a:tblGrid>
                <a:gridCol w="2733821">
                  <a:extLst>
                    <a:ext uri="{9D8B030D-6E8A-4147-A177-3AD203B41FA5}">
                      <a16:colId xmlns:a16="http://schemas.microsoft.com/office/drawing/2014/main" val="20000"/>
                    </a:ext>
                  </a:extLst>
                </a:gridCol>
                <a:gridCol w="4246146">
                  <a:extLst>
                    <a:ext uri="{9D8B030D-6E8A-4147-A177-3AD203B41FA5}">
                      <a16:colId xmlns:a16="http://schemas.microsoft.com/office/drawing/2014/main" val="20001"/>
                    </a:ext>
                  </a:extLst>
                </a:gridCol>
              </a:tblGrid>
              <a:tr h="901402">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dirty="0"/>
                        <a:t>Flexor </a:t>
                      </a:r>
                      <a:r>
                        <a:rPr lang="en-US" sz="1200" b="0" dirty="0" err="1"/>
                        <a:t>carpi</a:t>
                      </a:r>
                      <a:r>
                        <a:rPr lang="en-US" sz="1200" b="0" dirty="0"/>
                        <a:t> </a:t>
                      </a:r>
                      <a:r>
                        <a:rPr lang="en-US" sz="1200" b="0" dirty="0" err="1"/>
                        <a:t>ulnaris</a:t>
                      </a:r>
                      <a:r>
                        <a:rPr lang="en-US" sz="1200" b="0" dirty="0"/>
                        <a:t> tendon</a:t>
                      </a:r>
                    </a:p>
                  </a:txBody>
                  <a:tcPr/>
                </a:tc>
                <a:tc>
                  <a:txBody>
                    <a:bodyPr/>
                    <a:lstStyle/>
                    <a:p>
                      <a:r>
                        <a:rPr lang="en-US" sz="1200" b="0" dirty="0"/>
                        <a:t>ending on the pisiform bone. (This tendon does not actually cross the flexor </a:t>
                      </a:r>
                      <a:r>
                        <a:rPr lang="en-US" sz="1200" b="0" dirty="0" err="1"/>
                        <a:t>retinaculum</a:t>
                      </a:r>
                      <a:r>
                        <a:rPr lang="en-US" sz="1200" b="0" dirty="0"/>
                        <a:t> but is included for the sake of completeness)</a:t>
                      </a:r>
                    </a:p>
                  </a:txBody>
                  <a:tcPr/>
                </a:tc>
                <a:extLst>
                  <a:ext uri="{0D108BD9-81ED-4DB2-BD59-A6C34878D82A}">
                    <a16:rowId xmlns:a16="http://schemas.microsoft.com/office/drawing/2014/main" val="10000"/>
                  </a:ext>
                </a:extLst>
              </a:tr>
              <a:tr h="485629">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dirty="0"/>
                        <a:t>Ulnar nerve</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dirty="0"/>
                        <a:t>lies lateral to the pisiform bone.</a:t>
                      </a:r>
                    </a:p>
                  </a:txBody>
                  <a:tcPr/>
                </a:tc>
                <a:extLst>
                  <a:ext uri="{0D108BD9-81ED-4DB2-BD59-A6C34878D82A}">
                    <a16:rowId xmlns:a16="http://schemas.microsoft.com/office/drawing/2014/main" val="10001"/>
                  </a:ext>
                </a:extLst>
              </a:tr>
              <a:tr h="386315">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dirty="0"/>
                        <a:t>Ulnar artery</a:t>
                      </a:r>
                    </a:p>
                  </a:txBody>
                  <a:tcPr/>
                </a:tc>
                <a:tc>
                  <a:txBody>
                    <a:bodyPr/>
                    <a:lstStyle/>
                    <a:p>
                      <a:r>
                        <a:rPr lang="en-US" sz="1200" b="0" dirty="0"/>
                        <a:t>lies lateral to the ulnar nerve.</a:t>
                      </a:r>
                    </a:p>
                  </a:txBody>
                  <a:tcPr/>
                </a:tc>
                <a:extLst>
                  <a:ext uri="{0D108BD9-81ED-4DB2-BD59-A6C34878D82A}">
                    <a16:rowId xmlns:a16="http://schemas.microsoft.com/office/drawing/2014/main" val="10002"/>
                  </a:ext>
                </a:extLst>
              </a:tr>
              <a:tr h="64385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dirty="0"/>
                        <a:t>Palmar cutaneous branch of the ulnar nerve</a:t>
                      </a:r>
                    </a:p>
                  </a:txBody>
                  <a:tcPr/>
                </a:tc>
                <a:tc>
                  <a:txBody>
                    <a:bodyPr/>
                    <a:lstStyle/>
                    <a:p>
                      <a:endParaRPr lang="en-US" sz="1200" b="0"/>
                    </a:p>
                  </a:txBody>
                  <a:tcPr/>
                </a:tc>
                <a:extLst>
                  <a:ext uri="{0D108BD9-81ED-4DB2-BD59-A6C34878D82A}">
                    <a16:rowId xmlns:a16="http://schemas.microsoft.com/office/drawing/2014/main" val="10003"/>
                  </a:ext>
                </a:extLst>
              </a:tr>
              <a:tr h="721505">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dirty="0"/>
                        <a:t>Palmaris </a:t>
                      </a:r>
                      <a:r>
                        <a:rPr lang="en-US" sz="1200" b="0" dirty="0" err="1"/>
                        <a:t>longus</a:t>
                      </a:r>
                      <a:r>
                        <a:rPr lang="en-US" sz="1200" b="0" dirty="0"/>
                        <a:t> tendon (if present)</a:t>
                      </a:r>
                    </a:p>
                  </a:txBody>
                  <a:tcPr/>
                </a:tc>
                <a:tc>
                  <a:txBody>
                    <a:bodyPr/>
                    <a:lstStyle/>
                    <a:p>
                      <a:r>
                        <a:rPr lang="en-US" sz="1200" b="0" dirty="0"/>
                        <a:t>passing to its insertion into the flexor retinaculum and the palmar aponeurosis.</a:t>
                      </a:r>
                    </a:p>
                  </a:txBody>
                  <a:tcPr/>
                </a:tc>
                <a:extLst>
                  <a:ext uri="{0D108BD9-81ED-4DB2-BD59-A6C34878D82A}">
                    <a16:rowId xmlns:a16="http://schemas.microsoft.com/office/drawing/2014/main" val="10004"/>
                  </a:ext>
                </a:extLst>
              </a:tr>
              <a:tr h="64385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dirty="0" err="1"/>
                        <a:t>Palmar</a:t>
                      </a:r>
                      <a:r>
                        <a:rPr lang="en-US" sz="1200" b="0" dirty="0"/>
                        <a:t> </a:t>
                      </a:r>
                      <a:r>
                        <a:rPr lang="en-US" sz="1200" b="0" dirty="0" err="1"/>
                        <a:t>cutaneous</a:t>
                      </a:r>
                      <a:r>
                        <a:rPr lang="en-US" sz="1200" b="0" dirty="0"/>
                        <a:t> branch of the median nerve</a:t>
                      </a:r>
                    </a:p>
                  </a:txBody>
                  <a:tcPr/>
                </a:tc>
                <a:tc>
                  <a:txBody>
                    <a:bodyPr/>
                    <a:lstStyle/>
                    <a:p>
                      <a:endParaRPr lang="en-US" sz="1200" b="0" dirty="0"/>
                    </a:p>
                  </a:txBody>
                  <a:tcPr/>
                </a:tc>
                <a:extLst>
                  <a:ext uri="{0D108BD9-81ED-4DB2-BD59-A6C34878D82A}">
                    <a16:rowId xmlns:a16="http://schemas.microsoft.com/office/drawing/2014/main" val="10005"/>
                  </a:ext>
                </a:extLst>
              </a:tr>
            </a:tbl>
          </a:graphicData>
        </a:graphic>
      </p:graphicFrame>
      <p:sp>
        <p:nvSpPr>
          <p:cNvPr id="4" name="Footer Placeholder 3">
            <a:extLst>
              <a:ext uri="{FF2B5EF4-FFF2-40B4-BE49-F238E27FC236}">
                <a16:creationId xmlns:a16="http://schemas.microsoft.com/office/drawing/2014/main" id="{74000E6C-AB18-0202-5EE4-2B4BCF4016D9}"/>
              </a:ext>
            </a:extLst>
          </p:cNvPr>
          <p:cNvSpPr>
            <a:spLocks noGrp="1"/>
          </p:cNvSpPr>
          <p:nvPr>
            <p:ph type="ftr" sz="quarter" idx="11"/>
          </p:nvPr>
        </p:nvSpPr>
        <p:spPr/>
        <p:txBody>
          <a:bodyPr/>
          <a:lstStyle/>
          <a:p>
            <a:r>
              <a:rPr lang="en-US"/>
              <a:t>MBBSPPT.COM</a:t>
            </a:r>
          </a:p>
        </p:txBody>
      </p:sp>
      <p:sp>
        <p:nvSpPr>
          <p:cNvPr id="5" name="Slide Number Placeholder 4">
            <a:extLst>
              <a:ext uri="{FF2B5EF4-FFF2-40B4-BE49-F238E27FC236}">
                <a16:creationId xmlns:a16="http://schemas.microsoft.com/office/drawing/2014/main" id="{363B9859-9E8B-A8EA-E95A-C7A7E9F0CB51}"/>
              </a:ext>
            </a:extLst>
          </p:cNvPr>
          <p:cNvSpPr>
            <a:spLocks noGrp="1"/>
          </p:cNvSpPr>
          <p:nvPr>
            <p:ph type="sldNum" sz="quarter" idx="12"/>
          </p:nvPr>
        </p:nvSpPr>
        <p:spPr/>
        <p:txBody>
          <a:bodyPr/>
          <a:lstStyle/>
          <a:p>
            <a:fld id="{F8D170CA-0DCA-46E8-A771-2D08B1DB477D}" type="slidenum">
              <a:rPr lang="en-US" smtClean="0"/>
              <a:pPr/>
              <a:t>16</a:t>
            </a:fld>
            <a:endParaRPr lang="en-US"/>
          </a:p>
        </p:txBody>
      </p:sp>
    </p:spTree>
    <p:extLst>
      <p:ext uri="{BB962C8B-B14F-4D97-AF65-F5344CB8AC3E}">
        <p14:creationId xmlns:p14="http://schemas.microsoft.com/office/powerpoint/2010/main" val="321109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3"/>
          <p:cNvPicPr>
            <a:picLocks noChangeAspect="1" noChangeArrowheads="1"/>
          </p:cNvPicPr>
          <p:nvPr/>
        </p:nvPicPr>
        <p:blipFill>
          <a:blip r:embed="rId2"/>
          <a:srcRect/>
          <a:stretch>
            <a:fillRect/>
          </a:stretch>
        </p:blipFill>
        <p:spPr bwMode="auto">
          <a:xfrm>
            <a:off x="1178410" y="876300"/>
            <a:ext cx="6787179" cy="5105400"/>
          </a:xfrm>
          <a:prstGeom prst="rect">
            <a:avLst/>
          </a:prstGeom>
          <a:noFill/>
          <a:ln w="9525">
            <a:noFill/>
            <a:miter lim="800000"/>
            <a:headEnd/>
            <a:tailEnd/>
          </a:ln>
          <a:effectLst/>
        </p:spPr>
      </p:pic>
      <p:sp>
        <p:nvSpPr>
          <p:cNvPr id="2" name="Footer Placeholder 1">
            <a:extLst>
              <a:ext uri="{FF2B5EF4-FFF2-40B4-BE49-F238E27FC236}">
                <a16:creationId xmlns:a16="http://schemas.microsoft.com/office/drawing/2014/main" id="{2346DBAE-079E-89F0-05D3-D0D7A98FE5E7}"/>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B66AECD3-B2D1-CDA8-4477-23AC0AFA6B03}"/>
              </a:ext>
            </a:extLst>
          </p:cNvPr>
          <p:cNvSpPr>
            <a:spLocks noGrp="1"/>
          </p:cNvSpPr>
          <p:nvPr>
            <p:ph type="sldNum" sz="quarter" idx="12"/>
          </p:nvPr>
        </p:nvSpPr>
        <p:spPr/>
        <p:txBody>
          <a:bodyPr/>
          <a:lstStyle/>
          <a:p>
            <a:fld id="{F8D170CA-0DCA-46E8-A771-2D08B1DB477D}"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8071104" cy="1499616"/>
          </a:xfrm>
        </p:spPr>
        <p:txBody>
          <a:bodyPr>
            <a:noAutofit/>
          </a:bodyPr>
          <a:lstStyle/>
          <a:p>
            <a:r>
              <a:rPr lang="en-US" sz="2400" b="1" dirty="0"/>
              <a:t>Structures on the Anterior Aspect of the Wrist Deep</a:t>
            </a:r>
            <a:br>
              <a:rPr lang="en-US" sz="2400" b="1" dirty="0"/>
            </a:br>
            <a:r>
              <a:rPr lang="en-US" sz="2400" b="1" dirty="0"/>
              <a:t>to the flexor retinaculum from medial to lateral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29556943"/>
              </p:ext>
            </p:extLst>
          </p:nvPr>
        </p:nvGraphicFramePr>
        <p:xfrm>
          <a:off x="1219200" y="2084832"/>
          <a:ext cx="6716316" cy="2868168"/>
        </p:xfrm>
        <a:graphic>
          <a:graphicData uri="http://schemas.openxmlformats.org/drawingml/2006/table">
            <a:tbl>
              <a:tblPr firstRow="1" bandRow="1">
                <a:tableStyleId>{5C22544A-7EE6-4342-B048-85BDC9FD1C3A}</a:tableStyleId>
              </a:tblPr>
              <a:tblGrid>
                <a:gridCol w="3358158">
                  <a:extLst>
                    <a:ext uri="{9D8B030D-6E8A-4147-A177-3AD203B41FA5}">
                      <a16:colId xmlns:a16="http://schemas.microsoft.com/office/drawing/2014/main" val="20000"/>
                    </a:ext>
                  </a:extLst>
                </a:gridCol>
                <a:gridCol w="3358158">
                  <a:extLst>
                    <a:ext uri="{9D8B030D-6E8A-4147-A177-3AD203B41FA5}">
                      <a16:colId xmlns:a16="http://schemas.microsoft.com/office/drawing/2014/main" val="20001"/>
                    </a:ext>
                  </a:extLst>
                </a:gridCol>
              </a:tblGrid>
              <a:tr h="836549">
                <a:tc>
                  <a:txBody>
                    <a:bodyPr/>
                    <a:lstStyle/>
                    <a:p>
                      <a:r>
                        <a:rPr lang="en-US" sz="1200" b="1" dirty="0"/>
                        <a:t>Flexor digitorum superficialis tendons &amp; posterior to these, the tendons of the flexor digitorum </a:t>
                      </a:r>
                      <a:r>
                        <a:rPr lang="en-US" sz="1200" b="1" dirty="0" err="1"/>
                        <a:t>profundus</a:t>
                      </a:r>
                      <a:r>
                        <a:rPr lang="en-US" sz="1200" b="1" dirty="0"/>
                        <a:t> </a:t>
                      </a:r>
                    </a:p>
                  </a:txBody>
                  <a:tcPr/>
                </a:tc>
                <a:tc>
                  <a:txBody>
                    <a:bodyPr/>
                    <a:lstStyle/>
                    <a:p>
                      <a:r>
                        <a:rPr lang="en-US" sz="1200" b="1" dirty="0"/>
                        <a:t>both groups of tendons share a common synovial sheath</a:t>
                      </a:r>
                    </a:p>
                  </a:txBody>
                  <a:tcPr/>
                </a:tc>
                <a:extLst>
                  <a:ext uri="{0D108BD9-81ED-4DB2-BD59-A6C34878D82A}">
                    <a16:rowId xmlns:a16="http://schemas.microsoft.com/office/drawing/2014/main" val="10000"/>
                  </a:ext>
                </a:extLst>
              </a:tr>
              <a:tr h="597535">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dirty="0"/>
                        <a:t>Median nerve</a:t>
                      </a:r>
                    </a:p>
                    <a:p>
                      <a:endParaRPr lang="en-US" sz="1200" b="1" dirty="0"/>
                    </a:p>
                  </a:txBody>
                  <a:tcPr/>
                </a:tc>
                <a:tc>
                  <a:txBody>
                    <a:bodyPr/>
                    <a:lstStyle/>
                    <a:p>
                      <a:endParaRPr lang="en-US" sz="1200" b="1"/>
                    </a:p>
                  </a:txBody>
                  <a:tcPr/>
                </a:tc>
                <a:extLst>
                  <a:ext uri="{0D108BD9-81ED-4DB2-BD59-A6C34878D82A}">
                    <a16:rowId xmlns:a16="http://schemas.microsoft.com/office/drawing/2014/main" val="10001"/>
                  </a:ext>
                </a:extLst>
              </a:tr>
              <a:tr h="597535">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dirty="0"/>
                        <a:t>Flexor </a:t>
                      </a:r>
                      <a:r>
                        <a:rPr lang="en-US" sz="1200" b="1" dirty="0" err="1"/>
                        <a:t>pollicis</a:t>
                      </a:r>
                      <a:r>
                        <a:rPr lang="en-US" sz="1200" b="1" dirty="0"/>
                        <a:t> </a:t>
                      </a:r>
                      <a:r>
                        <a:rPr lang="en-US" sz="1200" b="1" dirty="0" err="1"/>
                        <a:t>longus</a:t>
                      </a:r>
                      <a:r>
                        <a:rPr lang="en-US" sz="1200" b="1" dirty="0"/>
                        <a:t> tendon</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dirty="0"/>
                        <a:t>surrounded by a synovial sheath</a:t>
                      </a:r>
                    </a:p>
                    <a:p>
                      <a:endParaRPr lang="en-US" sz="1200" b="1" dirty="0"/>
                    </a:p>
                  </a:txBody>
                  <a:tcPr/>
                </a:tc>
                <a:extLst>
                  <a:ext uri="{0D108BD9-81ED-4DB2-BD59-A6C34878D82A}">
                    <a16:rowId xmlns:a16="http://schemas.microsoft.com/office/drawing/2014/main" val="10002"/>
                  </a:ext>
                </a:extLst>
              </a:tr>
              <a:tr h="836549">
                <a:tc>
                  <a:txBody>
                    <a:bodyPr/>
                    <a:lstStyle/>
                    <a:p>
                      <a:pPr lvl="0"/>
                      <a:r>
                        <a:rPr lang="en-US" sz="1200" b="1" dirty="0"/>
                        <a:t>Flexor carpi radialis tendon going through a split in the flexor retinaculum. </a:t>
                      </a:r>
                    </a:p>
                    <a:p>
                      <a:endParaRPr lang="en-US" sz="1200" b="1"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dirty="0"/>
                        <a:t>The tendon is surrounded by a synovial sheath.</a:t>
                      </a:r>
                    </a:p>
                    <a:p>
                      <a:endParaRPr lang="en-US" sz="1200" b="1" dirty="0"/>
                    </a:p>
                  </a:txBody>
                  <a:tcPr/>
                </a:tc>
                <a:extLst>
                  <a:ext uri="{0D108BD9-81ED-4DB2-BD59-A6C34878D82A}">
                    <a16:rowId xmlns:a16="http://schemas.microsoft.com/office/drawing/2014/main" val="10003"/>
                  </a:ext>
                </a:extLst>
              </a:tr>
            </a:tbl>
          </a:graphicData>
        </a:graphic>
      </p:graphicFrame>
      <p:sp>
        <p:nvSpPr>
          <p:cNvPr id="3" name="Footer Placeholder 2">
            <a:extLst>
              <a:ext uri="{FF2B5EF4-FFF2-40B4-BE49-F238E27FC236}">
                <a16:creationId xmlns:a16="http://schemas.microsoft.com/office/drawing/2014/main" id="{86D2F2EE-9AD7-5BAE-EF08-318562C9CF8B}"/>
              </a:ext>
            </a:extLst>
          </p:cNvPr>
          <p:cNvSpPr>
            <a:spLocks noGrp="1"/>
          </p:cNvSpPr>
          <p:nvPr>
            <p:ph type="ftr" sz="quarter" idx="11"/>
          </p:nvPr>
        </p:nvSpPr>
        <p:spPr/>
        <p:txBody>
          <a:bodyPr/>
          <a:lstStyle/>
          <a:p>
            <a:r>
              <a:rPr lang="en-US"/>
              <a:t>MBBSPPT.COM</a:t>
            </a:r>
          </a:p>
        </p:txBody>
      </p:sp>
      <p:sp>
        <p:nvSpPr>
          <p:cNvPr id="5" name="Slide Number Placeholder 4">
            <a:extLst>
              <a:ext uri="{FF2B5EF4-FFF2-40B4-BE49-F238E27FC236}">
                <a16:creationId xmlns:a16="http://schemas.microsoft.com/office/drawing/2014/main" id="{DAE1984E-DC96-048F-B1D8-71A84E91076C}"/>
              </a:ext>
            </a:extLst>
          </p:cNvPr>
          <p:cNvSpPr>
            <a:spLocks noGrp="1"/>
          </p:cNvSpPr>
          <p:nvPr>
            <p:ph type="sldNum" sz="quarter" idx="12"/>
          </p:nvPr>
        </p:nvSpPr>
        <p:spPr/>
        <p:txBody>
          <a:bodyPr/>
          <a:lstStyle/>
          <a:p>
            <a:fld id="{F8D170CA-0DCA-46E8-A771-2D08B1DB477D}"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8375904" cy="1499616"/>
          </a:xfrm>
        </p:spPr>
        <p:txBody>
          <a:bodyPr>
            <a:normAutofit/>
          </a:bodyPr>
          <a:lstStyle/>
          <a:p>
            <a:r>
              <a:rPr lang="en-US" sz="2400" b="1" dirty="0"/>
              <a:t>Structures on the Posterior Aspect of the Wrist</a:t>
            </a:r>
            <a:br>
              <a:rPr lang="en-US" sz="2400" b="1" dirty="0"/>
            </a:br>
            <a:r>
              <a:rPr lang="en-US" sz="2400" b="1" dirty="0"/>
              <a:t>Superficial to the extensor retinaculum</a:t>
            </a:r>
            <a:br>
              <a:rPr lang="en-US" sz="2400" b="1" dirty="0"/>
            </a:br>
            <a:r>
              <a:rPr lang="en-US" sz="2400" b="1" dirty="0"/>
              <a:t>from medial to lateral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7194649"/>
              </p:ext>
            </p:extLst>
          </p:nvPr>
        </p:nvGraphicFramePr>
        <p:xfrm>
          <a:off x="990600" y="2084831"/>
          <a:ext cx="7277100" cy="2688336"/>
        </p:xfrm>
        <a:graphic>
          <a:graphicData uri="http://schemas.openxmlformats.org/drawingml/2006/table">
            <a:tbl>
              <a:tblPr firstRow="1" bandRow="1">
                <a:tableStyleId>{5C22544A-7EE6-4342-B048-85BDC9FD1C3A}</a:tableStyleId>
              </a:tblPr>
              <a:tblGrid>
                <a:gridCol w="7277100">
                  <a:extLst>
                    <a:ext uri="{9D8B030D-6E8A-4147-A177-3AD203B41FA5}">
                      <a16:colId xmlns:a16="http://schemas.microsoft.com/office/drawing/2014/main" val="20000"/>
                    </a:ext>
                  </a:extLst>
                </a:gridCol>
              </a:tblGrid>
              <a:tr h="672084">
                <a:tc>
                  <a:txBody>
                    <a:bodyPr/>
                    <a:lstStyle/>
                    <a:p>
                      <a:pPr lvl="0" algn="l"/>
                      <a:r>
                        <a:rPr lang="en-US" sz="1200" dirty="0"/>
                        <a:t>Dorsal (posterior) cutaneous branch of the ulnar nerve</a:t>
                      </a:r>
                    </a:p>
                    <a:p>
                      <a:endParaRPr lang="en-US" sz="1200" dirty="0"/>
                    </a:p>
                  </a:txBody>
                  <a:tcPr/>
                </a:tc>
                <a:extLst>
                  <a:ext uri="{0D108BD9-81ED-4DB2-BD59-A6C34878D82A}">
                    <a16:rowId xmlns:a16="http://schemas.microsoft.com/office/drawing/2014/main" val="10000"/>
                  </a:ext>
                </a:extLst>
              </a:tr>
              <a:tr h="67208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dirty="0"/>
                        <a:t>Basilic vein</a:t>
                      </a:r>
                    </a:p>
                    <a:p>
                      <a:endParaRPr lang="en-US" sz="1200" b="1" dirty="0"/>
                    </a:p>
                  </a:txBody>
                  <a:tcPr/>
                </a:tc>
                <a:extLst>
                  <a:ext uri="{0D108BD9-81ED-4DB2-BD59-A6C34878D82A}">
                    <a16:rowId xmlns:a16="http://schemas.microsoft.com/office/drawing/2014/main" val="10001"/>
                  </a:ext>
                </a:extLst>
              </a:tr>
              <a:tr h="67208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dirty="0"/>
                        <a:t>Cephalic vein</a:t>
                      </a:r>
                    </a:p>
                    <a:p>
                      <a:endParaRPr lang="en-US" sz="1200" b="1" dirty="0"/>
                    </a:p>
                  </a:txBody>
                  <a:tcPr/>
                </a:tc>
                <a:extLst>
                  <a:ext uri="{0D108BD9-81ED-4DB2-BD59-A6C34878D82A}">
                    <a16:rowId xmlns:a16="http://schemas.microsoft.com/office/drawing/2014/main" val="10002"/>
                  </a:ext>
                </a:extLst>
              </a:tr>
              <a:tr h="67208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dirty="0"/>
                        <a:t>Superficial branch of the radial nerve</a:t>
                      </a:r>
                    </a:p>
                    <a:p>
                      <a:endParaRPr lang="en-US" sz="1200" b="1" dirty="0"/>
                    </a:p>
                  </a:txBody>
                  <a:tcPr/>
                </a:tc>
                <a:extLst>
                  <a:ext uri="{0D108BD9-81ED-4DB2-BD59-A6C34878D82A}">
                    <a16:rowId xmlns:a16="http://schemas.microsoft.com/office/drawing/2014/main" val="10003"/>
                  </a:ext>
                </a:extLst>
              </a:tr>
            </a:tbl>
          </a:graphicData>
        </a:graphic>
      </p:graphicFrame>
      <p:sp>
        <p:nvSpPr>
          <p:cNvPr id="3" name="Footer Placeholder 2">
            <a:extLst>
              <a:ext uri="{FF2B5EF4-FFF2-40B4-BE49-F238E27FC236}">
                <a16:creationId xmlns:a16="http://schemas.microsoft.com/office/drawing/2014/main" id="{C2284914-38D0-EF22-B229-DC7C7EE5C1A7}"/>
              </a:ext>
            </a:extLst>
          </p:cNvPr>
          <p:cNvSpPr>
            <a:spLocks noGrp="1"/>
          </p:cNvSpPr>
          <p:nvPr>
            <p:ph type="ftr" sz="quarter" idx="11"/>
          </p:nvPr>
        </p:nvSpPr>
        <p:spPr/>
        <p:txBody>
          <a:bodyPr/>
          <a:lstStyle/>
          <a:p>
            <a:r>
              <a:rPr lang="en-US"/>
              <a:t>MBBSPPT.COM</a:t>
            </a:r>
          </a:p>
        </p:txBody>
      </p:sp>
      <p:sp>
        <p:nvSpPr>
          <p:cNvPr id="5" name="Slide Number Placeholder 4">
            <a:extLst>
              <a:ext uri="{FF2B5EF4-FFF2-40B4-BE49-F238E27FC236}">
                <a16:creationId xmlns:a16="http://schemas.microsoft.com/office/drawing/2014/main" id="{6EB27F71-79DC-1ECF-98A2-125935BB9B52}"/>
              </a:ext>
            </a:extLst>
          </p:cNvPr>
          <p:cNvSpPr>
            <a:spLocks noGrp="1"/>
          </p:cNvSpPr>
          <p:nvPr>
            <p:ph type="sldNum" sz="quarter" idx="12"/>
          </p:nvPr>
        </p:nvSpPr>
        <p:spPr/>
        <p:txBody>
          <a:bodyPr/>
          <a:lstStyle/>
          <a:p>
            <a:fld id="{F8D170CA-0DCA-46E8-A771-2D08B1DB477D}"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8D9A2C0-A3ED-DFC3-4C3D-E3CBDC1B22F3}"/>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lvl="1">
              <a:buFont typeface="Arial" panose="020B0604020202020204" pitchFamily="34" charset="0"/>
              <a:buChar char="•"/>
            </a:pPr>
            <a:r>
              <a:rPr lang="en-US" sz="2000" dirty="0"/>
              <a:t>The wrist joint is the radiocarpal joint which is a complex biaxial synovial joint that bridges the hand to the forearm. </a:t>
            </a:r>
          </a:p>
          <a:p>
            <a:pPr lvl="1">
              <a:buFont typeface="Arial" panose="020B0604020202020204" pitchFamily="34" charset="0"/>
              <a:buChar char="•"/>
            </a:pPr>
            <a:r>
              <a:rPr lang="en-US" sz="2000" dirty="0"/>
              <a:t>It involves the three carpal bones, the proximal carpal bones – scaphoid, lunate and triquetral. </a:t>
            </a:r>
          </a:p>
          <a:p>
            <a:pPr lvl="1">
              <a:buFont typeface="Arial" panose="020B0604020202020204" pitchFamily="34" charset="0"/>
              <a:buChar char="•"/>
            </a:pPr>
            <a:r>
              <a:rPr lang="en-US" sz="2000" dirty="0"/>
              <a:t>It also involves the distal end of the radius and an articular disc which lies over the ulna.</a:t>
            </a:r>
          </a:p>
        </p:txBody>
      </p:sp>
      <p:sp>
        <p:nvSpPr>
          <p:cNvPr id="8" name="Title 1">
            <a:extLst>
              <a:ext uri="{FF2B5EF4-FFF2-40B4-BE49-F238E27FC236}">
                <a16:creationId xmlns:a16="http://schemas.microsoft.com/office/drawing/2014/main" id="{F8095D52-5496-7CA0-E8AD-F0C4958549E9}"/>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The Wrist Joint</a:t>
            </a:r>
          </a:p>
        </p:txBody>
      </p:sp>
      <p:sp>
        <p:nvSpPr>
          <p:cNvPr id="2" name="Footer Placeholder 1">
            <a:extLst>
              <a:ext uri="{FF2B5EF4-FFF2-40B4-BE49-F238E27FC236}">
                <a16:creationId xmlns:a16="http://schemas.microsoft.com/office/drawing/2014/main" id="{935A18A1-0400-0A22-5EDC-8A6840724BF9}"/>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4CCC4E2B-40C4-C599-3079-560A45B261F5}"/>
              </a:ext>
            </a:extLst>
          </p:cNvPr>
          <p:cNvSpPr>
            <a:spLocks noGrp="1"/>
          </p:cNvSpPr>
          <p:nvPr>
            <p:ph type="sldNum" sz="quarter" idx="12"/>
          </p:nvPr>
        </p:nvSpPr>
        <p:spPr/>
        <p:txBody>
          <a:bodyPr/>
          <a:lstStyle/>
          <a:p>
            <a:fld id="{F8D170CA-0DCA-46E8-A771-2D08B1DB477D}"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8071104" cy="1499616"/>
          </a:xfrm>
        </p:spPr>
        <p:txBody>
          <a:bodyPr>
            <a:noAutofit/>
          </a:bodyPr>
          <a:lstStyle/>
          <a:p>
            <a:r>
              <a:rPr lang="en-US" sz="2400" b="1" dirty="0"/>
              <a:t>Structures on the Posterior Aspect of the Wrist Deep to the extensor retinaculum from medial to lateral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85818862"/>
              </p:ext>
            </p:extLst>
          </p:nvPr>
        </p:nvGraphicFramePr>
        <p:xfrm>
          <a:off x="894683" y="2084832"/>
          <a:ext cx="7411117" cy="3787463"/>
        </p:xfrm>
        <a:graphic>
          <a:graphicData uri="http://schemas.openxmlformats.org/drawingml/2006/table">
            <a:tbl>
              <a:tblPr firstRow="1" bandRow="1">
                <a:tableStyleId>{5C22544A-7EE6-4342-B048-85BDC9FD1C3A}</a:tableStyleId>
              </a:tblPr>
              <a:tblGrid>
                <a:gridCol w="2913773">
                  <a:extLst>
                    <a:ext uri="{9D8B030D-6E8A-4147-A177-3AD203B41FA5}">
                      <a16:colId xmlns:a16="http://schemas.microsoft.com/office/drawing/2014/main" val="20000"/>
                    </a:ext>
                  </a:extLst>
                </a:gridCol>
                <a:gridCol w="4497344">
                  <a:extLst>
                    <a:ext uri="{9D8B030D-6E8A-4147-A177-3AD203B41FA5}">
                      <a16:colId xmlns:a16="http://schemas.microsoft.com/office/drawing/2014/main" val="20001"/>
                    </a:ext>
                  </a:extLst>
                </a:gridCol>
              </a:tblGrid>
              <a:tr h="457202">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a:t>Extensor </a:t>
                      </a:r>
                      <a:r>
                        <a:rPr lang="en-US" sz="1200" dirty="0" err="1"/>
                        <a:t>carpi</a:t>
                      </a:r>
                      <a:r>
                        <a:rPr lang="en-US" sz="1200" dirty="0"/>
                        <a:t> </a:t>
                      </a:r>
                      <a:r>
                        <a:rPr lang="en-US" sz="1200" dirty="0" err="1"/>
                        <a:t>ulnaris</a:t>
                      </a:r>
                      <a:r>
                        <a:rPr lang="en-US" sz="1200" dirty="0"/>
                        <a:t> tendon</a:t>
                      </a:r>
                    </a:p>
                    <a:p>
                      <a:endParaRPr lang="en-US" sz="1200" dirty="0"/>
                    </a:p>
                  </a:txBody>
                  <a:tcPr/>
                </a:tc>
                <a:tc>
                  <a:txBody>
                    <a:bodyPr/>
                    <a:lstStyle/>
                    <a:p>
                      <a:r>
                        <a:rPr lang="en-US" sz="1200" dirty="0"/>
                        <a:t>grooves the posterior aspect of the head of the ulna</a:t>
                      </a:r>
                    </a:p>
                  </a:txBody>
                  <a:tcPr/>
                </a:tc>
                <a:extLst>
                  <a:ext uri="{0D108BD9-81ED-4DB2-BD59-A6C34878D82A}">
                    <a16:rowId xmlns:a16="http://schemas.microsoft.com/office/drawing/2014/main" val="10000"/>
                  </a:ext>
                </a:extLst>
              </a:tr>
              <a:tr h="67056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a:t>Extensor </a:t>
                      </a:r>
                      <a:r>
                        <a:rPr lang="en-US" sz="1200" dirty="0" err="1"/>
                        <a:t>carpi</a:t>
                      </a:r>
                      <a:r>
                        <a:rPr lang="en-US" sz="1200" dirty="0"/>
                        <a:t> </a:t>
                      </a:r>
                      <a:r>
                        <a:rPr lang="en-US" sz="1200" dirty="0" err="1"/>
                        <a:t>ulnaris</a:t>
                      </a:r>
                      <a:r>
                        <a:rPr lang="en-US" sz="1200" dirty="0"/>
                        <a:t> tendon</a:t>
                      </a:r>
                    </a:p>
                    <a:p>
                      <a:endParaRPr lang="en-US" sz="1200" dirty="0"/>
                    </a:p>
                  </a:txBody>
                  <a:tcPr/>
                </a:tc>
                <a:tc>
                  <a:txBody>
                    <a:bodyPr/>
                    <a:lstStyle/>
                    <a:p>
                      <a:r>
                        <a:rPr lang="en-US" sz="1200" dirty="0"/>
                        <a:t>grooves the posterior aspect of the head of the ulna</a:t>
                      </a:r>
                    </a:p>
                  </a:txBody>
                  <a:tcPr/>
                </a:tc>
                <a:extLst>
                  <a:ext uri="{0D108BD9-81ED-4DB2-BD59-A6C34878D82A}">
                    <a16:rowId xmlns:a16="http://schemas.microsoft.com/office/drawing/2014/main" val="10001"/>
                  </a:ext>
                </a:extLst>
              </a:tr>
              <a:tr h="50292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a:t>Extensor </a:t>
                      </a:r>
                      <a:r>
                        <a:rPr lang="en-US" sz="1200" dirty="0" err="1"/>
                        <a:t>carpi</a:t>
                      </a:r>
                      <a:r>
                        <a:rPr lang="en-US" sz="1200" dirty="0"/>
                        <a:t> </a:t>
                      </a:r>
                      <a:r>
                        <a:rPr lang="en-US" sz="1200" dirty="0" err="1"/>
                        <a:t>ulnaris</a:t>
                      </a:r>
                      <a:r>
                        <a:rPr lang="en-US" sz="1200" dirty="0"/>
                        <a:t> tendon</a:t>
                      </a:r>
                    </a:p>
                    <a:p>
                      <a:endParaRPr lang="en-US" sz="1200" dirty="0"/>
                    </a:p>
                  </a:txBody>
                  <a:tcPr/>
                </a:tc>
                <a:tc>
                  <a:txBody>
                    <a:bodyPr/>
                    <a:lstStyle/>
                    <a:p>
                      <a:r>
                        <a:rPr lang="en-US" sz="1200" dirty="0"/>
                        <a:t>grooves the posterior aspect of the head of the ulna</a:t>
                      </a:r>
                    </a:p>
                  </a:txBody>
                  <a:tcPr/>
                </a:tc>
                <a:extLst>
                  <a:ext uri="{0D108BD9-81ED-4DB2-BD59-A6C34878D82A}">
                    <a16:rowId xmlns:a16="http://schemas.microsoft.com/office/drawing/2014/main" val="10002"/>
                  </a:ext>
                </a:extLst>
              </a:tr>
              <a:tr h="784543">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a:t>Extensor </a:t>
                      </a:r>
                      <a:r>
                        <a:rPr lang="en-US" sz="1200" dirty="0" err="1"/>
                        <a:t>pollicis</a:t>
                      </a:r>
                      <a:r>
                        <a:rPr lang="en-US" sz="1200" dirty="0"/>
                        <a:t> </a:t>
                      </a:r>
                      <a:r>
                        <a:rPr lang="en-US" sz="1200" dirty="0" err="1"/>
                        <a:t>longus</a:t>
                      </a:r>
                      <a:r>
                        <a:rPr lang="en-US" sz="1200" dirty="0"/>
                        <a:t> tendon</a:t>
                      </a:r>
                    </a:p>
                    <a:p>
                      <a:endParaRPr lang="en-US" sz="1200" dirty="0"/>
                    </a:p>
                  </a:txBody>
                  <a:tcPr/>
                </a:tc>
                <a:tc>
                  <a:txBody>
                    <a:bodyPr/>
                    <a:lstStyle/>
                    <a:p>
                      <a:r>
                        <a:rPr lang="en-US" sz="1200" dirty="0"/>
                        <a:t>winds around the medial side of the dorsal tubercle of the radius.</a:t>
                      </a:r>
                    </a:p>
                  </a:txBody>
                  <a:tcPr/>
                </a:tc>
                <a:extLst>
                  <a:ext uri="{0D108BD9-81ED-4DB2-BD59-A6C34878D82A}">
                    <a16:rowId xmlns:a16="http://schemas.microsoft.com/office/drawing/2014/main" val="10003"/>
                  </a:ext>
                </a:extLst>
              </a:tr>
              <a:tr h="648019">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a:t>Extensor </a:t>
                      </a:r>
                      <a:r>
                        <a:rPr lang="en-US" sz="1200" dirty="0" err="1"/>
                        <a:t>carpi</a:t>
                      </a:r>
                      <a:r>
                        <a:rPr lang="en-US" sz="1200" dirty="0"/>
                        <a:t> </a:t>
                      </a:r>
                      <a:r>
                        <a:rPr lang="en-US" sz="1200" dirty="0" err="1"/>
                        <a:t>radialis</a:t>
                      </a:r>
                      <a:r>
                        <a:rPr lang="en-US" sz="1200" dirty="0"/>
                        <a:t> </a:t>
                      </a:r>
                      <a:r>
                        <a:rPr lang="en-US" sz="1200" dirty="0" err="1"/>
                        <a:t>longus</a:t>
                      </a:r>
                      <a:r>
                        <a:rPr lang="en-US" sz="1200" dirty="0"/>
                        <a:t> and </a:t>
                      </a:r>
                      <a:r>
                        <a:rPr lang="en-US" sz="1200" dirty="0" err="1"/>
                        <a:t>brevis</a:t>
                      </a:r>
                      <a:r>
                        <a:rPr lang="en-US" sz="1200" dirty="0"/>
                        <a:t> tendons</a:t>
                      </a:r>
                    </a:p>
                    <a:p>
                      <a:endParaRPr lang="en-US" sz="1200" dirty="0"/>
                    </a:p>
                  </a:txBody>
                  <a:tcPr/>
                </a:tc>
                <a:tc>
                  <a:txBody>
                    <a:bodyPr/>
                    <a:lstStyle/>
                    <a:p>
                      <a:r>
                        <a:rPr lang="en-US" sz="1200" dirty="0"/>
                        <a:t>share a common synovial sheath and are situated on the lateral part of the posterior surface of the radius.</a:t>
                      </a:r>
                    </a:p>
                  </a:txBody>
                  <a:tcPr/>
                </a:tc>
                <a:extLst>
                  <a:ext uri="{0D108BD9-81ED-4DB2-BD59-A6C34878D82A}">
                    <a16:rowId xmlns:a16="http://schemas.microsoft.com/office/drawing/2014/main" val="10004"/>
                  </a:ext>
                </a:extLst>
              </a:tr>
              <a:tr h="724219">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a:t>Abductor </a:t>
                      </a:r>
                      <a:r>
                        <a:rPr lang="en-US" sz="1200" dirty="0" err="1"/>
                        <a:t>pollicis</a:t>
                      </a:r>
                      <a:r>
                        <a:rPr lang="en-US" sz="1200" dirty="0"/>
                        <a:t> </a:t>
                      </a:r>
                      <a:r>
                        <a:rPr lang="en-US" sz="1200" dirty="0" err="1"/>
                        <a:t>longus</a:t>
                      </a:r>
                      <a:r>
                        <a:rPr lang="en-US" sz="1200" dirty="0"/>
                        <a:t> and the extensor </a:t>
                      </a:r>
                      <a:r>
                        <a:rPr lang="en-US" sz="1200" dirty="0" err="1"/>
                        <a:t>pollicis</a:t>
                      </a:r>
                      <a:r>
                        <a:rPr lang="en-US" sz="1200" dirty="0"/>
                        <a:t> </a:t>
                      </a:r>
                      <a:r>
                        <a:rPr lang="en-US" sz="1200" dirty="0" err="1"/>
                        <a:t>brevis</a:t>
                      </a:r>
                      <a:r>
                        <a:rPr lang="en-US" sz="1200" dirty="0"/>
                        <a:t> tendons</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a:t>have separate synovial sheaths but share a common compartment.</a:t>
                      </a:r>
                    </a:p>
                  </a:txBody>
                  <a:tcPr/>
                </a:tc>
                <a:extLst>
                  <a:ext uri="{0D108BD9-81ED-4DB2-BD59-A6C34878D82A}">
                    <a16:rowId xmlns:a16="http://schemas.microsoft.com/office/drawing/2014/main" val="10005"/>
                  </a:ext>
                </a:extLst>
              </a:tr>
            </a:tbl>
          </a:graphicData>
        </a:graphic>
      </p:graphicFrame>
      <p:sp>
        <p:nvSpPr>
          <p:cNvPr id="3" name="Footer Placeholder 2">
            <a:extLst>
              <a:ext uri="{FF2B5EF4-FFF2-40B4-BE49-F238E27FC236}">
                <a16:creationId xmlns:a16="http://schemas.microsoft.com/office/drawing/2014/main" id="{0836C926-64BB-6DE0-9071-144EA366D0A7}"/>
              </a:ext>
            </a:extLst>
          </p:cNvPr>
          <p:cNvSpPr>
            <a:spLocks noGrp="1"/>
          </p:cNvSpPr>
          <p:nvPr>
            <p:ph type="ftr" sz="quarter" idx="11"/>
          </p:nvPr>
        </p:nvSpPr>
        <p:spPr/>
        <p:txBody>
          <a:bodyPr/>
          <a:lstStyle/>
          <a:p>
            <a:r>
              <a:rPr lang="en-US"/>
              <a:t>MBBSPPT.COM</a:t>
            </a:r>
          </a:p>
        </p:txBody>
      </p:sp>
      <p:sp>
        <p:nvSpPr>
          <p:cNvPr id="5" name="Slide Number Placeholder 4">
            <a:extLst>
              <a:ext uri="{FF2B5EF4-FFF2-40B4-BE49-F238E27FC236}">
                <a16:creationId xmlns:a16="http://schemas.microsoft.com/office/drawing/2014/main" id="{AF7BB5CF-4DA6-9ADA-5670-DDA8BE64D5EF}"/>
              </a:ext>
            </a:extLst>
          </p:cNvPr>
          <p:cNvSpPr>
            <a:spLocks noGrp="1"/>
          </p:cNvSpPr>
          <p:nvPr>
            <p:ph type="sldNum" sz="quarter" idx="12"/>
          </p:nvPr>
        </p:nvSpPr>
        <p:spPr/>
        <p:txBody>
          <a:bodyPr/>
          <a:lstStyle/>
          <a:p>
            <a:fld id="{F8D170CA-0DCA-46E8-A771-2D08B1DB477D}"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Movements</a:t>
            </a:r>
          </a:p>
        </p:txBody>
      </p:sp>
      <p:sp>
        <p:nvSpPr>
          <p:cNvPr id="5" name="Content Placeholder 4">
            <a:extLst>
              <a:ext uri="{FF2B5EF4-FFF2-40B4-BE49-F238E27FC236}">
                <a16:creationId xmlns:a16="http://schemas.microsoft.com/office/drawing/2014/main" id="{E1351986-CE2F-2BA2-0B34-068DC6F4D355}"/>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The wrist complex consists of radio-carpal joint and midcarpal joint.</a:t>
            </a:r>
          </a:p>
          <a:p>
            <a:pPr marL="0" indent="0" eaLnBrk="1" hangingPunct="1">
              <a:buNone/>
            </a:pPr>
            <a:r>
              <a:rPr lang="en-US" dirty="0"/>
              <a:t>Flexion and extension occur along the transverse axis, and abduction and adduction occur along the anteroposterior axis.</a:t>
            </a:r>
          </a:p>
          <a:p>
            <a:pPr marL="0" indent="0" eaLnBrk="1" hangingPunct="1">
              <a:buNone/>
            </a:pPr>
            <a:r>
              <a:rPr lang="en-US" dirty="0"/>
              <a:t>The movements at the wrist joint are usually associated with movements at the midcarpal joint (joint between the proximal and distal rows of carpal bones). </a:t>
            </a:r>
          </a:p>
          <a:p>
            <a:pPr marL="0" indent="0" eaLnBrk="1" hangingPunct="1">
              <a:buNone/>
            </a:pPr>
            <a:r>
              <a:rPr lang="en-US" dirty="0"/>
              <a:t>The wrist and midcarpal joints together are considered as link joint.</a:t>
            </a:r>
          </a:p>
          <a:p>
            <a:pPr marL="0" indent="0" eaLnBrk="1" hangingPunct="1">
              <a:buNone/>
            </a:pPr>
            <a:r>
              <a:rPr lang="en-US" dirty="0"/>
              <a:t>Rotation is not possible at the wrist joint because the articular surfaces are ellipsoid in shape. The lack of rotation at wrist is compensated by the movements of pronation and supination of the forearm.</a:t>
            </a:r>
          </a:p>
        </p:txBody>
      </p:sp>
      <p:sp>
        <p:nvSpPr>
          <p:cNvPr id="3" name="Footer Placeholder 2">
            <a:extLst>
              <a:ext uri="{FF2B5EF4-FFF2-40B4-BE49-F238E27FC236}">
                <a16:creationId xmlns:a16="http://schemas.microsoft.com/office/drawing/2014/main" id="{D5A5FD87-1C62-52B5-1987-EA9DE7FB82E0}"/>
              </a:ext>
            </a:extLst>
          </p:cNvPr>
          <p:cNvSpPr>
            <a:spLocks noGrp="1"/>
          </p:cNvSpPr>
          <p:nvPr>
            <p:ph type="ftr" sz="quarter" idx="11"/>
          </p:nvPr>
        </p:nvSpPr>
        <p:spPr/>
        <p:txBody>
          <a:bodyPr/>
          <a:lstStyle/>
          <a:p>
            <a:r>
              <a:rPr lang="en-US"/>
              <a:t>MBBSPPT.COM</a:t>
            </a:r>
          </a:p>
        </p:txBody>
      </p:sp>
      <p:sp>
        <p:nvSpPr>
          <p:cNvPr id="4" name="Slide Number Placeholder 3">
            <a:extLst>
              <a:ext uri="{FF2B5EF4-FFF2-40B4-BE49-F238E27FC236}">
                <a16:creationId xmlns:a16="http://schemas.microsoft.com/office/drawing/2014/main" id="{A53E3ACF-8D95-62D2-3B1F-1D48D9385C41}"/>
              </a:ext>
            </a:extLst>
          </p:cNvPr>
          <p:cNvSpPr>
            <a:spLocks noGrp="1"/>
          </p:cNvSpPr>
          <p:nvPr>
            <p:ph type="sldNum" sz="quarter" idx="12"/>
          </p:nvPr>
        </p:nvSpPr>
        <p:spPr/>
        <p:txBody>
          <a:bodyPr/>
          <a:lstStyle/>
          <a:p>
            <a:fld id="{F8D170CA-0DCA-46E8-A771-2D08B1DB477D}"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3E04F-A8DB-4E98-FBD6-B48EC69F38DF}"/>
            </a:ext>
          </a:extLst>
        </p:cNvPr>
        <p:cNvGrpSpPr/>
        <p:nvPr/>
      </p:nvGrpSpPr>
      <p:grpSpPr>
        <a:xfrm>
          <a:off x="0" y="0"/>
          <a:ext cx="0" cy="0"/>
          <a:chOff x="0" y="0"/>
          <a:chExt cx="0" cy="0"/>
        </a:xfrm>
      </p:grpSpPr>
      <p:graphicFrame>
        <p:nvGraphicFramePr>
          <p:cNvPr id="2" name="Content Placeholder 3">
            <a:extLst>
              <a:ext uri="{FF2B5EF4-FFF2-40B4-BE49-F238E27FC236}">
                <a16:creationId xmlns:a16="http://schemas.microsoft.com/office/drawing/2014/main" id="{6FB81F0D-23AA-7433-B2ED-372592C6AA1D}"/>
              </a:ext>
            </a:extLst>
          </p:cNvPr>
          <p:cNvGraphicFramePr>
            <a:graphicFrameLocks/>
          </p:cNvGraphicFramePr>
          <p:nvPr>
            <p:extLst>
              <p:ext uri="{D42A27DB-BD31-4B8C-83A1-F6EECF244321}">
                <p14:modId xmlns:p14="http://schemas.microsoft.com/office/powerpoint/2010/main" val="4145383925"/>
              </p:ext>
            </p:extLst>
          </p:nvPr>
        </p:nvGraphicFramePr>
        <p:xfrm>
          <a:off x="838200" y="1257299"/>
          <a:ext cx="7467600" cy="4343401"/>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372244">
                <a:tc>
                  <a:txBody>
                    <a:bodyPr/>
                    <a:lstStyle/>
                    <a:p>
                      <a:pPr marL="0" marR="0">
                        <a:lnSpc>
                          <a:spcPct val="115000"/>
                        </a:lnSpc>
                        <a:spcBef>
                          <a:spcPts val="0"/>
                        </a:spcBef>
                        <a:spcAft>
                          <a:spcPts val="0"/>
                        </a:spcAft>
                      </a:pPr>
                      <a:r>
                        <a:rPr lang="en-US" sz="1200" b="1" dirty="0">
                          <a:solidFill>
                            <a:schemeClr val="bg1"/>
                          </a:solidFill>
                          <a:latin typeface="+mn-lt"/>
                          <a:ea typeface="Times New Roman"/>
                          <a:cs typeface="Times New Roman"/>
                        </a:rPr>
                        <a:t>Movement</a:t>
                      </a:r>
                      <a:endParaRPr lang="en-US" sz="1200" b="1" dirty="0">
                        <a:solidFill>
                          <a:schemeClr val="bg1"/>
                        </a:solidFill>
                        <a:latin typeface="+mn-lt"/>
                        <a:ea typeface="Calibri"/>
                        <a:cs typeface="Arial"/>
                      </a:endParaRPr>
                    </a:p>
                  </a:txBody>
                  <a:tcPr marL="66675" marR="66675" marT="9525" marB="9525" anchor="ctr"/>
                </a:tc>
                <a:tc>
                  <a:txBody>
                    <a:bodyPr/>
                    <a:lstStyle/>
                    <a:p>
                      <a:pPr marL="0" marR="0" algn="l">
                        <a:lnSpc>
                          <a:spcPct val="115000"/>
                        </a:lnSpc>
                        <a:spcBef>
                          <a:spcPts val="0"/>
                        </a:spcBef>
                        <a:spcAft>
                          <a:spcPts val="0"/>
                        </a:spcAft>
                      </a:pPr>
                      <a:r>
                        <a:rPr lang="en-US" sz="1200" b="1" dirty="0">
                          <a:solidFill>
                            <a:schemeClr val="bg1"/>
                          </a:solidFill>
                          <a:latin typeface="+mn-lt"/>
                          <a:ea typeface="Times New Roman"/>
                          <a:cs typeface="Times New Roman"/>
                        </a:rPr>
                        <a:t>  Muscles</a:t>
                      </a:r>
                      <a:endParaRPr lang="en-US" sz="1200" b="1" dirty="0">
                        <a:solidFill>
                          <a:schemeClr val="bg1"/>
                        </a:solidFill>
                        <a:latin typeface="+mn-lt"/>
                        <a:ea typeface="Calibri"/>
                        <a:cs typeface="Arial"/>
                      </a:endParaRPr>
                    </a:p>
                  </a:txBody>
                  <a:tcPr marL="66675" marR="66675" marT="9525" marB="9525" anchor="ctr"/>
                </a:tc>
                <a:extLst>
                  <a:ext uri="{0D108BD9-81ED-4DB2-BD59-A6C34878D82A}">
                    <a16:rowId xmlns:a16="http://schemas.microsoft.com/office/drawing/2014/main" val="10000"/>
                  </a:ext>
                </a:extLst>
              </a:tr>
              <a:tr h="985236">
                <a:tc>
                  <a:txBody>
                    <a:bodyPr/>
                    <a:lstStyle/>
                    <a:p>
                      <a:pPr marL="0" marR="0">
                        <a:lnSpc>
                          <a:spcPct val="115000"/>
                        </a:lnSpc>
                        <a:spcBef>
                          <a:spcPts val="0"/>
                        </a:spcBef>
                        <a:spcAft>
                          <a:spcPts val="0"/>
                        </a:spcAft>
                      </a:pPr>
                      <a:r>
                        <a:rPr lang="en-US" sz="1200" b="1" dirty="0">
                          <a:solidFill>
                            <a:srgbClr val="404D5B"/>
                          </a:solidFill>
                          <a:latin typeface="+mn-lt"/>
                          <a:ea typeface="Times New Roman"/>
                          <a:cs typeface="Times New Roman"/>
                        </a:rPr>
                        <a:t>Flexion </a:t>
                      </a:r>
                    </a:p>
                    <a:p>
                      <a:pPr marL="0" marR="0">
                        <a:lnSpc>
                          <a:spcPct val="115000"/>
                        </a:lnSpc>
                        <a:spcBef>
                          <a:spcPts val="0"/>
                        </a:spcBef>
                        <a:spcAft>
                          <a:spcPts val="0"/>
                        </a:spcAft>
                      </a:pPr>
                      <a:r>
                        <a:rPr lang="en-US" sz="1200" b="1" dirty="0">
                          <a:solidFill>
                            <a:srgbClr val="404D5B"/>
                          </a:solidFill>
                          <a:latin typeface="+mn-lt"/>
                          <a:ea typeface="Times New Roman"/>
                          <a:cs typeface="Times New Roman"/>
                        </a:rPr>
                        <a:t>(upward bending of the wrist)</a:t>
                      </a:r>
                      <a:endParaRPr lang="en-US" sz="1200" b="1" dirty="0">
                        <a:latin typeface="+mn-lt"/>
                        <a:ea typeface="Calibri"/>
                        <a:cs typeface="Arial"/>
                      </a:endParaRPr>
                    </a:p>
                  </a:txBody>
                  <a:tcPr marL="66675" marR="66675" marT="9525" marB="9525" anchor="ctr"/>
                </a:tc>
                <a:tc>
                  <a:txBody>
                    <a:bodyPr/>
                    <a:lstStyle/>
                    <a:p>
                      <a:pPr marL="457200" marR="0" algn="l">
                        <a:lnSpc>
                          <a:spcPct val="100000"/>
                        </a:lnSpc>
                        <a:spcBef>
                          <a:spcPts val="0"/>
                        </a:spcBef>
                        <a:spcAft>
                          <a:spcPts val="0"/>
                        </a:spcAft>
                      </a:pPr>
                      <a:r>
                        <a:rPr lang="en-US" sz="1200" b="1" dirty="0">
                          <a:solidFill>
                            <a:srgbClr val="404D5B"/>
                          </a:solidFill>
                          <a:latin typeface="+mn-lt"/>
                          <a:ea typeface="Times New Roman"/>
                          <a:cs typeface="Times New Roman"/>
                        </a:rPr>
                        <a:t>Flexor </a:t>
                      </a:r>
                      <a:r>
                        <a:rPr lang="en-US" sz="1200" b="1" dirty="0" err="1">
                          <a:solidFill>
                            <a:srgbClr val="404D5B"/>
                          </a:solidFill>
                          <a:latin typeface="+mn-lt"/>
                          <a:ea typeface="Times New Roman"/>
                          <a:cs typeface="Times New Roman"/>
                        </a:rPr>
                        <a:t>carpi</a:t>
                      </a:r>
                      <a:r>
                        <a:rPr lang="en-US" sz="1200" b="1" dirty="0">
                          <a:solidFill>
                            <a:srgbClr val="404D5B"/>
                          </a:solidFill>
                          <a:latin typeface="+mn-lt"/>
                          <a:ea typeface="Times New Roman"/>
                          <a:cs typeface="Times New Roman"/>
                        </a:rPr>
                        <a:t> </a:t>
                      </a:r>
                      <a:r>
                        <a:rPr lang="en-US" sz="1200" b="1" dirty="0" err="1">
                          <a:solidFill>
                            <a:srgbClr val="404D5B"/>
                          </a:solidFill>
                          <a:latin typeface="+mn-lt"/>
                          <a:ea typeface="Times New Roman"/>
                          <a:cs typeface="Times New Roman"/>
                        </a:rPr>
                        <a:t>radialis</a:t>
                      </a:r>
                      <a:r>
                        <a:rPr lang="en-US" sz="1200" b="1" dirty="0">
                          <a:solidFill>
                            <a:srgbClr val="404D5B"/>
                          </a:solidFill>
                          <a:latin typeface="+mn-lt"/>
                          <a:ea typeface="Times New Roman"/>
                          <a:cs typeface="Times New Roman"/>
                        </a:rPr>
                        <a:t> </a:t>
                      </a:r>
                      <a:endParaRPr lang="en-US" sz="1200" b="1" dirty="0">
                        <a:latin typeface="+mn-lt"/>
                        <a:ea typeface="Calibri"/>
                        <a:cs typeface="Arial"/>
                      </a:endParaRPr>
                    </a:p>
                    <a:p>
                      <a:pPr marL="457200" marR="0" algn="l">
                        <a:lnSpc>
                          <a:spcPct val="100000"/>
                        </a:lnSpc>
                        <a:spcBef>
                          <a:spcPts val="0"/>
                        </a:spcBef>
                        <a:spcAft>
                          <a:spcPts val="0"/>
                        </a:spcAft>
                      </a:pPr>
                      <a:r>
                        <a:rPr lang="en-US" sz="1200" b="1" dirty="0">
                          <a:solidFill>
                            <a:srgbClr val="404D5B"/>
                          </a:solidFill>
                          <a:latin typeface="+mn-lt"/>
                          <a:ea typeface="Times New Roman"/>
                          <a:cs typeface="Times New Roman"/>
                        </a:rPr>
                        <a:t>Flexor </a:t>
                      </a:r>
                      <a:r>
                        <a:rPr lang="en-US" sz="1200" b="1" dirty="0" err="1">
                          <a:solidFill>
                            <a:srgbClr val="404D5B"/>
                          </a:solidFill>
                          <a:latin typeface="+mn-lt"/>
                          <a:ea typeface="Times New Roman"/>
                          <a:cs typeface="Times New Roman"/>
                        </a:rPr>
                        <a:t>carpi</a:t>
                      </a:r>
                      <a:r>
                        <a:rPr lang="en-US" sz="1200" b="1" dirty="0">
                          <a:solidFill>
                            <a:srgbClr val="404D5B"/>
                          </a:solidFill>
                          <a:latin typeface="+mn-lt"/>
                          <a:ea typeface="Times New Roman"/>
                          <a:cs typeface="Times New Roman"/>
                        </a:rPr>
                        <a:t> </a:t>
                      </a:r>
                      <a:r>
                        <a:rPr lang="en-US" sz="1200" b="1" dirty="0" err="1">
                          <a:solidFill>
                            <a:srgbClr val="404D5B"/>
                          </a:solidFill>
                          <a:latin typeface="+mn-lt"/>
                          <a:ea typeface="Times New Roman"/>
                          <a:cs typeface="Times New Roman"/>
                        </a:rPr>
                        <a:t>ulnaris</a:t>
                      </a:r>
                      <a:r>
                        <a:rPr lang="en-US" sz="1200" b="1" dirty="0">
                          <a:solidFill>
                            <a:srgbClr val="404D5B"/>
                          </a:solidFill>
                          <a:latin typeface="+mn-lt"/>
                          <a:ea typeface="Times New Roman"/>
                          <a:cs typeface="Times New Roman"/>
                        </a:rPr>
                        <a:t> </a:t>
                      </a:r>
                      <a:endParaRPr lang="en-US" sz="1200" b="1" dirty="0">
                        <a:latin typeface="+mn-lt"/>
                        <a:ea typeface="Calibri"/>
                        <a:cs typeface="Arial"/>
                      </a:endParaRPr>
                    </a:p>
                    <a:p>
                      <a:pPr marL="457200" marR="0" algn="l">
                        <a:lnSpc>
                          <a:spcPct val="100000"/>
                        </a:lnSpc>
                        <a:spcBef>
                          <a:spcPts val="0"/>
                        </a:spcBef>
                        <a:spcAft>
                          <a:spcPts val="0"/>
                        </a:spcAft>
                      </a:pPr>
                      <a:r>
                        <a:rPr lang="en-US" sz="1200" b="1" dirty="0">
                          <a:solidFill>
                            <a:srgbClr val="404D5B"/>
                          </a:solidFill>
                          <a:latin typeface="+mn-lt"/>
                          <a:ea typeface="Times New Roman"/>
                          <a:cs typeface="Times New Roman"/>
                        </a:rPr>
                        <a:t>Palmaris </a:t>
                      </a:r>
                      <a:r>
                        <a:rPr lang="en-US" sz="1200" b="1" dirty="0" err="1">
                          <a:solidFill>
                            <a:srgbClr val="404D5B"/>
                          </a:solidFill>
                          <a:latin typeface="+mn-lt"/>
                          <a:ea typeface="Times New Roman"/>
                          <a:cs typeface="Times New Roman"/>
                        </a:rPr>
                        <a:t>longus</a:t>
                      </a:r>
                      <a:r>
                        <a:rPr lang="en-US" sz="1200" b="1" dirty="0">
                          <a:solidFill>
                            <a:srgbClr val="404D5B"/>
                          </a:solidFill>
                          <a:latin typeface="+mn-lt"/>
                          <a:ea typeface="Times New Roman"/>
                          <a:cs typeface="Times New Roman"/>
                        </a:rPr>
                        <a:t> </a:t>
                      </a:r>
                    </a:p>
                    <a:p>
                      <a:pPr marL="457200" marR="0" algn="l">
                        <a:lnSpc>
                          <a:spcPct val="115000"/>
                        </a:lnSpc>
                        <a:spcBef>
                          <a:spcPts val="0"/>
                        </a:spcBef>
                        <a:spcAft>
                          <a:spcPts val="1500"/>
                        </a:spcAft>
                      </a:pPr>
                      <a:endParaRPr lang="en-US" sz="1200" b="1" dirty="0">
                        <a:latin typeface="+mn-lt"/>
                        <a:ea typeface="Calibri"/>
                        <a:cs typeface="Arial"/>
                      </a:endParaRPr>
                    </a:p>
                  </a:txBody>
                  <a:tcPr marL="66675" marR="66675" marT="9525" marB="9525" anchor="ctr"/>
                </a:tc>
                <a:extLst>
                  <a:ext uri="{0D108BD9-81ED-4DB2-BD59-A6C34878D82A}">
                    <a16:rowId xmlns:a16="http://schemas.microsoft.com/office/drawing/2014/main" val="10001"/>
                  </a:ext>
                </a:extLst>
              </a:tr>
              <a:tr h="985236">
                <a:tc>
                  <a:txBody>
                    <a:bodyPr/>
                    <a:lstStyle/>
                    <a:p>
                      <a:pPr marL="0" marR="0">
                        <a:lnSpc>
                          <a:spcPct val="115000"/>
                        </a:lnSpc>
                        <a:spcBef>
                          <a:spcPts val="0"/>
                        </a:spcBef>
                        <a:spcAft>
                          <a:spcPts val="0"/>
                        </a:spcAft>
                      </a:pPr>
                      <a:r>
                        <a:rPr lang="en-US" sz="1200" b="1" dirty="0">
                          <a:solidFill>
                            <a:srgbClr val="404D5B"/>
                          </a:solidFill>
                          <a:latin typeface="+mn-lt"/>
                          <a:ea typeface="Times New Roman"/>
                          <a:cs typeface="Times New Roman"/>
                        </a:rPr>
                        <a:t>Extension </a:t>
                      </a:r>
                    </a:p>
                    <a:p>
                      <a:pPr marL="0" marR="0">
                        <a:lnSpc>
                          <a:spcPct val="115000"/>
                        </a:lnSpc>
                        <a:spcBef>
                          <a:spcPts val="0"/>
                        </a:spcBef>
                        <a:spcAft>
                          <a:spcPts val="0"/>
                        </a:spcAft>
                      </a:pPr>
                      <a:r>
                        <a:rPr lang="en-US" sz="1200" b="1" dirty="0">
                          <a:solidFill>
                            <a:srgbClr val="404D5B"/>
                          </a:solidFill>
                          <a:latin typeface="+mn-lt"/>
                          <a:ea typeface="Times New Roman"/>
                          <a:cs typeface="Times New Roman"/>
                        </a:rPr>
                        <a:t>(backward bending of the wrist)</a:t>
                      </a:r>
                      <a:endParaRPr lang="en-US" sz="1200" b="1" dirty="0">
                        <a:latin typeface="+mn-lt"/>
                        <a:ea typeface="Calibri"/>
                        <a:cs typeface="Arial"/>
                      </a:endParaRPr>
                    </a:p>
                  </a:txBody>
                  <a:tcPr marL="66675" marR="66675" marT="9525" marB="9525" anchor="ctr"/>
                </a:tc>
                <a:tc>
                  <a:txBody>
                    <a:bodyPr/>
                    <a:lstStyle/>
                    <a:p>
                      <a:pPr marL="457200" marR="0" algn="l">
                        <a:lnSpc>
                          <a:spcPct val="100000"/>
                        </a:lnSpc>
                        <a:spcBef>
                          <a:spcPts val="0"/>
                        </a:spcBef>
                        <a:spcAft>
                          <a:spcPts val="0"/>
                        </a:spcAft>
                      </a:pPr>
                      <a:r>
                        <a:rPr lang="en-US" sz="1200" b="1" dirty="0">
                          <a:solidFill>
                            <a:srgbClr val="404D5B"/>
                          </a:solidFill>
                          <a:latin typeface="+mn-lt"/>
                          <a:ea typeface="Times New Roman"/>
                          <a:cs typeface="Times New Roman"/>
                        </a:rPr>
                        <a:t>Extensor </a:t>
                      </a:r>
                      <a:r>
                        <a:rPr lang="en-US" sz="1200" b="1" dirty="0" err="1">
                          <a:solidFill>
                            <a:srgbClr val="404D5B"/>
                          </a:solidFill>
                          <a:latin typeface="+mn-lt"/>
                          <a:ea typeface="Times New Roman"/>
                          <a:cs typeface="Times New Roman"/>
                        </a:rPr>
                        <a:t>carpi</a:t>
                      </a:r>
                      <a:r>
                        <a:rPr lang="en-US" sz="1200" b="1" dirty="0">
                          <a:solidFill>
                            <a:srgbClr val="404D5B"/>
                          </a:solidFill>
                          <a:latin typeface="+mn-lt"/>
                          <a:ea typeface="Times New Roman"/>
                          <a:cs typeface="Times New Roman"/>
                        </a:rPr>
                        <a:t> </a:t>
                      </a:r>
                      <a:r>
                        <a:rPr lang="en-US" sz="1200" b="1" dirty="0" err="1">
                          <a:solidFill>
                            <a:srgbClr val="404D5B"/>
                          </a:solidFill>
                          <a:latin typeface="+mn-lt"/>
                          <a:ea typeface="Times New Roman"/>
                          <a:cs typeface="Times New Roman"/>
                        </a:rPr>
                        <a:t>radialis</a:t>
                      </a:r>
                      <a:r>
                        <a:rPr lang="en-US" sz="1200" b="1" dirty="0">
                          <a:solidFill>
                            <a:srgbClr val="404D5B"/>
                          </a:solidFill>
                          <a:latin typeface="+mn-lt"/>
                          <a:ea typeface="Times New Roman"/>
                          <a:cs typeface="Times New Roman"/>
                        </a:rPr>
                        <a:t> </a:t>
                      </a:r>
                      <a:r>
                        <a:rPr lang="en-US" sz="1200" b="1" dirty="0" err="1">
                          <a:solidFill>
                            <a:srgbClr val="404D5B"/>
                          </a:solidFill>
                          <a:latin typeface="+mn-lt"/>
                          <a:ea typeface="Times New Roman"/>
                          <a:cs typeface="Times New Roman"/>
                        </a:rPr>
                        <a:t>longus</a:t>
                      </a:r>
                      <a:r>
                        <a:rPr lang="en-US" sz="1200" b="1" dirty="0">
                          <a:solidFill>
                            <a:srgbClr val="404D5B"/>
                          </a:solidFill>
                          <a:latin typeface="+mn-lt"/>
                          <a:ea typeface="Times New Roman"/>
                          <a:cs typeface="Times New Roman"/>
                        </a:rPr>
                        <a:t> </a:t>
                      </a:r>
                      <a:endParaRPr lang="en-US" sz="1200" b="1" dirty="0">
                        <a:latin typeface="+mn-lt"/>
                        <a:ea typeface="Calibri"/>
                        <a:cs typeface="Arial"/>
                      </a:endParaRPr>
                    </a:p>
                    <a:p>
                      <a:pPr marL="457200" marR="0" algn="l">
                        <a:lnSpc>
                          <a:spcPct val="100000"/>
                        </a:lnSpc>
                        <a:spcBef>
                          <a:spcPts val="0"/>
                        </a:spcBef>
                        <a:spcAft>
                          <a:spcPts val="0"/>
                        </a:spcAft>
                      </a:pPr>
                      <a:r>
                        <a:rPr lang="en-US" sz="1200" b="1" dirty="0">
                          <a:solidFill>
                            <a:srgbClr val="404D5B"/>
                          </a:solidFill>
                          <a:latin typeface="+mn-lt"/>
                          <a:ea typeface="Times New Roman"/>
                          <a:cs typeface="Times New Roman"/>
                        </a:rPr>
                        <a:t>Extensor </a:t>
                      </a:r>
                      <a:r>
                        <a:rPr lang="en-US" sz="1200" b="1" dirty="0" err="1">
                          <a:solidFill>
                            <a:srgbClr val="404D5B"/>
                          </a:solidFill>
                          <a:latin typeface="+mn-lt"/>
                          <a:ea typeface="Times New Roman"/>
                          <a:cs typeface="Times New Roman"/>
                        </a:rPr>
                        <a:t>carpi</a:t>
                      </a:r>
                      <a:r>
                        <a:rPr lang="en-US" sz="1200" b="1" dirty="0">
                          <a:solidFill>
                            <a:srgbClr val="404D5B"/>
                          </a:solidFill>
                          <a:latin typeface="+mn-lt"/>
                          <a:ea typeface="Times New Roman"/>
                          <a:cs typeface="Times New Roman"/>
                        </a:rPr>
                        <a:t> </a:t>
                      </a:r>
                      <a:r>
                        <a:rPr lang="en-US" sz="1200" b="1" dirty="0" err="1">
                          <a:solidFill>
                            <a:srgbClr val="404D5B"/>
                          </a:solidFill>
                          <a:latin typeface="+mn-lt"/>
                          <a:ea typeface="Times New Roman"/>
                          <a:cs typeface="Times New Roman"/>
                        </a:rPr>
                        <a:t>radialis</a:t>
                      </a:r>
                      <a:r>
                        <a:rPr lang="en-US" sz="1200" b="1" dirty="0">
                          <a:solidFill>
                            <a:srgbClr val="404D5B"/>
                          </a:solidFill>
                          <a:latin typeface="+mn-lt"/>
                          <a:ea typeface="Times New Roman"/>
                          <a:cs typeface="Times New Roman"/>
                        </a:rPr>
                        <a:t> </a:t>
                      </a:r>
                      <a:r>
                        <a:rPr lang="en-US" sz="1200" b="1" dirty="0" err="1">
                          <a:solidFill>
                            <a:srgbClr val="404D5B"/>
                          </a:solidFill>
                          <a:latin typeface="+mn-lt"/>
                          <a:ea typeface="Times New Roman"/>
                          <a:cs typeface="Times New Roman"/>
                        </a:rPr>
                        <a:t>brevis</a:t>
                      </a:r>
                      <a:r>
                        <a:rPr lang="en-US" sz="1200" b="1" dirty="0">
                          <a:solidFill>
                            <a:srgbClr val="404D5B"/>
                          </a:solidFill>
                          <a:latin typeface="+mn-lt"/>
                          <a:ea typeface="Times New Roman"/>
                          <a:cs typeface="Times New Roman"/>
                        </a:rPr>
                        <a:t> </a:t>
                      </a:r>
                      <a:endParaRPr lang="en-US" sz="1200" b="1" dirty="0">
                        <a:latin typeface="+mn-lt"/>
                        <a:ea typeface="Calibri"/>
                        <a:cs typeface="Arial"/>
                      </a:endParaRPr>
                    </a:p>
                    <a:p>
                      <a:pPr marL="457200" marR="0" algn="l">
                        <a:lnSpc>
                          <a:spcPct val="100000"/>
                        </a:lnSpc>
                        <a:spcBef>
                          <a:spcPts val="0"/>
                        </a:spcBef>
                        <a:spcAft>
                          <a:spcPts val="0"/>
                        </a:spcAft>
                      </a:pPr>
                      <a:r>
                        <a:rPr lang="en-US" sz="1200" b="1" dirty="0">
                          <a:solidFill>
                            <a:srgbClr val="404D5B"/>
                          </a:solidFill>
                          <a:latin typeface="+mn-lt"/>
                          <a:ea typeface="Times New Roman"/>
                          <a:cs typeface="Times New Roman"/>
                        </a:rPr>
                        <a:t>Extensor </a:t>
                      </a:r>
                      <a:r>
                        <a:rPr lang="en-US" sz="1200" b="1" dirty="0" err="1">
                          <a:solidFill>
                            <a:srgbClr val="404D5B"/>
                          </a:solidFill>
                          <a:latin typeface="+mn-lt"/>
                          <a:ea typeface="Times New Roman"/>
                          <a:cs typeface="Times New Roman"/>
                        </a:rPr>
                        <a:t>carpi</a:t>
                      </a:r>
                      <a:r>
                        <a:rPr lang="en-US" sz="1200" b="1" dirty="0">
                          <a:solidFill>
                            <a:srgbClr val="404D5B"/>
                          </a:solidFill>
                          <a:latin typeface="+mn-lt"/>
                          <a:ea typeface="Times New Roman"/>
                          <a:cs typeface="Times New Roman"/>
                        </a:rPr>
                        <a:t> </a:t>
                      </a:r>
                      <a:r>
                        <a:rPr lang="en-US" sz="1200" b="1" dirty="0" err="1">
                          <a:solidFill>
                            <a:srgbClr val="404D5B"/>
                          </a:solidFill>
                          <a:latin typeface="+mn-lt"/>
                          <a:ea typeface="Times New Roman"/>
                          <a:cs typeface="Times New Roman"/>
                        </a:rPr>
                        <a:t>ulnaris</a:t>
                      </a:r>
                      <a:r>
                        <a:rPr lang="en-US" sz="1200" b="1" dirty="0">
                          <a:solidFill>
                            <a:srgbClr val="404D5B"/>
                          </a:solidFill>
                          <a:latin typeface="+mn-lt"/>
                          <a:ea typeface="Times New Roman"/>
                          <a:cs typeface="Times New Roman"/>
                        </a:rPr>
                        <a:t> </a:t>
                      </a:r>
                    </a:p>
                    <a:p>
                      <a:pPr marL="457200" marR="0" algn="l">
                        <a:lnSpc>
                          <a:spcPct val="115000"/>
                        </a:lnSpc>
                        <a:spcBef>
                          <a:spcPts val="0"/>
                        </a:spcBef>
                        <a:spcAft>
                          <a:spcPts val="1500"/>
                        </a:spcAft>
                      </a:pPr>
                      <a:endParaRPr lang="en-US" sz="1200" b="1" dirty="0">
                        <a:latin typeface="+mn-lt"/>
                        <a:ea typeface="Calibri"/>
                        <a:cs typeface="Arial"/>
                      </a:endParaRPr>
                    </a:p>
                  </a:txBody>
                  <a:tcPr marL="66675" marR="66675" marT="9525" marB="9525" anchor="ctr"/>
                </a:tc>
                <a:extLst>
                  <a:ext uri="{0D108BD9-81ED-4DB2-BD59-A6C34878D82A}">
                    <a16:rowId xmlns:a16="http://schemas.microsoft.com/office/drawing/2014/main" val="10002"/>
                  </a:ext>
                </a:extLst>
              </a:tr>
              <a:tr h="1229999">
                <a:tc>
                  <a:txBody>
                    <a:bodyPr/>
                    <a:lstStyle/>
                    <a:p>
                      <a:pPr marL="0" marR="0">
                        <a:lnSpc>
                          <a:spcPct val="115000"/>
                        </a:lnSpc>
                        <a:spcBef>
                          <a:spcPts val="0"/>
                        </a:spcBef>
                        <a:spcAft>
                          <a:spcPts val="0"/>
                        </a:spcAft>
                      </a:pPr>
                      <a:r>
                        <a:rPr lang="en-US" sz="1200" b="1" dirty="0">
                          <a:solidFill>
                            <a:srgbClr val="404D5B"/>
                          </a:solidFill>
                          <a:latin typeface="+mn-lt"/>
                          <a:ea typeface="Times New Roman"/>
                          <a:cs typeface="Times New Roman"/>
                        </a:rPr>
                        <a:t>Abduction </a:t>
                      </a:r>
                    </a:p>
                    <a:p>
                      <a:pPr marL="0" marR="0">
                        <a:lnSpc>
                          <a:spcPct val="115000"/>
                        </a:lnSpc>
                        <a:spcBef>
                          <a:spcPts val="0"/>
                        </a:spcBef>
                        <a:spcAft>
                          <a:spcPts val="0"/>
                        </a:spcAft>
                      </a:pPr>
                      <a:r>
                        <a:rPr lang="en-US" sz="1200" b="1" dirty="0">
                          <a:solidFill>
                            <a:srgbClr val="404D5B"/>
                          </a:solidFill>
                          <a:latin typeface="+mn-lt"/>
                          <a:ea typeface="Times New Roman"/>
                          <a:cs typeface="Times New Roman"/>
                        </a:rPr>
                        <a:t>(lateral bending of the wrist)</a:t>
                      </a:r>
                      <a:endParaRPr lang="en-US" sz="1200" b="1" dirty="0">
                        <a:latin typeface="+mn-lt"/>
                        <a:ea typeface="Calibri"/>
                        <a:cs typeface="Arial"/>
                      </a:endParaRPr>
                    </a:p>
                  </a:txBody>
                  <a:tcPr marL="66675" marR="66675" marT="9525" marB="9525" anchor="ctr"/>
                </a:tc>
                <a:tc>
                  <a:txBody>
                    <a:bodyPr/>
                    <a:lstStyle/>
                    <a:p>
                      <a:pPr marL="457200" marR="0" algn="l">
                        <a:lnSpc>
                          <a:spcPct val="100000"/>
                        </a:lnSpc>
                        <a:spcBef>
                          <a:spcPts val="0"/>
                        </a:spcBef>
                        <a:spcAft>
                          <a:spcPts val="0"/>
                        </a:spcAft>
                      </a:pPr>
                      <a:r>
                        <a:rPr lang="en-US" sz="1200" b="1" dirty="0">
                          <a:solidFill>
                            <a:srgbClr val="404D5B"/>
                          </a:solidFill>
                          <a:latin typeface="+mn-lt"/>
                          <a:ea typeface="Times New Roman"/>
                          <a:cs typeface="Times New Roman"/>
                        </a:rPr>
                        <a:t>Flexor </a:t>
                      </a:r>
                      <a:r>
                        <a:rPr lang="en-US" sz="1200" b="1" dirty="0" err="1">
                          <a:solidFill>
                            <a:srgbClr val="404D5B"/>
                          </a:solidFill>
                          <a:latin typeface="+mn-lt"/>
                          <a:ea typeface="Times New Roman"/>
                          <a:cs typeface="Times New Roman"/>
                        </a:rPr>
                        <a:t>carpi</a:t>
                      </a:r>
                      <a:r>
                        <a:rPr lang="en-US" sz="1200" b="1" dirty="0">
                          <a:solidFill>
                            <a:srgbClr val="404D5B"/>
                          </a:solidFill>
                          <a:latin typeface="+mn-lt"/>
                          <a:ea typeface="Times New Roman"/>
                          <a:cs typeface="Times New Roman"/>
                        </a:rPr>
                        <a:t> </a:t>
                      </a:r>
                      <a:r>
                        <a:rPr lang="en-US" sz="1200" b="1" dirty="0" err="1">
                          <a:solidFill>
                            <a:srgbClr val="404D5B"/>
                          </a:solidFill>
                          <a:latin typeface="+mn-lt"/>
                          <a:ea typeface="Times New Roman"/>
                          <a:cs typeface="Times New Roman"/>
                        </a:rPr>
                        <a:t>radialis</a:t>
                      </a:r>
                      <a:r>
                        <a:rPr lang="en-US" sz="1200" b="1" dirty="0">
                          <a:solidFill>
                            <a:srgbClr val="404D5B"/>
                          </a:solidFill>
                          <a:latin typeface="+mn-lt"/>
                          <a:ea typeface="Times New Roman"/>
                          <a:cs typeface="Times New Roman"/>
                        </a:rPr>
                        <a:t> </a:t>
                      </a:r>
                      <a:endParaRPr lang="en-US" sz="1200" b="1" dirty="0">
                        <a:latin typeface="+mn-lt"/>
                        <a:ea typeface="Calibri"/>
                        <a:cs typeface="Arial"/>
                      </a:endParaRPr>
                    </a:p>
                    <a:p>
                      <a:pPr marL="457200" marR="0" algn="l">
                        <a:lnSpc>
                          <a:spcPct val="100000"/>
                        </a:lnSpc>
                        <a:spcBef>
                          <a:spcPts val="0"/>
                        </a:spcBef>
                        <a:spcAft>
                          <a:spcPts val="0"/>
                        </a:spcAft>
                      </a:pPr>
                      <a:r>
                        <a:rPr lang="en-US" sz="1200" b="1" dirty="0">
                          <a:solidFill>
                            <a:srgbClr val="404D5B"/>
                          </a:solidFill>
                          <a:latin typeface="+mn-lt"/>
                          <a:ea typeface="Times New Roman"/>
                          <a:cs typeface="Times New Roman"/>
                        </a:rPr>
                        <a:t>Extensor </a:t>
                      </a:r>
                      <a:r>
                        <a:rPr lang="en-US" sz="1200" b="1" dirty="0" err="1">
                          <a:solidFill>
                            <a:srgbClr val="404D5B"/>
                          </a:solidFill>
                          <a:latin typeface="+mn-lt"/>
                          <a:ea typeface="Times New Roman"/>
                          <a:cs typeface="Times New Roman"/>
                        </a:rPr>
                        <a:t>carpi</a:t>
                      </a:r>
                      <a:r>
                        <a:rPr lang="en-US" sz="1200" b="1" dirty="0">
                          <a:solidFill>
                            <a:srgbClr val="404D5B"/>
                          </a:solidFill>
                          <a:latin typeface="+mn-lt"/>
                          <a:ea typeface="Times New Roman"/>
                          <a:cs typeface="Times New Roman"/>
                        </a:rPr>
                        <a:t> </a:t>
                      </a:r>
                      <a:r>
                        <a:rPr lang="en-US" sz="1200" b="1" dirty="0" err="1">
                          <a:solidFill>
                            <a:srgbClr val="404D5B"/>
                          </a:solidFill>
                          <a:latin typeface="+mn-lt"/>
                          <a:ea typeface="Times New Roman"/>
                          <a:cs typeface="Times New Roman"/>
                        </a:rPr>
                        <a:t>radialis</a:t>
                      </a:r>
                      <a:r>
                        <a:rPr lang="en-US" sz="1200" b="1" dirty="0">
                          <a:solidFill>
                            <a:srgbClr val="404D5B"/>
                          </a:solidFill>
                          <a:latin typeface="+mn-lt"/>
                          <a:ea typeface="Times New Roman"/>
                          <a:cs typeface="Times New Roman"/>
                        </a:rPr>
                        <a:t> </a:t>
                      </a:r>
                      <a:r>
                        <a:rPr lang="en-US" sz="1200" b="1" dirty="0" err="1">
                          <a:solidFill>
                            <a:srgbClr val="404D5B"/>
                          </a:solidFill>
                          <a:latin typeface="+mn-lt"/>
                          <a:ea typeface="Times New Roman"/>
                          <a:cs typeface="Times New Roman"/>
                        </a:rPr>
                        <a:t>longus</a:t>
                      </a:r>
                      <a:r>
                        <a:rPr lang="en-US" sz="1200" b="1" dirty="0">
                          <a:solidFill>
                            <a:srgbClr val="404D5B"/>
                          </a:solidFill>
                          <a:latin typeface="+mn-lt"/>
                          <a:ea typeface="Times New Roman"/>
                          <a:cs typeface="Times New Roman"/>
                        </a:rPr>
                        <a:t> </a:t>
                      </a:r>
                      <a:endParaRPr lang="en-US" sz="1200" b="1" dirty="0">
                        <a:latin typeface="+mn-lt"/>
                        <a:ea typeface="Calibri"/>
                        <a:cs typeface="Arial"/>
                      </a:endParaRPr>
                    </a:p>
                    <a:p>
                      <a:pPr marL="457200" marR="0" algn="l">
                        <a:lnSpc>
                          <a:spcPct val="100000"/>
                        </a:lnSpc>
                        <a:spcBef>
                          <a:spcPts val="0"/>
                        </a:spcBef>
                        <a:spcAft>
                          <a:spcPts val="0"/>
                        </a:spcAft>
                      </a:pPr>
                      <a:r>
                        <a:rPr lang="en-US" sz="1200" b="1" dirty="0">
                          <a:solidFill>
                            <a:srgbClr val="404D5B"/>
                          </a:solidFill>
                          <a:latin typeface="+mn-lt"/>
                          <a:ea typeface="Times New Roman"/>
                          <a:cs typeface="Times New Roman"/>
                        </a:rPr>
                        <a:t>Extensor </a:t>
                      </a:r>
                      <a:r>
                        <a:rPr lang="en-US" sz="1200" b="1" dirty="0" err="1">
                          <a:solidFill>
                            <a:srgbClr val="404D5B"/>
                          </a:solidFill>
                          <a:latin typeface="+mn-lt"/>
                          <a:ea typeface="Times New Roman"/>
                          <a:cs typeface="Times New Roman"/>
                        </a:rPr>
                        <a:t>carpi</a:t>
                      </a:r>
                      <a:r>
                        <a:rPr lang="en-US" sz="1200" b="1" dirty="0">
                          <a:solidFill>
                            <a:srgbClr val="404D5B"/>
                          </a:solidFill>
                          <a:latin typeface="+mn-lt"/>
                          <a:ea typeface="Times New Roman"/>
                          <a:cs typeface="Times New Roman"/>
                        </a:rPr>
                        <a:t> </a:t>
                      </a:r>
                      <a:r>
                        <a:rPr lang="en-US" sz="1200" b="1" dirty="0" err="1">
                          <a:solidFill>
                            <a:srgbClr val="404D5B"/>
                          </a:solidFill>
                          <a:latin typeface="+mn-lt"/>
                          <a:ea typeface="Times New Roman"/>
                          <a:cs typeface="Times New Roman"/>
                        </a:rPr>
                        <a:t>radialis</a:t>
                      </a:r>
                      <a:r>
                        <a:rPr lang="en-US" sz="1200" b="1" dirty="0">
                          <a:solidFill>
                            <a:srgbClr val="404D5B"/>
                          </a:solidFill>
                          <a:latin typeface="+mn-lt"/>
                          <a:ea typeface="Times New Roman"/>
                          <a:cs typeface="Times New Roman"/>
                        </a:rPr>
                        <a:t> </a:t>
                      </a:r>
                      <a:r>
                        <a:rPr lang="en-US" sz="1200" b="1" dirty="0" err="1">
                          <a:solidFill>
                            <a:srgbClr val="404D5B"/>
                          </a:solidFill>
                          <a:latin typeface="+mn-lt"/>
                          <a:ea typeface="Times New Roman"/>
                          <a:cs typeface="Times New Roman"/>
                        </a:rPr>
                        <a:t>brevis</a:t>
                      </a:r>
                      <a:endParaRPr lang="en-US" sz="1200" b="1" dirty="0">
                        <a:latin typeface="+mn-lt"/>
                        <a:ea typeface="Calibri"/>
                        <a:cs typeface="Arial"/>
                      </a:endParaRPr>
                    </a:p>
                    <a:p>
                      <a:pPr marL="457200" marR="0" algn="l">
                        <a:lnSpc>
                          <a:spcPct val="100000"/>
                        </a:lnSpc>
                        <a:spcBef>
                          <a:spcPts val="0"/>
                        </a:spcBef>
                        <a:spcAft>
                          <a:spcPts val="0"/>
                        </a:spcAft>
                      </a:pPr>
                      <a:r>
                        <a:rPr lang="en-US" sz="1200" b="1" dirty="0">
                          <a:solidFill>
                            <a:srgbClr val="404D5B"/>
                          </a:solidFill>
                          <a:latin typeface="+mn-lt"/>
                          <a:ea typeface="Times New Roman"/>
                          <a:cs typeface="Times New Roman"/>
                        </a:rPr>
                        <a:t>Abductor </a:t>
                      </a:r>
                      <a:r>
                        <a:rPr lang="en-US" sz="1200" b="1" dirty="0" err="1">
                          <a:solidFill>
                            <a:srgbClr val="404D5B"/>
                          </a:solidFill>
                          <a:latin typeface="+mn-lt"/>
                          <a:ea typeface="Times New Roman"/>
                          <a:cs typeface="Times New Roman"/>
                        </a:rPr>
                        <a:t>pollicis</a:t>
                      </a:r>
                      <a:r>
                        <a:rPr lang="en-US" sz="1200" b="1" dirty="0">
                          <a:solidFill>
                            <a:srgbClr val="404D5B"/>
                          </a:solidFill>
                          <a:latin typeface="+mn-lt"/>
                          <a:ea typeface="Times New Roman"/>
                          <a:cs typeface="Times New Roman"/>
                        </a:rPr>
                        <a:t> </a:t>
                      </a:r>
                      <a:r>
                        <a:rPr lang="en-US" sz="1200" b="1" dirty="0" err="1">
                          <a:solidFill>
                            <a:srgbClr val="404D5B"/>
                          </a:solidFill>
                          <a:latin typeface="+mn-lt"/>
                          <a:ea typeface="Times New Roman"/>
                          <a:cs typeface="Times New Roman"/>
                        </a:rPr>
                        <a:t>longus</a:t>
                      </a:r>
                      <a:r>
                        <a:rPr lang="en-US" sz="1200" b="1" dirty="0">
                          <a:solidFill>
                            <a:srgbClr val="404D5B"/>
                          </a:solidFill>
                          <a:latin typeface="+mn-lt"/>
                          <a:ea typeface="Times New Roman"/>
                          <a:cs typeface="Times New Roman"/>
                        </a:rPr>
                        <a:t> </a:t>
                      </a:r>
                    </a:p>
                    <a:p>
                      <a:pPr marL="457200" marR="0" algn="l">
                        <a:lnSpc>
                          <a:spcPct val="115000"/>
                        </a:lnSpc>
                        <a:spcBef>
                          <a:spcPts val="0"/>
                        </a:spcBef>
                        <a:spcAft>
                          <a:spcPts val="1500"/>
                        </a:spcAft>
                      </a:pPr>
                      <a:endParaRPr lang="en-US" sz="1200" b="1" dirty="0">
                        <a:latin typeface="+mn-lt"/>
                        <a:ea typeface="Calibri"/>
                        <a:cs typeface="Arial"/>
                      </a:endParaRPr>
                    </a:p>
                  </a:txBody>
                  <a:tcPr marL="66675" marR="66675" marT="9525" marB="9525" anchor="ctr"/>
                </a:tc>
                <a:extLst>
                  <a:ext uri="{0D108BD9-81ED-4DB2-BD59-A6C34878D82A}">
                    <a16:rowId xmlns:a16="http://schemas.microsoft.com/office/drawing/2014/main" val="10003"/>
                  </a:ext>
                </a:extLst>
              </a:tr>
              <a:tr h="770686">
                <a:tc>
                  <a:txBody>
                    <a:bodyPr/>
                    <a:lstStyle/>
                    <a:p>
                      <a:pPr marL="0" marR="0">
                        <a:lnSpc>
                          <a:spcPct val="115000"/>
                        </a:lnSpc>
                        <a:spcBef>
                          <a:spcPts val="0"/>
                        </a:spcBef>
                        <a:spcAft>
                          <a:spcPts val="0"/>
                        </a:spcAft>
                      </a:pPr>
                      <a:r>
                        <a:rPr lang="en-US" sz="1200" b="1" dirty="0">
                          <a:solidFill>
                            <a:srgbClr val="404D5B"/>
                          </a:solidFill>
                          <a:latin typeface="+mn-lt"/>
                          <a:ea typeface="Times New Roman"/>
                          <a:cs typeface="Times New Roman"/>
                        </a:rPr>
                        <a:t>Adduction </a:t>
                      </a:r>
                    </a:p>
                    <a:p>
                      <a:pPr marL="0" marR="0">
                        <a:lnSpc>
                          <a:spcPct val="115000"/>
                        </a:lnSpc>
                        <a:spcBef>
                          <a:spcPts val="0"/>
                        </a:spcBef>
                        <a:spcAft>
                          <a:spcPts val="0"/>
                        </a:spcAft>
                      </a:pPr>
                      <a:r>
                        <a:rPr lang="en-US" sz="1200" b="1" dirty="0">
                          <a:solidFill>
                            <a:srgbClr val="404D5B"/>
                          </a:solidFill>
                          <a:latin typeface="+mn-lt"/>
                          <a:ea typeface="Times New Roman"/>
                          <a:cs typeface="Times New Roman"/>
                        </a:rPr>
                        <a:t>(medial bending of the wrist)</a:t>
                      </a:r>
                      <a:endParaRPr lang="en-US" sz="1200" b="1" dirty="0">
                        <a:latin typeface="+mn-lt"/>
                        <a:ea typeface="Calibri"/>
                        <a:cs typeface="Arial"/>
                      </a:endParaRPr>
                    </a:p>
                  </a:txBody>
                  <a:tcPr marL="66675" marR="66675" marT="9525" marB="9525" anchor="ctr"/>
                </a:tc>
                <a:tc>
                  <a:txBody>
                    <a:bodyPr/>
                    <a:lstStyle/>
                    <a:p>
                      <a:pPr marL="457200" marR="0" algn="l">
                        <a:lnSpc>
                          <a:spcPct val="100000"/>
                        </a:lnSpc>
                        <a:spcBef>
                          <a:spcPts val="0"/>
                        </a:spcBef>
                        <a:spcAft>
                          <a:spcPts val="0"/>
                        </a:spcAft>
                      </a:pPr>
                      <a:r>
                        <a:rPr lang="en-US" sz="1200" b="1" dirty="0">
                          <a:solidFill>
                            <a:srgbClr val="404D5B"/>
                          </a:solidFill>
                          <a:latin typeface="+mn-lt"/>
                          <a:ea typeface="Times New Roman"/>
                          <a:cs typeface="Times New Roman"/>
                        </a:rPr>
                        <a:t>Flexor </a:t>
                      </a:r>
                      <a:r>
                        <a:rPr lang="en-US" sz="1200" b="1" dirty="0" err="1">
                          <a:solidFill>
                            <a:srgbClr val="404D5B"/>
                          </a:solidFill>
                          <a:latin typeface="+mn-lt"/>
                          <a:ea typeface="Times New Roman"/>
                          <a:cs typeface="Times New Roman"/>
                        </a:rPr>
                        <a:t>carpi</a:t>
                      </a:r>
                      <a:r>
                        <a:rPr lang="en-US" sz="1200" b="1" dirty="0">
                          <a:solidFill>
                            <a:srgbClr val="404D5B"/>
                          </a:solidFill>
                          <a:latin typeface="+mn-lt"/>
                          <a:ea typeface="Times New Roman"/>
                          <a:cs typeface="Times New Roman"/>
                        </a:rPr>
                        <a:t> </a:t>
                      </a:r>
                      <a:r>
                        <a:rPr lang="en-US" sz="1200" b="1" dirty="0" err="1">
                          <a:solidFill>
                            <a:srgbClr val="404D5B"/>
                          </a:solidFill>
                          <a:latin typeface="+mn-lt"/>
                          <a:ea typeface="Times New Roman"/>
                          <a:cs typeface="Times New Roman"/>
                        </a:rPr>
                        <a:t>ulnaris</a:t>
                      </a:r>
                      <a:endParaRPr lang="en-US" sz="1200" b="1" dirty="0">
                        <a:latin typeface="+mn-lt"/>
                        <a:ea typeface="Calibri"/>
                        <a:cs typeface="Arial"/>
                      </a:endParaRPr>
                    </a:p>
                    <a:p>
                      <a:pPr marL="457200" marR="0" algn="l">
                        <a:lnSpc>
                          <a:spcPct val="100000"/>
                        </a:lnSpc>
                        <a:spcBef>
                          <a:spcPts val="0"/>
                        </a:spcBef>
                        <a:spcAft>
                          <a:spcPts val="0"/>
                        </a:spcAft>
                      </a:pPr>
                      <a:r>
                        <a:rPr lang="en-US" sz="1200" b="1" dirty="0">
                          <a:solidFill>
                            <a:srgbClr val="404D5B"/>
                          </a:solidFill>
                          <a:latin typeface="+mn-lt"/>
                          <a:ea typeface="Times New Roman"/>
                          <a:cs typeface="Times New Roman"/>
                        </a:rPr>
                        <a:t>Extensor </a:t>
                      </a:r>
                      <a:r>
                        <a:rPr lang="en-US" sz="1200" b="1" dirty="0" err="1">
                          <a:solidFill>
                            <a:srgbClr val="404D5B"/>
                          </a:solidFill>
                          <a:latin typeface="+mn-lt"/>
                          <a:ea typeface="Times New Roman"/>
                          <a:cs typeface="Times New Roman"/>
                        </a:rPr>
                        <a:t>carpi</a:t>
                      </a:r>
                      <a:r>
                        <a:rPr lang="en-US" sz="1200" b="1" dirty="0">
                          <a:solidFill>
                            <a:srgbClr val="404D5B"/>
                          </a:solidFill>
                          <a:latin typeface="+mn-lt"/>
                          <a:ea typeface="Times New Roman"/>
                          <a:cs typeface="Times New Roman"/>
                        </a:rPr>
                        <a:t> </a:t>
                      </a:r>
                      <a:r>
                        <a:rPr lang="en-US" sz="1200" b="1" dirty="0" err="1">
                          <a:solidFill>
                            <a:srgbClr val="404D5B"/>
                          </a:solidFill>
                          <a:latin typeface="+mn-lt"/>
                          <a:ea typeface="Times New Roman"/>
                          <a:cs typeface="Times New Roman"/>
                        </a:rPr>
                        <a:t>ulnaris</a:t>
                      </a:r>
                      <a:r>
                        <a:rPr lang="en-US" sz="1200" b="1" dirty="0">
                          <a:solidFill>
                            <a:srgbClr val="404D5B"/>
                          </a:solidFill>
                          <a:latin typeface="+mn-lt"/>
                          <a:ea typeface="Times New Roman"/>
                          <a:cs typeface="Times New Roman"/>
                        </a:rPr>
                        <a:t> </a:t>
                      </a:r>
                      <a:endParaRPr lang="en-US" sz="1200" b="1" dirty="0">
                        <a:latin typeface="+mn-lt"/>
                        <a:ea typeface="Calibri"/>
                        <a:cs typeface="Arial"/>
                      </a:endParaRPr>
                    </a:p>
                  </a:txBody>
                  <a:tcPr marL="66675" marR="66675" marT="9525" marB="9525" anchor="ctr"/>
                </a:tc>
                <a:extLst>
                  <a:ext uri="{0D108BD9-81ED-4DB2-BD59-A6C34878D82A}">
                    <a16:rowId xmlns:a16="http://schemas.microsoft.com/office/drawing/2014/main" val="10004"/>
                  </a:ext>
                </a:extLst>
              </a:tr>
            </a:tbl>
          </a:graphicData>
        </a:graphic>
      </p:graphicFrame>
      <p:sp>
        <p:nvSpPr>
          <p:cNvPr id="3" name="Footer Placeholder 2">
            <a:extLst>
              <a:ext uri="{FF2B5EF4-FFF2-40B4-BE49-F238E27FC236}">
                <a16:creationId xmlns:a16="http://schemas.microsoft.com/office/drawing/2014/main" id="{76C271B1-B41A-1A6C-40A4-05C97DB63B77}"/>
              </a:ext>
            </a:extLst>
          </p:cNvPr>
          <p:cNvSpPr>
            <a:spLocks noGrp="1"/>
          </p:cNvSpPr>
          <p:nvPr>
            <p:ph type="ftr" sz="quarter" idx="11"/>
          </p:nvPr>
        </p:nvSpPr>
        <p:spPr/>
        <p:txBody>
          <a:bodyPr/>
          <a:lstStyle/>
          <a:p>
            <a:r>
              <a:rPr lang="en-US"/>
              <a:t>MBBSPPT.COM</a:t>
            </a:r>
          </a:p>
        </p:txBody>
      </p:sp>
      <p:sp>
        <p:nvSpPr>
          <p:cNvPr id="4" name="Slide Number Placeholder 3">
            <a:extLst>
              <a:ext uri="{FF2B5EF4-FFF2-40B4-BE49-F238E27FC236}">
                <a16:creationId xmlns:a16="http://schemas.microsoft.com/office/drawing/2014/main" id="{0080B3CF-A5CE-7A13-7B37-E4CA2F3B9E49}"/>
              </a:ext>
            </a:extLst>
          </p:cNvPr>
          <p:cNvSpPr>
            <a:spLocks noGrp="1"/>
          </p:cNvSpPr>
          <p:nvPr>
            <p:ph type="sldNum" sz="quarter" idx="12"/>
          </p:nvPr>
        </p:nvSpPr>
        <p:spPr/>
        <p:txBody>
          <a:bodyPr/>
          <a:lstStyle/>
          <a:p>
            <a:fld id="{F8D170CA-0DCA-46E8-A771-2D08B1DB477D}" type="slidenum">
              <a:rPr lang="en-US" smtClean="0"/>
              <a:pPr/>
              <a:t>22</a:t>
            </a:fld>
            <a:endParaRPr lang="en-US"/>
          </a:p>
        </p:txBody>
      </p:sp>
    </p:spTree>
    <p:extLst>
      <p:ext uri="{BB962C8B-B14F-4D97-AF65-F5344CB8AC3E}">
        <p14:creationId xmlns:p14="http://schemas.microsoft.com/office/powerpoint/2010/main" val="577701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BF49D-ECD5-32F3-B743-59878B9C28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613C03-103B-F829-87AF-D40B52252A13}"/>
              </a:ext>
            </a:extLst>
          </p:cNvPr>
          <p:cNvSpPr>
            <a:spLocks noGrp="1"/>
          </p:cNvSpPr>
          <p:nvPr>
            <p:ph type="title"/>
          </p:nvPr>
        </p:nvSpPr>
        <p:spPr/>
        <p:txBody>
          <a:bodyPr>
            <a:normAutofit/>
          </a:bodyPr>
          <a:lstStyle/>
          <a:p>
            <a:r>
              <a:rPr lang="en-US" b="1" dirty="0"/>
              <a:t>Range of movements of the wrist Joint</a:t>
            </a:r>
          </a:p>
        </p:txBody>
      </p:sp>
      <p:graphicFrame>
        <p:nvGraphicFramePr>
          <p:cNvPr id="3" name="Content Placeholder 3">
            <a:extLst>
              <a:ext uri="{FF2B5EF4-FFF2-40B4-BE49-F238E27FC236}">
                <a16:creationId xmlns:a16="http://schemas.microsoft.com/office/drawing/2014/main" id="{69D46572-9417-B7C8-5263-CD57E5FAE39C}"/>
              </a:ext>
            </a:extLst>
          </p:cNvPr>
          <p:cNvGraphicFramePr>
            <a:graphicFrameLocks noGrp="1"/>
          </p:cNvGraphicFramePr>
          <p:nvPr>
            <p:ph idx="1"/>
            <p:extLst>
              <p:ext uri="{D42A27DB-BD31-4B8C-83A1-F6EECF244321}">
                <p14:modId xmlns:p14="http://schemas.microsoft.com/office/powerpoint/2010/main" val="1482907169"/>
              </p:ext>
            </p:extLst>
          </p:nvPr>
        </p:nvGraphicFramePr>
        <p:xfrm>
          <a:off x="1388269" y="2501900"/>
          <a:ext cx="6367462" cy="1854200"/>
        </p:xfrm>
        <a:graphic>
          <a:graphicData uri="http://schemas.openxmlformats.org/drawingml/2006/table">
            <a:tbl>
              <a:tblPr firstRow="1" bandRow="1">
                <a:tableStyleId>{5C22544A-7EE6-4342-B048-85BDC9FD1C3A}</a:tableStyleId>
              </a:tblPr>
              <a:tblGrid>
                <a:gridCol w="3183731">
                  <a:extLst>
                    <a:ext uri="{9D8B030D-6E8A-4147-A177-3AD203B41FA5}">
                      <a16:colId xmlns:a16="http://schemas.microsoft.com/office/drawing/2014/main" val="20000"/>
                    </a:ext>
                  </a:extLst>
                </a:gridCol>
                <a:gridCol w="3183731">
                  <a:extLst>
                    <a:ext uri="{9D8B030D-6E8A-4147-A177-3AD203B41FA5}">
                      <a16:colId xmlns:a16="http://schemas.microsoft.com/office/drawing/2014/main" val="20001"/>
                    </a:ext>
                  </a:extLst>
                </a:gridCol>
              </a:tblGrid>
              <a:tr h="370840">
                <a:tc>
                  <a:txBody>
                    <a:bodyPr/>
                    <a:lstStyle/>
                    <a:p>
                      <a:pPr marL="0" marR="0">
                        <a:lnSpc>
                          <a:spcPct val="115000"/>
                        </a:lnSpc>
                        <a:spcBef>
                          <a:spcPts val="0"/>
                        </a:spcBef>
                        <a:spcAft>
                          <a:spcPts val="0"/>
                        </a:spcAft>
                      </a:pPr>
                      <a:r>
                        <a:rPr lang="en-US" sz="1200" b="1" dirty="0">
                          <a:solidFill>
                            <a:schemeClr val="bg1"/>
                          </a:solidFill>
                          <a:latin typeface="+mn-lt"/>
                          <a:ea typeface="Times New Roman"/>
                          <a:cs typeface="Arial"/>
                        </a:rPr>
                        <a:t>Movement</a:t>
                      </a:r>
                      <a:endParaRPr lang="en-US" sz="1200" dirty="0">
                        <a:solidFill>
                          <a:schemeClr val="bg1"/>
                        </a:solidFill>
                        <a:latin typeface="+mn-lt"/>
                        <a:ea typeface="Calibri"/>
                        <a:cs typeface="Arial"/>
                      </a:endParaRPr>
                    </a:p>
                  </a:txBody>
                  <a:tcPr marL="66675" marR="66675" marT="9525" marB="9525" anchor="ctr"/>
                </a:tc>
                <a:tc>
                  <a:txBody>
                    <a:bodyPr/>
                    <a:lstStyle/>
                    <a:p>
                      <a:pPr marL="0" marR="0">
                        <a:lnSpc>
                          <a:spcPct val="115000"/>
                        </a:lnSpc>
                        <a:spcBef>
                          <a:spcPts val="0"/>
                        </a:spcBef>
                        <a:spcAft>
                          <a:spcPts val="0"/>
                        </a:spcAft>
                      </a:pPr>
                      <a:r>
                        <a:rPr lang="en-US" sz="1200" b="1" dirty="0">
                          <a:solidFill>
                            <a:schemeClr val="bg1"/>
                          </a:solidFill>
                          <a:latin typeface="+mn-lt"/>
                          <a:ea typeface="Times New Roman"/>
                          <a:cs typeface="Arial"/>
                        </a:rPr>
                        <a:t>Range</a:t>
                      </a:r>
                      <a:endParaRPr lang="en-US" sz="1200" dirty="0">
                        <a:solidFill>
                          <a:schemeClr val="bg1"/>
                        </a:solidFill>
                        <a:latin typeface="+mn-lt"/>
                        <a:ea typeface="Calibri"/>
                        <a:cs typeface="Arial"/>
                      </a:endParaRPr>
                    </a:p>
                  </a:txBody>
                  <a:tcPr marL="66675" marR="66675" marT="9525" marB="9525" anchor="ctr"/>
                </a:tc>
                <a:extLst>
                  <a:ext uri="{0D108BD9-81ED-4DB2-BD59-A6C34878D82A}">
                    <a16:rowId xmlns:a16="http://schemas.microsoft.com/office/drawing/2014/main" val="10000"/>
                  </a:ext>
                </a:extLst>
              </a:tr>
              <a:tr h="370840">
                <a:tc>
                  <a:txBody>
                    <a:bodyPr/>
                    <a:lstStyle/>
                    <a:p>
                      <a:pPr marL="0" marR="0">
                        <a:lnSpc>
                          <a:spcPct val="115000"/>
                        </a:lnSpc>
                        <a:spcBef>
                          <a:spcPts val="0"/>
                        </a:spcBef>
                        <a:spcAft>
                          <a:spcPts val="0"/>
                        </a:spcAft>
                      </a:pPr>
                      <a:r>
                        <a:rPr lang="en-US" sz="1200" b="1" dirty="0">
                          <a:solidFill>
                            <a:srgbClr val="3C3C3C"/>
                          </a:solidFill>
                          <a:latin typeface="+mn-lt"/>
                          <a:ea typeface="Times New Roman"/>
                          <a:cs typeface="Arial"/>
                        </a:rPr>
                        <a:t>Flexion</a:t>
                      </a:r>
                      <a:endParaRPr lang="en-US" sz="1200" dirty="0">
                        <a:latin typeface="+mn-lt"/>
                        <a:ea typeface="Calibri"/>
                        <a:cs typeface="Arial"/>
                      </a:endParaRPr>
                    </a:p>
                  </a:txBody>
                  <a:tcPr marL="66675" marR="66675" marT="9525" marB="9525" anchor="ctr"/>
                </a:tc>
                <a:tc>
                  <a:txBody>
                    <a:bodyPr/>
                    <a:lstStyle/>
                    <a:p>
                      <a:pPr marL="0" marR="0">
                        <a:lnSpc>
                          <a:spcPct val="115000"/>
                        </a:lnSpc>
                        <a:spcBef>
                          <a:spcPts val="0"/>
                        </a:spcBef>
                        <a:spcAft>
                          <a:spcPts val="0"/>
                        </a:spcAft>
                      </a:pPr>
                      <a:r>
                        <a:rPr lang="en-US" sz="1200" b="1">
                          <a:solidFill>
                            <a:srgbClr val="3C3C3C"/>
                          </a:solidFill>
                          <a:latin typeface="+mn-lt"/>
                          <a:ea typeface="Times New Roman"/>
                          <a:cs typeface="Arial"/>
                        </a:rPr>
                        <a:t>0-60°</a:t>
                      </a:r>
                      <a:endParaRPr lang="en-US" sz="1200">
                        <a:latin typeface="+mn-lt"/>
                        <a:ea typeface="Calibri"/>
                        <a:cs typeface="Arial"/>
                      </a:endParaRPr>
                    </a:p>
                  </a:txBody>
                  <a:tcPr marL="66675" marR="66675" marT="9525" marB="9525" anchor="ctr"/>
                </a:tc>
                <a:extLst>
                  <a:ext uri="{0D108BD9-81ED-4DB2-BD59-A6C34878D82A}">
                    <a16:rowId xmlns:a16="http://schemas.microsoft.com/office/drawing/2014/main" val="10001"/>
                  </a:ext>
                </a:extLst>
              </a:tr>
              <a:tr h="370840">
                <a:tc>
                  <a:txBody>
                    <a:bodyPr/>
                    <a:lstStyle/>
                    <a:p>
                      <a:pPr marL="0" marR="0">
                        <a:lnSpc>
                          <a:spcPct val="115000"/>
                        </a:lnSpc>
                        <a:spcBef>
                          <a:spcPts val="0"/>
                        </a:spcBef>
                        <a:spcAft>
                          <a:spcPts val="0"/>
                        </a:spcAft>
                      </a:pPr>
                      <a:r>
                        <a:rPr lang="en-US" sz="1200" b="1" dirty="0">
                          <a:solidFill>
                            <a:srgbClr val="3C3C3C"/>
                          </a:solidFill>
                          <a:latin typeface="+mn-lt"/>
                          <a:ea typeface="Times New Roman"/>
                          <a:cs typeface="Arial"/>
                        </a:rPr>
                        <a:t>Extension</a:t>
                      </a:r>
                      <a:endParaRPr lang="en-US" sz="1200" dirty="0">
                        <a:latin typeface="+mn-lt"/>
                        <a:ea typeface="Calibri"/>
                        <a:cs typeface="Arial"/>
                      </a:endParaRPr>
                    </a:p>
                  </a:txBody>
                  <a:tcPr marL="66675" marR="66675" marT="9525" marB="9525" anchor="ctr"/>
                </a:tc>
                <a:tc>
                  <a:txBody>
                    <a:bodyPr/>
                    <a:lstStyle/>
                    <a:p>
                      <a:pPr marL="0" marR="0">
                        <a:lnSpc>
                          <a:spcPct val="115000"/>
                        </a:lnSpc>
                        <a:spcBef>
                          <a:spcPts val="0"/>
                        </a:spcBef>
                        <a:spcAft>
                          <a:spcPts val="0"/>
                        </a:spcAft>
                      </a:pPr>
                      <a:r>
                        <a:rPr lang="en-US" sz="1200" b="1">
                          <a:solidFill>
                            <a:srgbClr val="3C3C3C"/>
                          </a:solidFill>
                          <a:latin typeface="+mn-lt"/>
                          <a:ea typeface="Times New Roman"/>
                          <a:cs typeface="Arial"/>
                        </a:rPr>
                        <a:t>0-50°</a:t>
                      </a:r>
                      <a:endParaRPr lang="en-US" sz="1200">
                        <a:latin typeface="+mn-lt"/>
                        <a:ea typeface="Calibri"/>
                        <a:cs typeface="Arial"/>
                      </a:endParaRPr>
                    </a:p>
                  </a:txBody>
                  <a:tcPr marL="66675" marR="66675" marT="9525" marB="9525" anchor="ctr"/>
                </a:tc>
                <a:extLst>
                  <a:ext uri="{0D108BD9-81ED-4DB2-BD59-A6C34878D82A}">
                    <a16:rowId xmlns:a16="http://schemas.microsoft.com/office/drawing/2014/main" val="10002"/>
                  </a:ext>
                </a:extLst>
              </a:tr>
              <a:tr h="370840">
                <a:tc>
                  <a:txBody>
                    <a:bodyPr/>
                    <a:lstStyle/>
                    <a:p>
                      <a:pPr marL="0" marR="0">
                        <a:lnSpc>
                          <a:spcPct val="115000"/>
                        </a:lnSpc>
                        <a:spcBef>
                          <a:spcPts val="0"/>
                        </a:spcBef>
                        <a:spcAft>
                          <a:spcPts val="0"/>
                        </a:spcAft>
                      </a:pPr>
                      <a:r>
                        <a:rPr lang="en-US" sz="1200" b="1">
                          <a:solidFill>
                            <a:srgbClr val="3C3C3C"/>
                          </a:solidFill>
                          <a:latin typeface="+mn-lt"/>
                          <a:ea typeface="Times New Roman"/>
                          <a:cs typeface="Arial"/>
                        </a:rPr>
                        <a:t>Abduction</a:t>
                      </a:r>
                      <a:endParaRPr lang="en-US" sz="1200">
                        <a:latin typeface="+mn-lt"/>
                        <a:ea typeface="Calibri"/>
                        <a:cs typeface="Arial"/>
                      </a:endParaRPr>
                    </a:p>
                  </a:txBody>
                  <a:tcPr marL="66675" marR="66675" marT="9525" marB="9525" anchor="ctr"/>
                </a:tc>
                <a:tc>
                  <a:txBody>
                    <a:bodyPr/>
                    <a:lstStyle/>
                    <a:p>
                      <a:pPr marL="0" marR="0">
                        <a:lnSpc>
                          <a:spcPct val="115000"/>
                        </a:lnSpc>
                        <a:spcBef>
                          <a:spcPts val="0"/>
                        </a:spcBef>
                        <a:spcAft>
                          <a:spcPts val="0"/>
                        </a:spcAft>
                      </a:pPr>
                      <a:r>
                        <a:rPr lang="en-US" sz="1200" b="1">
                          <a:solidFill>
                            <a:srgbClr val="3C3C3C"/>
                          </a:solidFill>
                          <a:latin typeface="+mn-lt"/>
                          <a:ea typeface="Times New Roman"/>
                          <a:cs typeface="Arial"/>
                        </a:rPr>
                        <a:t>0-15°</a:t>
                      </a:r>
                      <a:endParaRPr lang="en-US" sz="1200">
                        <a:latin typeface="+mn-lt"/>
                        <a:ea typeface="Calibri"/>
                        <a:cs typeface="Arial"/>
                      </a:endParaRPr>
                    </a:p>
                  </a:txBody>
                  <a:tcPr marL="66675" marR="66675" marT="9525" marB="9525" anchor="ctr"/>
                </a:tc>
                <a:extLst>
                  <a:ext uri="{0D108BD9-81ED-4DB2-BD59-A6C34878D82A}">
                    <a16:rowId xmlns:a16="http://schemas.microsoft.com/office/drawing/2014/main" val="10003"/>
                  </a:ext>
                </a:extLst>
              </a:tr>
              <a:tr h="370840">
                <a:tc>
                  <a:txBody>
                    <a:bodyPr/>
                    <a:lstStyle/>
                    <a:p>
                      <a:pPr marL="0" marR="0">
                        <a:lnSpc>
                          <a:spcPct val="115000"/>
                        </a:lnSpc>
                        <a:spcBef>
                          <a:spcPts val="0"/>
                        </a:spcBef>
                        <a:spcAft>
                          <a:spcPts val="0"/>
                        </a:spcAft>
                      </a:pPr>
                      <a:r>
                        <a:rPr lang="en-US" sz="1200" b="1">
                          <a:solidFill>
                            <a:srgbClr val="3C3C3C"/>
                          </a:solidFill>
                          <a:latin typeface="+mn-lt"/>
                          <a:ea typeface="Times New Roman"/>
                          <a:cs typeface="Arial"/>
                        </a:rPr>
                        <a:t>Adduction</a:t>
                      </a:r>
                      <a:endParaRPr lang="en-US" sz="1200">
                        <a:latin typeface="+mn-lt"/>
                        <a:ea typeface="Calibri"/>
                        <a:cs typeface="Arial"/>
                      </a:endParaRPr>
                    </a:p>
                  </a:txBody>
                  <a:tcPr marL="66675" marR="66675" marT="9525" marB="9525" anchor="ctr"/>
                </a:tc>
                <a:tc>
                  <a:txBody>
                    <a:bodyPr/>
                    <a:lstStyle/>
                    <a:p>
                      <a:pPr marL="0" marR="0">
                        <a:lnSpc>
                          <a:spcPct val="115000"/>
                        </a:lnSpc>
                        <a:spcBef>
                          <a:spcPts val="0"/>
                        </a:spcBef>
                        <a:spcAft>
                          <a:spcPts val="0"/>
                        </a:spcAft>
                      </a:pPr>
                      <a:r>
                        <a:rPr lang="en-US" sz="1200" b="1" dirty="0">
                          <a:solidFill>
                            <a:srgbClr val="3C3C3C"/>
                          </a:solidFill>
                          <a:latin typeface="+mn-lt"/>
                          <a:ea typeface="Times New Roman"/>
                          <a:cs typeface="Arial"/>
                        </a:rPr>
                        <a:t>0-50°</a:t>
                      </a:r>
                      <a:endParaRPr lang="en-US" sz="1200" dirty="0">
                        <a:latin typeface="+mn-lt"/>
                        <a:ea typeface="Calibri"/>
                        <a:cs typeface="Arial"/>
                      </a:endParaRPr>
                    </a:p>
                  </a:txBody>
                  <a:tcPr marL="66675" marR="66675" marT="9525" marB="9525" anchor="ctr"/>
                </a:tc>
                <a:extLst>
                  <a:ext uri="{0D108BD9-81ED-4DB2-BD59-A6C34878D82A}">
                    <a16:rowId xmlns:a16="http://schemas.microsoft.com/office/drawing/2014/main" val="10004"/>
                  </a:ext>
                </a:extLst>
              </a:tr>
            </a:tbl>
          </a:graphicData>
        </a:graphic>
      </p:graphicFrame>
      <p:sp>
        <p:nvSpPr>
          <p:cNvPr id="4" name="Footer Placeholder 3">
            <a:extLst>
              <a:ext uri="{FF2B5EF4-FFF2-40B4-BE49-F238E27FC236}">
                <a16:creationId xmlns:a16="http://schemas.microsoft.com/office/drawing/2014/main" id="{B06C1628-11EE-87BF-3C91-0E0BB8210446}"/>
              </a:ext>
            </a:extLst>
          </p:cNvPr>
          <p:cNvSpPr>
            <a:spLocks noGrp="1"/>
          </p:cNvSpPr>
          <p:nvPr>
            <p:ph type="ftr" sz="quarter" idx="11"/>
          </p:nvPr>
        </p:nvSpPr>
        <p:spPr/>
        <p:txBody>
          <a:bodyPr/>
          <a:lstStyle/>
          <a:p>
            <a:r>
              <a:rPr lang="en-US"/>
              <a:t>MBBSPPT.COM</a:t>
            </a:r>
          </a:p>
        </p:txBody>
      </p:sp>
      <p:sp>
        <p:nvSpPr>
          <p:cNvPr id="5" name="Slide Number Placeholder 4">
            <a:extLst>
              <a:ext uri="{FF2B5EF4-FFF2-40B4-BE49-F238E27FC236}">
                <a16:creationId xmlns:a16="http://schemas.microsoft.com/office/drawing/2014/main" id="{9871B6A2-87DB-BE02-8EB3-387B84679B0B}"/>
              </a:ext>
            </a:extLst>
          </p:cNvPr>
          <p:cNvSpPr>
            <a:spLocks noGrp="1"/>
          </p:cNvSpPr>
          <p:nvPr>
            <p:ph type="sldNum" sz="quarter" idx="12"/>
          </p:nvPr>
        </p:nvSpPr>
        <p:spPr/>
        <p:txBody>
          <a:bodyPr/>
          <a:lstStyle/>
          <a:p>
            <a:fld id="{F8D170CA-0DCA-46E8-A771-2D08B1DB477D}" type="slidenum">
              <a:rPr lang="en-US" smtClean="0"/>
              <a:pPr/>
              <a:t>23</a:t>
            </a:fld>
            <a:endParaRPr lang="en-US"/>
          </a:p>
        </p:txBody>
      </p:sp>
    </p:spTree>
    <p:extLst>
      <p:ext uri="{BB962C8B-B14F-4D97-AF65-F5344CB8AC3E}">
        <p14:creationId xmlns:p14="http://schemas.microsoft.com/office/powerpoint/2010/main" val="502251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6379F-C6C8-1449-A18A-CE80686C4B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F541DE-B9CD-C85C-29E2-8A1D4AAE2FFA}"/>
              </a:ext>
            </a:extLst>
          </p:cNvPr>
          <p:cNvSpPr>
            <a:spLocks noGrp="1"/>
          </p:cNvSpPr>
          <p:nvPr>
            <p:ph type="title"/>
          </p:nvPr>
        </p:nvSpPr>
        <p:spPr/>
        <p:txBody>
          <a:bodyPr>
            <a:normAutofit/>
          </a:bodyPr>
          <a:lstStyle/>
          <a:p>
            <a:r>
              <a:rPr lang="en-US" b="1" dirty="0"/>
              <a:t>Movements</a:t>
            </a:r>
          </a:p>
        </p:txBody>
      </p:sp>
      <p:sp>
        <p:nvSpPr>
          <p:cNvPr id="5" name="Content Placeholder 4">
            <a:extLst>
              <a:ext uri="{FF2B5EF4-FFF2-40B4-BE49-F238E27FC236}">
                <a16:creationId xmlns:a16="http://schemas.microsoft.com/office/drawing/2014/main" id="{32F1CDC9-DD4C-D840-E504-35F48EACF914}"/>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Flexion is assisted by long flexor tendons of digits.</a:t>
            </a:r>
          </a:p>
          <a:p>
            <a:pPr eaLnBrk="1" hangingPunct="1">
              <a:buFont typeface="Arial" panose="020B0604020202020204" pitchFamily="34" charset="0"/>
              <a:buChar char="•"/>
            </a:pPr>
            <a:r>
              <a:rPr lang="en-US" i="1" dirty="0"/>
              <a:t>It occurs more at the midcarpal joint than at the wrist joint.</a:t>
            </a:r>
          </a:p>
          <a:p>
            <a:pPr marL="0" indent="0" eaLnBrk="1" hangingPunct="1">
              <a:buNone/>
            </a:pPr>
            <a:r>
              <a:rPr lang="en-US" dirty="0"/>
              <a:t>Extension is assisted by extensors of the digits.</a:t>
            </a:r>
          </a:p>
          <a:p>
            <a:pPr eaLnBrk="1" hangingPunct="1">
              <a:buFont typeface="Arial" panose="020B0604020202020204" pitchFamily="34" charset="0"/>
              <a:buChar char="•"/>
            </a:pPr>
            <a:r>
              <a:rPr lang="en-US" i="1" dirty="0"/>
              <a:t>It occurs more at wrist than at midcarpal joint.</a:t>
            </a:r>
          </a:p>
          <a:p>
            <a:pPr marL="0" indent="0" eaLnBrk="1" hangingPunct="1">
              <a:buNone/>
            </a:pPr>
            <a:r>
              <a:rPr lang="en-US" dirty="0"/>
              <a:t>Abduction occurs more at midcarpal joint than the wrist joint.</a:t>
            </a:r>
          </a:p>
          <a:p>
            <a:pPr marL="0" indent="0" eaLnBrk="1" hangingPunct="1">
              <a:buNone/>
            </a:pPr>
            <a:r>
              <a:rPr lang="en-US" dirty="0"/>
              <a:t>Adduction mainly occurs at wrist joint.</a:t>
            </a:r>
          </a:p>
          <a:p>
            <a:pPr marL="0" indent="0" eaLnBrk="1" hangingPunct="1">
              <a:buNone/>
            </a:pPr>
            <a:r>
              <a:rPr lang="en-US" dirty="0"/>
              <a:t>Flexion and extension of the hand are actually initiated at the midcarpal joint.</a:t>
            </a:r>
          </a:p>
        </p:txBody>
      </p:sp>
      <p:sp>
        <p:nvSpPr>
          <p:cNvPr id="3" name="Footer Placeholder 2">
            <a:extLst>
              <a:ext uri="{FF2B5EF4-FFF2-40B4-BE49-F238E27FC236}">
                <a16:creationId xmlns:a16="http://schemas.microsoft.com/office/drawing/2014/main" id="{0849BA5A-0B03-8541-A91C-C7DD26ABB9C6}"/>
              </a:ext>
            </a:extLst>
          </p:cNvPr>
          <p:cNvSpPr>
            <a:spLocks noGrp="1"/>
          </p:cNvSpPr>
          <p:nvPr>
            <p:ph type="ftr" sz="quarter" idx="11"/>
          </p:nvPr>
        </p:nvSpPr>
        <p:spPr/>
        <p:txBody>
          <a:bodyPr/>
          <a:lstStyle/>
          <a:p>
            <a:r>
              <a:rPr lang="en-US"/>
              <a:t>MBBSPPT.COM</a:t>
            </a:r>
          </a:p>
        </p:txBody>
      </p:sp>
      <p:sp>
        <p:nvSpPr>
          <p:cNvPr id="4" name="Slide Number Placeholder 3">
            <a:extLst>
              <a:ext uri="{FF2B5EF4-FFF2-40B4-BE49-F238E27FC236}">
                <a16:creationId xmlns:a16="http://schemas.microsoft.com/office/drawing/2014/main" id="{95078057-B6D2-4691-8CA6-777A62F2F516}"/>
              </a:ext>
            </a:extLst>
          </p:cNvPr>
          <p:cNvSpPr>
            <a:spLocks noGrp="1"/>
          </p:cNvSpPr>
          <p:nvPr>
            <p:ph type="sldNum" sz="quarter" idx="12"/>
          </p:nvPr>
        </p:nvSpPr>
        <p:spPr/>
        <p:txBody>
          <a:bodyPr/>
          <a:lstStyle/>
          <a:p>
            <a:fld id="{F8D170CA-0DCA-46E8-A771-2D08B1DB477D}" type="slidenum">
              <a:rPr lang="en-US" smtClean="0"/>
              <a:pPr/>
              <a:t>24</a:t>
            </a:fld>
            <a:endParaRPr lang="en-US"/>
          </a:p>
        </p:txBody>
      </p:sp>
    </p:spTree>
    <p:extLst>
      <p:ext uri="{BB962C8B-B14F-4D97-AF65-F5344CB8AC3E}">
        <p14:creationId xmlns:p14="http://schemas.microsoft.com/office/powerpoint/2010/main" val="4195458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54708-6F66-7214-D564-C0FFD5699D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489062-24A1-34C8-0C26-5C9839D609C5}"/>
              </a:ext>
            </a:extLst>
          </p:cNvPr>
          <p:cNvSpPr>
            <a:spLocks noGrp="1"/>
          </p:cNvSpPr>
          <p:nvPr>
            <p:ph type="title"/>
          </p:nvPr>
        </p:nvSpPr>
        <p:spPr/>
        <p:txBody>
          <a:bodyPr>
            <a:normAutofit/>
          </a:bodyPr>
          <a:lstStyle/>
          <a:p>
            <a:r>
              <a:rPr lang="en-US" b="1" dirty="0"/>
              <a:t>Fracture of the Scaphoid</a:t>
            </a:r>
          </a:p>
        </p:txBody>
      </p:sp>
      <p:sp>
        <p:nvSpPr>
          <p:cNvPr id="5" name="Content Placeholder 4">
            <a:extLst>
              <a:ext uri="{FF2B5EF4-FFF2-40B4-BE49-F238E27FC236}">
                <a16:creationId xmlns:a16="http://schemas.microsoft.com/office/drawing/2014/main" id="{A3363C55-6E2A-F282-0429-93F9150CACCF}"/>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In the event of a blow to the wrist (</a:t>
            </a:r>
            <a:r>
              <a:rPr lang="en-US" dirty="0" err="1"/>
              <a:t>e.g</a:t>
            </a:r>
            <a:r>
              <a:rPr lang="en-US" dirty="0"/>
              <a:t> falling on an outstretched hand), the scaphoid takes most of the force. A fractured scaphoid is more common in the younger population.</a:t>
            </a:r>
          </a:p>
          <a:p>
            <a:pPr marL="0" indent="0" eaLnBrk="1" hangingPunct="1">
              <a:buNone/>
            </a:pPr>
            <a:r>
              <a:rPr lang="en-US" dirty="0"/>
              <a:t>The scaphoid has a unique blood supply, which runs distal to proximal. A fracture of the scaphoid can disrupt the blood supply to the proximal portion – this is an emergency. Failure to </a:t>
            </a:r>
            <a:r>
              <a:rPr lang="en-US" dirty="0" err="1"/>
              <a:t>revascularise</a:t>
            </a:r>
            <a:r>
              <a:rPr lang="en-US" dirty="0"/>
              <a:t> the scaphoid can lead to avascular necrosis, and future arthritis for the patient.</a:t>
            </a:r>
          </a:p>
          <a:p>
            <a:pPr marL="0" indent="0" eaLnBrk="1" hangingPunct="1">
              <a:buNone/>
            </a:pPr>
            <a:r>
              <a:rPr lang="en-US" dirty="0"/>
              <a:t>The main clinical sign of a scaphoid fracture is tenderness in the anatomical snuffbox</a:t>
            </a:r>
          </a:p>
        </p:txBody>
      </p:sp>
      <p:sp>
        <p:nvSpPr>
          <p:cNvPr id="3" name="Footer Placeholder 2">
            <a:extLst>
              <a:ext uri="{FF2B5EF4-FFF2-40B4-BE49-F238E27FC236}">
                <a16:creationId xmlns:a16="http://schemas.microsoft.com/office/drawing/2014/main" id="{84173D82-5F92-4EA0-6D2F-071C8DDE4378}"/>
              </a:ext>
            </a:extLst>
          </p:cNvPr>
          <p:cNvSpPr>
            <a:spLocks noGrp="1"/>
          </p:cNvSpPr>
          <p:nvPr>
            <p:ph type="ftr" sz="quarter" idx="11"/>
          </p:nvPr>
        </p:nvSpPr>
        <p:spPr/>
        <p:txBody>
          <a:bodyPr/>
          <a:lstStyle/>
          <a:p>
            <a:r>
              <a:rPr lang="en-US"/>
              <a:t>MBBSPPT.COM</a:t>
            </a:r>
          </a:p>
        </p:txBody>
      </p:sp>
      <p:sp>
        <p:nvSpPr>
          <p:cNvPr id="4" name="Slide Number Placeholder 3">
            <a:extLst>
              <a:ext uri="{FF2B5EF4-FFF2-40B4-BE49-F238E27FC236}">
                <a16:creationId xmlns:a16="http://schemas.microsoft.com/office/drawing/2014/main" id="{3F586152-5760-54C3-CDCD-24DE1A1D2359}"/>
              </a:ext>
            </a:extLst>
          </p:cNvPr>
          <p:cNvSpPr>
            <a:spLocks noGrp="1"/>
          </p:cNvSpPr>
          <p:nvPr>
            <p:ph type="sldNum" sz="quarter" idx="12"/>
          </p:nvPr>
        </p:nvSpPr>
        <p:spPr/>
        <p:txBody>
          <a:bodyPr/>
          <a:lstStyle/>
          <a:p>
            <a:fld id="{F8D170CA-0DCA-46E8-A771-2D08B1DB477D}" type="slidenum">
              <a:rPr lang="en-US" smtClean="0"/>
              <a:pPr/>
              <a:t>25</a:t>
            </a:fld>
            <a:endParaRPr lang="en-US"/>
          </a:p>
        </p:txBody>
      </p:sp>
    </p:spTree>
    <p:extLst>
      <p:ext uri="{BB962C8B-B14F-4D97-AF65-F5344CB8AC3E}">
        <p14:creationId xmlns:p14="http://schemas.microsoft.com/office/powerpoint/2010/main" val="2102499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Immobilization of the wrist joint</a:t>
            </a:r>
          </a:p>
        </p:txBody>
      </p:sp>
      <p:sp>
        <p:nvSpPr>
          <p:cNvPr id="3" name="Content Placeholder 2"/>
          <p:cNvSpPr>
            <a:spLocks noGrp="1"/>
          </p:cNvSpPr>
          <p:nvPr>
            <p:ph idx="1"/>
          </p:nvPr>
        </p:nvSpPr>
        <p:spPr/>
        <p:txBody>
          <a:bodyPr>
            <a:normAutofit/>
          </a:bodyPr>
          <a:lstStyle/>
          <a:p>
            <a:pPr marL="0" lvl="0" indent="0">
              <a:buNone/>
            </a:pPr>
            <a:r>
              <a:rPr lang="en-US" dirty="0"/>
              <a:t>The wrist joint is immobilized in its optimum position of 30° dorsiflexion.</a:t>
            </a:r>
          </a:p>
          <a:p>
            <a:endParaRPr lang="en-US" dirty="0"/>
          </a:p>
        </p:txBody>
      </p:sp>
      <p:sp>
        <p:nvSpPr>
          <p:cNvPr id="4" name="Footer Placeholder 3">
            <a:extLst>
              <a:ext uri="{FF2B5EF4-FFF2-40B4-BE49-F238E27FC236}">
                <a16:creationId xmlns:a16="http://schemas.microsoft.com/office/drawing/2014/main" id="{4AB08E5F-8B2C-3F5B-AD1D-173C490B9CDE}"/>
              </a:ext>
            </a:extLst>
          </p:cNvPr>
          <p:cNvSpPr>
            <a:spLocks noGrp="1"/>
          </p:cNvSpPr>
          <p:nvPr>
            <p:ph type="ftr" sz="quarter" idx="11"/>
          </p:nvPr>
        </p:nvSpPr>
        <p:spPr/>
        <p:txBody>
          <a:bodyPr/>
          <a:lstStyle/>
          <a:p>
            <a:r>
              <a:rPr lang="en-US"/>
              <a:t>MBBSPPT.COM</a:t>
            </a:r>
          </a:p>
        </p:txBody>
      </p:sp>
      <p:sp>
        <p:nvSpPr>
          <p:cNvPr id="5" name="Slide Number Placeholder 4">
            <a:extLst>
              <a:ext uri="{FF2B5EF4-FFF2-40B4-BE49-F238E27FC236}">
                <a16:creationId xmlns:a16="http://schemas.microsoft.com/office/drawing/2014/main" id="{C60AF0FB-BADC-5F6E-9222-2DC79CEC4355}"/>
              </a:ext>
            </a:extLst>
          </p:cNvPr>
          <p:cNvSpPr>
            <a:spLocks noGrp="1"/>
          </p:cNvSpPr>
          <p:nvPr>
            <p:ph type="sldNum" sz="quarter" idx="12"/>
          </p:nvPr>
        </p:nvSpPr>
        <p:spPr/>
        <p:txBody>
          <a:bodyPr/>
          <a:lstStyle/>
          <a:p>
            <a:fld id="{F8D170CA-0DCA-46E8-A771-2D08B1DB477D}"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1D7AB-AF01-8BEF-DBC4-2AA4468962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84C7E1-564E-72EE-C34B-235E61B5F7E8}"/>
              </a:ext>
            </a:extLst>
          </p:cNvPr>
          <p:cNvSpPr>
            <a:spLocks noGrp="1"/>
          </p:cNvSpPr>
          <p:nvPr>
            <p:ph type="title"/>
          </p:nvPr>
        </p:nvSpPr>
        <p:spPr>
          <a:xfrm>
            <a:off x="768096" y="585216"/>
            <a:ext cx="7918704" cy="1499616"/>
          </a:xfrm>
        </p:spPr>
        <p:txBody>
          <a:bodyPr>
            <a:normAutofit/>
          </a:bodyPr>
          <a:lstStyle/>
          <a:p>
            <a:r>
              <a:rPr lang="en-US" b="1" dirty="0"/>
              <a:t>The midcarpal joint Transverse carpal joint</a:t>
            </a:r>
          </a:p>
        </p:txBody>
      </p:sp>
      <p:sp>
        <p:nvSpPr>
          <p:cNvPr id="5" name="Content Placeholder 4">
            <a:extLst>
              <a:ext uri="{FF2B5EF4-FFF2-40B4-BE49-F238E27FC236}">
                <a16:creationId xmlns:a16="http://schemas.microsoft.com/office/drawing/2014/main" id="{33FADEDD-EE72-7D6C-C537-2C98C1ABC319}"/>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It is the joint between the proximal &amp; distal rows of </a:t>
            </a:r>
            <a:r>
              <a:rPr lang="en-US" dirty="0" err="1"/>
              <a:t>crpal</a:t>
            </a:r>
            <a:r>
              <a:rPr lang="en-US" dirty="0"/>
              <a:t> bones.</a:t>
            </a:r>
          </a:p>
          <a:p>
            <a:pPr marL="0" indent="0" eaLnBrk="1" hangingPunct="1">
              <a:buNone/>
            </a:pPr>
            <a:r>
              <a:rPr lang="en-US" dirty="0"/>
              <a:t>These rows move on each other as units.</a:t>
            </a:r>
          </a:p>
          <a:p>
            <a:pPr marL="0" indent="0" eaLnBrk="1" hangingPunct="1">
              <a:buNone/>
            </a:pPr>
            <a:r>
              <a:rPr lang="en-US" dirty="0"/>
              <a:t>This joint acts as a hinge joint. So movements of flexion &amp; extension are possible here.</a:t>
            </a:r>
          </a:p>
          <a:p>
            <a:pPr marL="0" indent="0" eaLnBrk="1" hangingPunct="1">
              <a:buNone/>
            </a:pPr>
            <a:r>
              <a:rPr lang="en-US" dirty="0"/>
              <a:t>In adduction the proximal row shifts laterally, in abduction it shifts medially.</a:t>
            </a:r>
          </a:p>
          <a:p>
            <a:pPr marL="0" indent="0" eaLnBrk="1" hangingPunct="1">
              <a:buNone/>
            </a:pPr>
            <a:r>
              <a:rPr lang="en-US" dirty="0"/>
              <a:t>The distal row moves with proximal row as the midcarpal joint locks the 2 rows together.</a:t>
            </a:r>
          </a:p>
          <a:p>
            <a:pPr marL="0" indent="0" eaLnBrk="1" hangingPunct="1">
              <a:buNone/>
            </a:pPr>
            <a:r>
              <a:rPr lang="en-US" dirty="0"/>
              <a:t>The midcarpal joint is “S-shaped, i.e. concavo-convex”.</a:t>
            </a:r>
          </a:p>
        </p:txBody>
      </p:sp>
      <p:sp>
        <p:nvSpPr>
          <p:cNvPr id="3" name="Footer Placeholder 2">
            <a:extLst>
              <a:ext uri="{FF2B5EF4-FFF2-40B4-BE49-F238E27FC236}">
                <a16:creationId xmlns:a16="http://schemas.microsoft.com/office/drawing/2014/main" id="{B249DD8F-4F0B-F314-B5A1-5977E29EA6B2}"/>
              </a:ext>
            </a:extLst>
          </p:cNvPr>
          <p:cNvSpPr>
            <a:spLocks noGrp="1"/>
          </p:cNvSpPr>
          <p:nvPr>
            <p:ph type="ftr" sz="quarter" idx="11"/>
          </p:nvPr>
        </p:nvSpPr>
        <p:spPr/>
        <p:txBody>
          <a:bodyPr/>
          <a:lstStyle/>
          <a:p>
            <a:r>
              <a:rPr lang="en-US"/>
              <a:t>MBBSPPT.COM</a:t>
            </a:r>
          </a:p>
        </p:txBody>
      </p:sp>
      <p:sp>
        <p:nvSpPr>
          <p:cNvPr id="4" name="Slide Number Placeholder 3">
            <a:extLst>
              <a:ext uri="{FF2B5EF4-FFF2-40B4-BE49-F238E27FC236}">
                <a16:creationId xmlns:a16="http://schemas.microsoft.com/office/drawing/2014/main" id="{D879155F-7979-B290-F854-06EA984CC81A}"/>
              </a:ext>
            </a:extLst>
          </p:cNvPr>
          <p:cNvSpPr>
            <a:spLocks noGrp="1"/>
          </p:cNvSpPr>
          <p:nvPr>
            <p:ph type="sldNum" sz="quarter" idx="12"/>
          </p:nvPr>
        </p:nvSpPr>
        <p:spPr/>
        <p:txBody>
          <a:bodyPr/>
          <a:lstStyle/>
          <a:p>
            <a:fld id="{F8D170CA-0DCA-46E8-A771-2D08B1DB477D}" type="slidenum">
              <a:rPr lang="en-US" smtClean="0"/>
              <a:pPr/>
              <a:t>27</a:t>
            </a:fld>
            <a:endParaRPr lang="en-US"/>
          </a:p>
        </p:txBody>
      </p:sp>
    </p:spTree>
    <p:extLst>
      <p:ext uri="{BB962C8B-B14F-4D97-AF65-F5344CB8AC3E}">
        <p14:creationId xmlns:p14="http://schemas.microsoft.com/office/powerpoint/2010/main" val="34114799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4E7B2-4775-C759-911B-A5754ED1EC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240CD7-EB7D-2C95-BA21-49A73CA57F00}"/>
              </a:ext>
            </a:extLst>
          </p:cNvPr>
          <p:cNvSpPr>
            <a:spLocks noGrp="1"/>
          </p:cNvSpPr>
          <p:nvPr>
            <p:ph type="title"/>
          </p:nvPr>
        </p:nvSpPr>
        <p:spPr/>
        <p:txBody>
          <a:bodyPr>
            <a:normAutofit/>
          </a:bodyPr>
          <a:lstStyle/>
          <a:p>
            <a:r>
              <a:rPr lang="en-US" b="1" dirty="0"/>
              <a:t>Clinical Relevance</a:t>
            </a:r>
          </a:p>
        </p:txBody>
      </p:sp>
      <p:sp>
        <p:nvSpPr>
          <p:cNvPr id="5" name="Content Placeholder 4">
            <a:extLst>
              <a:ext uri="{FF2B5EF4-FFF2-40B4-BE49-F238E27FC236}">
                <a16:creationId xmlns:a16="http://schemas.microsoft.com/office/drawing/2014/main" id="{AEF0EF75-6043-C815-91E4-A0A723088EA4}"/>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Ganglion (</a:t>
            </a:r>
            <a:r>
              <a:rPr lang="en-US" dirty="0" err="1"/>
              <a:t>Gk</a:t>
            </a:r>
            <a:r>
              <a:rPr lang="en-US" dirty="0"/>
              <a:t> = swelling or knot): </a:t>
            </a:r>
          </a:p>
          <a:p>
            <a:pPr marL="0" indent="0" eaLnBrk="1" hangingPunct="1">
              <a:buNone/>
            </a:pPr>
            <a:r>
              <a:rPr lang="en-US" dirty="0"/>
              <a:t>It is a non-tender cystic swelling, which sometimes appears on wrist most commonly on its dorsal aspect. Its size varies from a small grape to a plum. It usually occurs due to mucoid degeneration of synovial sheath around the tendon. </a:t>
            </a:r>
          </a:p>
          <a:p>
            <a:pPr marL="0" indent="0" eaLnBrk="1" hangingPunct="1">
              <a:buNone/>
            </a:pPr>
            <a:r>
              <a:rPr lang="en-US" dirty="0"/>
              <a:t>The cyst is thin walled and contains clear mucinous fluid. </a:t>
            </a:r>
          </a:p>
          <a:p>
            <a:pPr marL="0" indent="0" eaLnBrk="1" hangingPunct="1">
              <a:buNone/>
            </a:pPr>
            <a:r>
              <a:rPr lang="en-US" dirty="0"/>
              <a:t>The flexion of wrist makes the cyst to enlarge and it may become painful.</a:t>
            </a:r>
          </a:p>
        </p:txBody>
      </p:sp>
      <p:sp>
        <p:nvSpPr>
          <p:cNvPr id="3" name="Footer Placeholder 2">
            <a:extLst>
              <a:ext uri="{FF2B5EF4-FFF2-40B4-BE49-F238E27FC236}">
                <a16:creationId xmlns:a16="http://schemas.microsoft.com/office/drawing/2014/main" id="{BB8FC251-3059-F332-46C3-999570B4461A}"/>
              </a:ext>
            </a:extLst>
          </p:cNvPr>
          <p:cNvSpPr>
            <a:spLocks noGrp="1"/>
          </p:cNvSpPr>
          <p:nvPr>
            <p:ph type="ftr" sz="quarter" idx="11"/>
          </p:nvPr>
        </p:nvSpPr>
        <p:spPr/>
        <p:txBody>
          <a:bodyPr/>
          <a:lstStyle/>
          <a:p>
            <a:r>
              <a:rPr lang="en-US"/>
              <a:t>MBBSPPT.COM</a:t>
            </a:r>
          </a:p>
        </p:txBody>
      </p:sp>
      <p:sp>
        <p:nvSpPr>
          <p:cNvPr id="4" name="Slide Number Placeholder 3">
            <a:extLst>
              <a:ext uri="{FF2B5EF4-FFF2-40B4-BE49-F238E27FC236}">
                <a16:creationId xmlns:a16="http://schemas.microsoft.com/office/drawing/2014/main" id="{96349703-48FF-FCA0-F008-794E58136767}"/>
              </a:ext>
            </a:extLst>
          </p:cNvPr>
          <p:cNvSpPr>
            <a:spLocks noGrp="1"/>
          </p:cNvSpPr>
          <p:nvPr>
            <p:ph type="sldNum" sz="quarter" idx="12"/>
          </p:nvPr>
        </p:nvSpPr>
        <p:spPr/>
        <p:txBody>
          <a:bodyPr/>
          <a:lstStyle/>
          <a:p>
            <a:fld id="{F8D170CA-0DCA-46E8-A771-2D08B1DB477D}" type="slidenum">
              <a:rPr lang="en-US" smtClean="0"/>
              <a:pPr/>
              <a:t>28</a:t>
            </a:fld>
            <a:endParaRPr lang="en-US"/>
          </a:p>
        </p:txBody>
      </p:sp>
    </p:spTree>
    <p:extLst>
      <p:ext uri="{BB962C8B-B14F-4D97-AF65-F5344CB8AC3E}">
        <p14:creationId xmlns:p14="http://schemas.microsoft.com/office/powerpoint/2010/main" val="711248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87C6E-649C-6E78-37AA-E9A71B614A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D0442A-9DF4-2466-2F7E-5FBB50239909}"/>
              </a:ext>
            </a:extLst>
          </p:cNvPr>
          <p:cNvSpPr>
            <a:spLocks noGrp="1"/>
          </p:cNvSpPr>
          <p:nvPr>
            <p:ph type="title"/>
          </p:nvPr>
        </p:nvSpPr>
        <p:spPr/>
        <p:txBody>
          <a:bodyPr>
            <a:normAutofit/>
          </a:bodyPr>
          <a:lstStyle/>
          <a:p>
            <a:r>
              <a:rPr lang="en-US" b="1" dirty="0"/>
              <a:t>Anterior Dislocation</a:t>
            </a:r>
            <a:br>
              <a:rPr lang="en-US" b="1" dirty="0"/>
            </a:br>
            <a:r>
              <a:rPr lang="en-US" b="1" dirty="0"/>
              <a:t>of the Lunate</a:t>
            </a:r>
          </a:p>
        </p:txBody>
      </p:sp>
      <p:sp>
        <p:nvSpPr>
          <p:cNvPr id="5" name="Content Placeholder 4">
            <a:extLst>
              <a:ext uri="{FF2B5EF4-FFF2-40B4-BE49-F238E27FC236}">
                <a16:creationId xmlns:a16="http://schemas.microsoft.com/office/drawing/2014/main" id="{B3A11C58-F18A-B4C2-5534-A000E258D328}"/>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This can occur by falling on a dorsiflexed wrist. </a:t>
            </a:r>
          </a:p>
          <a:p>
            <a:pPr marL="0" indent="0" eaLnBrk="1" hangingPunct="1">
              <a:buNone/>
            </a:pPr>
            <a:r>
              <a:rPr lang="en-US" dirty="0"/>
              <a:t>The lunate is forced anteriorly, and compresses the carpal tunnel, causing the symptoms of carpal tunnel syndrome.</a:t>
            </a:r>
          </a:p>
          <a:p>
            <a:pPr marL="0" indent="0" eaLnBrk="1" hangingPunct="1">
              <a:buNone/>
            </a:pPr>
            <a:r>
              <a:rPr lang="en-US" dirty="0"/>
              <a:t>This manifests clinically as paranesthesia in the sensory distribution of the median nerve and weakness of thenar muscles. The lunate can also undergo avascular necrosis, so immediate clinical attention to the fracture is needed.</a:t>
            </a:r>
          </a:p>
        </p:txBody>
      </p:sp>
      <p:sp>
        <p:nvSpPr>
          <p:cNvPr id="3" name="Footer Placeholder 2">
            <a:extLst>
              <a:ext uri="{FF2B5EF4-FFF2-40B4-BE49-F238E27FC236}">
                <a16:creationId xmlns:a16="http://schemas.microsoft.com/office/drawing/2014/main" id="{37240FDF-7747-8C1C-981F-61CD95D1B38F}"/>
              </a:ext>
            </a:extLst>
          </p:cNvPr>
          <p:cNvSpPr>
            <a:spLocks noGrp="1"/>
          </p:cNvSpPr>
          <p:nvPr>
            <p:ph type="ftr" sz="quarter" idx="11"/>
          </p:nvPr>
        </p:nvSpPr>
        <p:spPr/>
        <p:txBody>
          <a:bodyPr/>
          <a:lstStyle/>
          <a:p>
            <a:r>
              <a:rPr lang="en-US"/>
              <a:t>MBBSPPT.COM</a:t>
            </a:r>
          </a:p>
        </p:txBody>
      </p:sp>
      <p:sp>
        <p:nvSpPr>
          <p:cNvPr id="4" name="Slide Number Placeholder 3">
            <a:extLst>
              <a:ext uri="{FF2B5EF4-FFF2-40B4-BE49-F238E27FC236}">
                <a16:creationId xmlns:a16="http://schemas.microsoft.com/office/drawing/2014/main" id="{E9B609A7-46EA-8587-F360-D02CC820AFB5}"/>
              </a:ext>
            </a:extLst>
          </p:cNvPr>
          <p:cNvSpPr>
            <a:spLocks noGrp="1"/>
          </p:cNvSpPr>
          <p:nvPr>
            <p:ph type="sldNum" sz="quarter" idx="12"/>
          </p:nvPr>
        </p:nvSpPr>
        <p:spPr/>
        <p:txBody>
          <a:bodyPr/>
          <a:lstStyle/>
          <a:p>
            <a:fld id="{F8D170CA-0DCA-46E8-A771-2D08B1DB477D}" type="slidenum">
              <a:rPr lang="en-US" smtClean="0"/>
              <a:pPr/>
              <a:t>29</a:t>
            </a:fld>
            <a:endParaRPr lang="en-US"/>
          </a:p>
        </p:txBody>
      </p:sp>
    </p:spTree>
    <p:extLst>
      <p:ext uri="{BB962C8B-B14F-4D97-AF65-F5344CB8AC3E}">
        <p14:creationId xmlns:p14="http://schemas.microsoft.com/office/powerpoint/2010/main" val="515180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822442" y="613506"/>
            <a:ext cx="5499115" cy="5630988"/>
          </a:xfrm>
          <a:prstGeom prst="rect">
            <a:avLst/>
          </a:prstGeom>
          <a:noFill/>
          <a:ln w="9525">
            <a:noFill/>
            <a:miter lim="800000"/>
            <a:headEnd/>
            <a:tailEnd/>
          </a:ln>
          <a:effectLst/>
        </p:spPr>
      </p:pic>
      <p:sp>
        <p:nvSpPr>
          <p:cNvPr id="2" name="Footer Placeholder 1">
            <a:extLst>
              <a:ext uri="{FF2B5EF4-FFF2-40B4-BE49-F238E27FC236}">
                <a16:creationId xmlns:a16="http://schemas.microsoft.com/office/drawing/2014/main" id="{AEAEC3F3-CB6C-3825-47B5-4A8AD3197BC2}"/>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A389A04E-DE97-2F26-35D7-E132C42A1AE8}"/>
              </a:ext>
            </a:extLst>
          </p:cNvPr>
          <p:cNvSpPr>
            <a:spLocks noGrp="1"/>
          </p:cNvSpPr>
          <p:nvPr>
            <p:ph type="sldNum" sz="quarter" idx="12"/>
          </p:nvPr>
        </p:nvSpPr>
        <p:spPr/>
        <p:txBody>
          <a:bodyPr/>
          <a:lstStyle/>
          <a:p>
            <a:fld id="{F8D170CA-0DCA-46E8-A771-2D08B1DB477D}"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928F1-F1B4-53EA-20DC-056507F37C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A1A033-E68C-726C-8C0E-EC5AD5F8B68F}"/>
              </a:ext>
            </a:extLst>
          </p:cNvPr>
          <p:cNvSpPr>
            <a:spLocks noGrp="1"/>
          </p:cNvSpPr>
          <p:nvPr>
            <p:ph type="title"/>
          </p:nvPr>
        </p:nvSpPr>
        <p:spPr/>
        <p:txBody>
          <a:bodyPr>
            <a:normAutofit/>
          </a:bodyPr>
          <a:lstStyle/>
          <a:p>
            <a:r>
              <a:rPr lang="en-US" b="1" dirty="0" err="1"/>
              <a:t>Colles</a:t>
            </a:r>
            <a:r>
              <a:rPr lang="en-US" b="1" dirty="0"/>
              <a:t>’ Fracture</a:t>
            </a:r>
          </a:p>
        </p:txBody>
      </p:sp>
      <p:sp>
        <p:nvSpPr>
          <p:cNvPr id="5" name="Content Placeholder 4">
            <a:extLst>
              <a:ext uri="{FF2B5EF4-FFF2-40B4-BE49-F238E27FC236}">
                <a16:creationId xmlns:a16="http://schemas.microsoft.com/office/drawing/2014/main" id="{2B37A643-5C29-82FC-1ABB-088D60165225}"/>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The </a:t>
            </a:r>
            <a:r>
              <a:rPr lang="en-US" dirty="0" err="1"/>
              <a:t>Colles</a:t>
            </a:r>
            <a:r>
              <a:rPr lang="en-US" dirty="0"/>
              <a:t>’ fracture is the most common fracture involving the wrist, caused by falling onto an outstretched hand.</a:t>
            </a:r>
          </a:p>
          <a:p>
            <a:pPr marL="0" indent="0" eaLnBrk="1" hangingPunct="1">
              <a:buNone/>
            </a:pPr>
            <a:r>
              <a:rPr lang="en-US" dirty="0"/>
              <a:t>The radius fractures, with the distal fragment being displaced posteriorly. The ulnar styloid process can also be damaged, and is avulsed in the majority of cases.</a:t>
            </a:r>
          </a:p>
          <a:p>
            <a:pPr marL="0" indent="0" eaLnBrk="1" hangingPunct="1">
              <a:buNone/>
            </a:pPr>
            <a:r>
              <a:rPr lang="en-US" dirty="0"/>
              <a:t>This clinical condition produces what is known as the ‘dinner fork deformity’.</a:t>
            </a:r>
          </a:p>
        </p:txBody>
      </p:sp>
      <p:sp>
        <p:nvSpPr>
          <p:cNvPr id="3" name="Footer Placeholder 2">
            <a:extLst>
              <a:ext uri="{FF2B5EF4-FFF2-40B4-BE49-F238E27FC236}">
                <a16:creationId xmlns:a16="http://schemas.microsoft.com/office/drawing/2014/main" id="{ACF2EB59-9BB1-C5BF-9654-843F86D7BFC6}"/>
              </a:ext>
            </a:extLst>
          </p:cNvPr>
          <p:cNvSpPr>
            <a:spLocks noGrp="1"/>
          </p:cNvSpPr>
          <p:nvPr>
            <p:ph type="ftr" sz="quarter" idx="11"/>
          </p:nvPr>
        </p:nvSpPr>
        <p:spPr/>
        <p:txBody>
          <a:bodyPr/>
          <a:lstStyle/>
          <a:p>
            <a:r>
              <a:rPr lang="en-US"/>
              <a:t>MBBSPPT.COM</a:t>
            </a:r>
          </a:p>
        </p:txBody>
      </p:sp>
      <p:sp>
        <p:nvSpPr>
          <p:cNvPr id="4" name="Slide Number Placeholder 3">
            <a:extLst>
              <a:ext uri="{FF2B5EF4-FFF2-40B4-BE49-F238E27FC236}">
                <a16:creationId xmlns:a16="http://schemas.microsoft.com/office/drawing/2014/main" id="{34A30F37-89EB-A1DA-C323-2ACF01BCCE56}"/>
              </a:ext>
            </a:extLst>
          </p:cNvPr>
          <p:cNvSpPr>
            <a:spLocks noGrp="1"/>
          </p:cNvSpPr>
          <p:nvPr>
            <p:ph type="sldNum" sz="quarter" idx="12"/>
          </p:nvPr>
        </p:nvSpPr>
        <p:spPr/>
        <p:txBody>
          <a:bodyPr/>
          <a:lstStyle/>
          <a:p>
            <a:fld id="{F8D170CA-0DCA-46E8-A771-2D08B1DB477D}" type="slidenum">
              <a:rPr lang="en-US" smtClean="0"/>
              <a:pPr/>
              <a:t>30</a:t>
            </a:fld>
            <a:endParaRPr lang="en-US"/>
          </a:p>
        </p:txBody>
      </p:sp>
    </p:spTree>
    <p:extLst>
      <p:ext uri="{BB962C8B-B14F-4D97-AF65-F5344CB8AC3E}">
        <p14:creationId xmlns:p14="http://schemas.microsoft.com/office/powerpoint/2010/main" val="14710804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090448" y="1662112"/>
            <a:ext cx="6963103" cy="3533775"/>
          </a:xfrm>
          <a:prstGeom prst="rect">
            <a:avLst/>
          </a:prstGeom>
          <a:noFill/>
          <a:ln w="9525">
            <a:noFill/>
            <a:miter lim="800000"/>
            <a:headEnd/>
            <a:tailEnd/>
          </a:ln>
          <a:effectLst/>
        </p:spPr>
      </p:pic>
      <p:sp>
        <p:nvSpPr>
          <p:cNvPr id="2" name="Footer Placeholder 1">
            <a:extLst>
              <a:ext uri="{FF2B5EF4-FFF2-40B4-BE49-F238E27FC236}">
                <a16:creationId xmlns:a16="http://schemas.microsoft.com/office/drawing/2014/main" id="{3C11B1CD-10A7-CCF6-BEAD-A078CAC10569}"/>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B0A80757-5321-9663-6A65-7AB766AD1558}"/>
              </a:ext>
            </a:extLst>
          </p:cNvPr>
          <p:cNvSpPr>
            <a:spLocks noGrp="1"/>
          </p:cNvSpPr>
          <p:nvPr>
            <p:ph type="sldNum" sz="quarter" idx="12"/>
          </p:nvPr>
        </p:nvSpPr>
        <p:spPr/>
        <p:txBody>
          <a:bodyPr/>
          <a:lstStyle/>
          <a:p>
            <a:fld id="{F8D170CA-0DCA-46E8-A771-2D08B1DB477D}"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36EF2-0887-595D-4E7F-35A15101AD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2A3B75-39D5-1E73-7F9D-CFDC84FE3510}"/>
              </a:ext>
            </a:extLst>
          </p:cNvPr>
          <p:cNvSpPr>
            <a:spLocks noGrp="1"/>
          </p:cNvSpPr>
          <p:nvPr>
            <p:ph type="title"/>
          </p:nvPr>
        </p:nvSpPr>
        <p:spPr/>
        <p:txBody>
          <a:bodyPr>
            <a:normAutofit/>
          </a:bodyPr>
          <a:lstStyle/>
          <a:p>
            <a:r>
              <a:rPr lang="en-US" b="1" dirty="0"/>
              <a:t>X-Ray</a:t>
            </a:r>
          </a:p>
        </p:txBody>
      </p:sp>
      <p:pic>
        <p:nvPicPr>
          <p:cNvPr id="3" name="Content Placeholder 3" descr="Related image">
            <a:extLst>
              <a:ext uri="{FF2B5EF4-FFF2-40B4-BE49-F238E27FC236}">
                <a16:creationId xmlns:a16="http://schemas.microsoft.com/office/drawing/2014/main" id="{71058D24-BE59-7470-3F1A-DC1348EE8DD1}"/>
              </a:ext>
            </a:extLst>
          </p:cNvPr>
          <p:cNvPicPr>
            <a:picLocks/>
          </p:cNvPicPr>
          <p:nvPr/>
        </p:nvPicPr>
        <p:blipFill>
          <a:blip r:embed="rId2"/>
          <a:srcRect/>
          <a:stretch>
            <a:fillRect/>
          </a:stretch>
        </p:blipFill>
        <p:spPr bwMode="auto">
          <a:xfrm>
            <a:off x="1303864" y="2084832"/>
            <a:ext cx="3208866" cy="3551237"/>
          </a:xfrm>
          <a:prstGeom prst="rect">
            <a:avLst/>
          </a:prstGeom>
          <a:noFill/>
          <a:ln w="9525">
            <a:noFill/>
            <a:miter lim="800000"/>
            <a:headEnd/>
            <a:tailEnd/>
          </a:ln>
        </p:spPr>
      </p:pic>
      <p:pic>
        <p:nvPicPr>
          <p:cNvPr id="4" name="Picture 3" descr="Related image">
            <a:extLst>
              <a:ext uri="{FF2B5EF4-FFF2-40B4-BE49-F238E27FC236}">
                <a16:creationId xmlns:a16="http://schemas.microsoft.com/office/drawing/2014/main" id="{8AF15854-A032-A7AA-2330-9C20BCF13E32}"/>
              </a:ext>
            </a:extLst>
          </p:cNvPr>
          <p:cNvPicPr/>
          <p:nvPr/>
        </p:nvPicPr>
        <p:blipFill>
          <a:blip r:embed="rId3"/>
          <a:srcRect/>
          <a:stretch>
            <a:fillRect/>
          </a:stretch>
        </p:blipFill>
        <p:spPr bwMode="auto">
          <a:xfrm>
            <a:off x="4648200" y="2084832"/>
            <a:ext cx="3208864" cy="3551237"/>
          </a:xfrm>
          <a:prstGeom prst="rect">
            <a:avLst/>
          </a:prstGeom>
          <a:noFill/>
          <a:ln w="9525">
            <a:noFill/>
            <a:miter lim="800000"/>
            <a:headEnd/>
            <a:tailEnd/>
          </a:ln>
        </p:spPr>
      </p:pic>
      <p:sp>
        <p:nvSpPr>
          <p:cNvPr id="5" name="Footer Placeholder 4">
            <a:extLst>
              <a:ext uri="{FF2B5EF4-FFF2-40B4-BE49-F238E27FC236}">
                <a16:creationId xmlns:a16="http://schemas.microsoft.com/office/drawing/2014/main" id="{45CDC58E-6D6A-ED80-CFB5-4827F34F4A61}"/>
              </a:ext>
            </a:extLst>
          </p:cNvPr>
          <p:cNvSpPr>
            <a:spLocks noGrp="1"/>
          </p:cNvSpPr>
          <p:nvPr>
            <p:ph type="ftr" sz="quarter" idx="11"/>
          </p:nvPr>
        </p:nvSpPr>
        <p:spPr/>
        <p:txBody>
          <a:bodyPr/>
          <a:lstStyle/>
          <a:p>
            <a:r>
              <a:rPr lang="en-US"/>
              <a:t>MBBSPPT.COM</a:t>
            </a:r>
          </a:p>
        </p:txBody>
      </p:sp>
      <p:sp>
        <p:nvSpPr>
          <p:cNvPr id="6" name="Slide Number Placeholder 5">
            <a:extLst>
              <a:ext uri="{FF2B5EF4-FFF2-40B4-BE49-F238E27FC236}">
                <a16:creationId xmlns:a16="http://schemas.microsoft.com/office/drawing/2014/main" id="{6405DAF2-0500-65AB-8565-6A8240D50D8E}"/>
              </a:ext>
            </a:extLst>
          </p:cNvPr>
          <p:cNvSpPr>
            <a:spLocks noGrp="1"/>
          </p:cNvSpPr>
          <p:nvPr>
            <p:ph type="sldNum" sz="quarter" idx="12"/>
          </p:nvPr>
        </p:nvSpPr>
        <p:spPr/>
        <p:txBody>
          <a:bodyPr/>
          <a:lstStyle/>
          <a:p>
            <a:fld id="{F8D170CA-0DCA-46E8-A771-2D08B1DB477D}" type="slidenum">
              <a:rPr lang="en-US" smtClean="0"/>
              <a:pPr/>
              <a:t>32</a:t>
            </a:fld>
            <a:endParaRPr lang="en-US"/>
          </a:p>
        </p:txBody>
      </p:sp>
    </p:spTree>
    <p:extLst>
      <p:ext uri="{BB962C8B-B14F-4D97-AF65-F5344CB8AC3E}">
        <p14:creationId xmlns:p14="http://schemas.microsoft.com/office/powerpoint/2010/main" val="3301361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93084" y="2875002"/>
            <a:ext cx="3557832" cy="110799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66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Thank You</a:t>
            </a:r>
            <a:endParaRPr lang="en-US" sz="6600"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2" name="Footer Placeholder 1">
            <a:extLst>
              <a:ext uri="{FF2B5EF4-FFF2-40B4-BE49-F238E27FC236}">
                <a16:creationId xmlns:a16="http://schemas.microsoft.com/office/drawing/2014/main" id="{7CC480FD-3D95-3371-96B0-999E69CEC271}"/>
              </a:ext>
            </a:extLst>
          </p:cNvPr>
          <p:cNvSpPr>
            <a:spLocks noGrp="1"/>
          </p:cNvSpPr>
          <p:nvPr>
            <p:ph type="ftr" sz="quarter" idx="11"/>
          </p:nvPr>
        </p:nvSpPr>
        <p:spPr/>
        <p:txBody>
          <a:bodyPr/>
          <a:lstStyle/>
          <a:p>
            <a:r>
              <a:rPr lang="en-US"/>
              <a:t>MBBSPPT.COM</a:t>
            </a:r>
          </a:p>
        </p:txBody>
      </p:sp>
      <p:sp>
        <p:nvSpPr>
          <p:cNvPr id="4" name="Slide Number Placeholder 3">
            <a:extLst>
              <a:ext uri="{FF2B5EF4-FFF2-40B4-BE49-F238E27FC236}">
                <a16:creationId xmlns:a16="http://schemas.microsoft.com/office/drawing/2014/main" id="{E95E6785-896F-E2F4-8CB8-9756F226FC9C}"/>
              </a:ext>
            </a:extLst>
          </p:cNvPr>
          <p:cNvSpPr>
            <a:spLocks noGrp="1"/>
          </p:cNvSpPr>
          <p:nvPr>
            <p:ph type="sldNum" sz="quarter" idx="12"/>
          </p:nvPr>
        </p:nvSpPr>
        <p:spPr/>
        <p:txBody>
          <a:bodyPr/>
          <a:lstStyle/>
          <a:p>
            <a:fld id="{F8D170CA-0DCA-46E8-A771-2D08B1DB477D}" type="slidenum">
              <a:rPr lang="en-US" smtClean="0"/>
              <a:pPr/>
              <a:t>33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srcRect/>
          <a:stretch>
            <a:fillRect/>
          </a:stretch>
        </p:blipFill>
        <p:spPr bwMode="auto">
          <a:xfrm>
            <a:off x="2152650" y="685548"/>
            <a:ext cx="4838700" cy="5486903"/>
          </a:xfrm>
          <a:prstGeom prst="rect">
            <a:avLst/>
          </a:prstGeom>
          <a:noFill/>
          <a:ln w="9525">
            <a:noFill/>
            <a:miter lim="800000"/>
            <a:headEnd/>
            <a:tailEnd/>
          </a:ln>
          <a:effectLst/>
        </p:spPr>
      </p:pic>
      <p:sp>
        <p:nvSpPr>
          <p:cNvPr id="2" name="Footer Placeholder 1">
            <a:extLst>
              <a:ext uri="{FF2B5EF4-FFF2-40B4-BE49-F238E27FC236}">
                <a16:creationId xmlns:a16="http://schemas.microsoft.com/office/drawing/2014/main" id="{3B8C73CA-B473-EA70-B9B2-80A8AEB96BC5}"/>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E73A274B-2107-4F17-0998-3537B455E499}"/>
              </a:ext>
            </a:extLst>
          </p:cNvPr>
          <p:cNvSpPr>
            <a:spLocks noGrp="1"/>
          </p:cNvSpPr>
          <p:nvPr>
            <p:ph type="sldNum" sz="quarter" idx="12"/>
          </p:nvPr>
        </p:nvSpPr>
        <p:spPr/>
        <p:txBody>
          <a:bodyPr/>
          <a:lstStyle/>
          <a:p>
            <a:fld id="{F8D170CA-0DCA-46E8-A771-2D08B1DB477D}"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3"/>
          <p:cNvPicPr>
            <a:picLocks noChangeAspect="1" noChangeArrowheads="1"/>
          </p:cNvPicPr>
          <p:nvPr/>
        </p:nvPicPr>
        <p:blipFill>
          <a:blip r:embed="rId2"/>
          <a:srcRect/>
          <a:stretch>
            <a:fillRect/>
          </a:stretch>
        </p:blipFill>
        <p:spPr bwMode="auto">
          <a:xfrm>
            <a:off x="778934" y="1295400"/>
            <a:ext cx="7586132" cy="4267199"/>
          </a:xfrm>
          <a:prstGeom prst="rect">
            <a:avLst/>
          </a:prstGeom>
          <a:noFill/>
          <a:ln w="9525">
            <a:noFill/>
            <a:miter lim="800000"/>
            <a:headEnd/>
            <a:tailEnd/>
          </a:ln>
          <a:effectLst/>
        </p:spPr>
      </p:pic>
      <p:sp>
        <p:nvSpPr>
          <p:cNvPr id="2" name="Footer Placeholder 1">
            <a:extLst>
              <a:ext uri="{FF2B5EF4-FFF2-40B4-BE49-F238E27FC236}">
                <a16:creationId xmlns:a16="http://schemas.microsoft.com/office/drawing/2014/main" id="{6277438A-DE27-8623-689F-AEA672FFE6C4}"/>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A58460A3-9A85-C0FF-C665-60ACDBD69C1E}"/>
              </a:ext>
            </a:extLst>
          </p:cNvPr>
          <p:cNvSpPr>
            <a:spLocks noGrp="1"/>
          </p:cNvSpPr>
          <p:nvPr>
            <p:ph type="sldNum" sz="quarter" idx="12"/>
          </p:nvPr>
        </p:nvSpPr>
        <p:spPr/>
        <p:txBody>
          <a:bodyPr/>
          <a:lstStyle/>
          <a:p>
            <a:fld id="{F8D170CA-0DCA-46E8-A771-2D08B1DB477D}"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1CA07-414C-D2DC-6237-C74DFECB23FD}"/>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96A57C2-A3D1-0F8C-10B3-9D1339AC5BE8}"/>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lvl="1">
              <a:buFont typeface="Arial" panose="020B0604020202020204" pitchFamily="34" charset="0"/>
              <a:buChar char="•"/>
            </a:pPr>
            <a:r>
              <a:rPr lang="en-US" sz="2000" dirty="0"/>
              <a:t>It is the Radio-Carpal Joint, lies at the level of proximal wrist crease.</a:t>
            </a:r>
          </a:p>
          <a:p>
            <a:pPr lvl="1">
              <a:buFont typeface="Arial" panose="020B0604020202020204" pitchFamily="34" charset="0"/>
              <a:buChar char="•"/>
            </a:pPr>
            <a:r>
              <a:rPr lang="en-US" sz="2000" dirty="0"/>
              <a:t>It is a synovial joint of ellipsoid (condyloid) variety.</a:t>
            </a:r>
          </a:p>
        </p:txBody>
      </p:sp>
      <p:sp>
        <p:nvSpPr>
          <p:cNvPr id="8" name="Title 1">
            <a:extLst>
              <a:ext uri="{FF2B5EF4-FFF2-40B4-BE49-F238E27FC236}">
                <a16:creationId xmlns:a16="http://schemas.microsoft.com/office/drawing/2014/main" id="{DFAF99ED-E817-4567-25DE-44334EFFF000}"/>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Type</a:t>
            </a:r>
          </a:p>
        </p:txBody>
      </p:sp>
      <p:sp>
        <p:nvSpPr>
          <p:cNvPr id="2" name="Footer Placeholder 1">
            <a:extLst>
              <a:ext uri="{FF2B5EF4-FFF2-40B4-BE49-F238E27FC236}">
                <a16:creationId xmlns:a16="http://schemas.microsoft.com/office/drawing/2014/main" id="{B6BCE211-2D0F-7B01-6997-7B84EB26F425}"/>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E4BB2BF3-95F5-A0FE-0DAA-A67F8C0EBAF6}"/>
              </a:ext>
            </a:extLst>
          </p:cNvPr>
          <p:cNvSpPr>
            <a:spLocks noGrp="1"/>
          </p:cNvSpPr>
          <p:nvPr>
            <p:ph type="sldNum" sz="quarter" idx="12"/>
          </p:nvPr>
        </p:nvSpPr>
        <p:spPr/>
        <p:txBody>
          <a:bodyPr/>
          <a:lstStyle/>
          <a:p>
            <a:fld id="{F8D170CA-0DCA-46E8-A771-2D08B1DB477D}" type="slidenum">
              <a:rPr lang="en-US" smtClean="0"/>
              <a:pPr/>
              <a:t>6</a:t>
            </a:fld>
            <a:endParaRPr lang="en-US"/>
          </a:p>
        </p:txBody>
      </p:sp>
    </p:spTree>
    <p:extLst>
      <p:ext uri="{BB962C8B-B14F-4D97-AF65-F5344CB8AC3E}">
        <p14:creationId xmlns:p14="http://schemas.microsoft.com/office/powerpoint/2010/main" val="3708865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9464D-BA53-F3B8-A270-5314EEDABCE4}"/>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5A94450-585A-DBC3-9B0F-CCF18E94B434}"/>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The wrist joint is formed by:</a:t>
            </a:r>
          </a:p>
          <a:p>
            <a:pPr eaLnBrk="1" hangingPunct="1">
              <a:buFont typeface="Arial" panose="020B0604020202020204" pitchFamily="34" charset="0"/>
              <a:buChar char="•"/>
            </a:pPr>
            <a:r>
              <a:rPr lang="en-US" sz="1600" i="1" dirty="0"/>
              <a:t>Distally – The proximal row of the 3 carpal bones (scaphoid, lunate and triquetral).</a:t>
            </a:r>
          </a:p>
          <a:p>
            <a:pPr eaLnBrk="1" hangingPunct="1">
              <a:buFont typeface="Arial" panose="020B0604020202020204" pitchFamily="34" charset="0"/>
              <a:buChar char="•"/>
            </a:pPr>
            <a:r>
              <a:rPr lang="en-US" sz="1600" i="1" dirty="0"/>
              <a:t>Proximally – The distal end of the radius, and the articular disc(The triangular fibrocartilage complex (TFCC). </a:t>
            </a:r>
          </a:p>
          <a:p>
            <a:pPr marL="0" indent="0" eaLnBrk="1" hangingPunct="1">
              <a:buNone/>
            </a:pPr>
            <a:r>
              <a:rPr lang="en-US" dirty="0"/>
              <a:t>The ulna is not part of the wrist joint. </a:t>
            </a:r>
          </a:p>
          <a:p>
            <a:pPr eaLnBrk="1" hangingPunct="1">
              <a:buFont typeface="Arial" panose="020B0604020202020204" pitchFamily="34" charset="0"/>
              <a:buChar char="•"/>
            </a:pPr>
            <a:r>
              <a:rPr lang="en-US" sz="1600" i="1" dirty="0"/>
              <a:t>It is prevented from articulating with the carpal bones by an articular disc(TFCC), which lies between the ulna &amp; the proximal row of carpal bones.</a:t>
            </a:r>
          </a:p>
          <a:p>
            <a:pPr marL="0" indent="0" eaLnBrk="1" hangingPunct="1">
              <a:buNone/>
            </a:pPr>
            <a:r>
              <a:rPr lang="en-US" dirty="0"/>
              <a:t>Together, the carpal bones form a convex surface, which articulates with the concave surface of the radius and articular disc.</a:t>
            </a:r>
          </a:p>
        </p:txBody>
      </p:sp>
      <p:sp>
        <p:nvSpPr>
          <p:cNvPr id="8" name="Title 1">
            <a:extLst>
              <a:ext uri="{FF2B5EF4-FFF2-40B4-BE49-F238E27FC236}">
                <a16:creationId xmlns:a16="http://schemas.microsoft.com/office/drawing/2014/main" id="{C938BF71-EC4F-E033-ABD7-E5693FA5705E}"/>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Articulating Surfaces</a:t>
            </a:r>
          </a:p>
        </p:txBody>
      </p:sp>
      <p:sp>
        <p:nvSpPr>
          <p:cNvPr id="2" name="Footer Placeholder 1">
            <a:extLst>
              <a:ext uri="{FF2B5EF4-FFF2-40B4-BE49-F238E27FC236}">
                <a16:creationId xmlns:a16="http://schemas.microsoft.com/office/drawing/2014/main" id="{192831AB-9FB0-9358-FEE7-7EE2F1CCE772}"/>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0A9D01BE-F352-F5ED-F71C-580819DCCE8D}"/>
              </a:ext>
            </a:extLst>
          </p:cNvPr>
          <p:cNvSpPr>
            <a:spLocks noGrp="1"/>
          </p:cNvSpPr>
          <p:nvPr>
            <p:ph type="sldNum" sz="quarter" idx="12"/>
          </p:nvPr>
        </p:nvSpPr>
        <p:spPr/>
        <p:txBody>
          <a:bodyPr/>
          <a:lstStyle/>
          <a:p>
            <a:fld id="{F8D170CA-0DCA-46E8-A771-2D08B1DB477D}" type="slidenum">
              <a:rPr lang="en-US" smtClean="0"/>
              <a:pPr/>
              <a:t>7</a:t>
            </a:fld>
            <a:endParaRPr lang="en-US"/>
          </a:p>
        </p:txBody>
      </p:sp>
    </p:spTree>
    <p:extLst>
      <p:ext uri="{BB962C8B-B14F-4D97-AF65-F5344CB8AC3E}">
        <p14:creationId xmlns:p14="http://schemas.microsoft.com/office/powerpoint/2010/main" val="2923041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s://www.earthslab.com/wp-content/uploads/2017/02/022217_1428_WristJointR1.jpg"/>
          <p:cNvPicPr>
            <a:picLocks noGrp="1"/>
          </p:cNvPicPr>
          <p:nvPr>
            <p:ph idx="4294967295"/>
          </p:nvPr>
        </p:nvPicPr>
        <p:blipFill>
          <a:blip r:embed="rId2"/>
          <a:srcRect/>
          <a:stretch>
            <a:fillRect/>
          </a:stretch>
        </p:blipFill>
        <p:spPr bwMode="auto">
          <a:xfrm>
            <a:off x="1981200" y="685800"/>
            <a:ext cx="7162800" cy="5486400"/>
          </a:xfrm>
          <a:noFill/>
          <a:ln w="9525">
            <a:noFill/>
            <a:miter lim="800000"/>
            <a:headEnd/>
            <a:tailEnd/>
          </a:ln>
        </p:spPr>
      </p:pic>
      <p:sp>
        <p:nvSpPr>
          <p:cNvPr id="2" name="Footer Placeholder 1">
            <a:extLst>
              <a:ext uri="{FF2B5EF4-FFF2-40B4-BE49-F238E27FC236}">
                <a16:creationId xmlns:a16="http://schemas.microsoft.com/office/drawing/2014/main" id="{35F861B4-7480-B130-C8FA-B4D7A76AAC43}"/>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35A9A09B-DA43-5D6D-F235-758F34DB1494}"/>
              </a:ext>
            </a:extLst>
          </p:cNvPr>
          <p:cNvSpPr>
            <a:spLocks noGrp="1"/>
          </p:cNvSpPr>
          <p:nvPr>
            <p:ph type="sldNum" sz="quarter" idx="12"/>
          </p:nvPr>
        </p:nvSpPr>
        <p:spPr/>
        <p:txBody>
          <a:bodyPr/>
          <a:lstStyle/>
          <a:p>
            <a:fld id="{F8D170CA-0DCA-46E8-A771-2D08B1DB477D}"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84092D6B-6D49-8619-E59A-37F30D780EBB}"/>
              </a:ext>
            </a:extLst>
          </p:cNvPr>
          <p:cNvGraphicFramePr>
            <a:graphicFrameLocks noChangeAspect="1"/>
          </p:cNvGraphicFramePr>
          <p:nvPr>
            <p:extLst>
              <p:ext uri="{D42A27DB-BD31-4B8C-83A1-F6EECF244321}">
                <p14:modId xmlns:p14="http://schemas.microsoft.com/office/powerpoint/2010/main" val="953507106"/>
              </p:ext>
            </p:extLst>
          </p:nvPr>
        </p:nvGraphicFramePr>
        <p:xfrm>
          <a:off x="1168047" y="927100"/>
          <a:ext cx="6807905" cy="5003800"/>
        </p:xfrm>
        <a:graphic>
          <a:graphicData uri="http://schemas.openxmlformats.org/presentationml/2006/ole">
            <mc:AlternateContent xmlns:mc="http://schemas.openxmlformats.org/markup-compatibility/2006">
              <mc:Choice xmlns:v="urn:schemas-microsoft-com:vml" Requires="v">
                <p:oleObj r:id="rId2" imgW="9797911" imgH="7202819" progId="">
                  <p:embed/>
                </p:oleObj>
              </mc:Choice>
              <mc:Fallback>
                <p:oleObj r:id="rId2" imgW="9797911" imgH="7202819" progId="">
                  <p:embed/>
                  <p:pic>
                    <p:nvPicPr>
                      <p:cNvPr id="0" name=""/>
                      <p:cNvPicPr/>
                      <p:nvPr/>
                    </p:nvPicPr>
                    <p:blipFill>
                      <a:blip r:embed="rId3"/>
                      <a:stretch>
                        <a:fillRect/>
                      </a:stretch>
                    </p:blipFill>
                    <p:spPr>
                      <a:xfrm>
                        <a:off x="1168047" y="927100"/>
                        <a:ext cx="6807905" cy="5003800"/>
                      </a:xfrm>
                      <a:prstGeom prst="rect">
                        <a:avLst/>
                      </a:prstGeom>
                    </p:spPr>
                  </p:pic>
                </p:oleObj>
              </mc:Fallback>
            </mc:AlternateContent>
          </a:graphicData>
        </a:graphic>
      </p:graphicFrame>
      <p:sp>
        <p:nvSpPr>
          <p:cNvPr id="3" name="Footer Placeholder 2">
            <a:extLst>
              <a:ext uri="{FF2B5EF4-FFF2-40B4-BE49-F238E27FC236}">
                <a16:creationId xmlns:a16="http://schemas.microsoft.com/office/drawing/2014/main" id="{4D92DC06-60E0-4060-3F5C-CBE64FE3E200}"/>
              </a:ext>
            </a:extLst>
          </p:cNvPr>
          <p:cNvSpPr>
            <a:spLocks noGrp="1"/>
          </p:cNvSpPr>
          <p:nvPr>
            <p:ph type="ftr" sz="quarter" idx="11"/>
          </p:nvPr>
        </p:nvSpPr>
        <p:spPr/>
        <p:txBody>
          <a:bodyPr/>
          <a:lstStyle/>
          <a:p>
            <a:r>
              <a:rPr lang="en-US"/>
              <a:t>MBBSPPT.COM</a:t>
            </a:r>
          </a:p>
        </p:txBody>
      </p:sp>
      <p:sp>
        <p:nvSpPr>
          <p:cNvPr id="4" name="Slide Number Placeholder 3">
            <a:extLst>
              <a:ext uri="{FF2B5EF4-FFF2-40B4-BE49-F238E27FC236}">
                <a16:creationId xmlns:a16="http://schemas.microsoft.com/office/drawing/2014/main" id="{59CD8517-5BFC-BF05-B2CB-F9407CD8D79B}"/>
              </a:ext>
            </a:extLst>
          </p:cNvPr>
          <p:cNvSpPr>
            <a:spLocks noGrp="1"/>
          </p:cNvSpPr>
          <p:nvPr>
            <p:ph type="sldNum" sz="quarter" idx="12"/>
          </p:nvPr>
        </p:nvSpPr>
        <p:spPr/>
        <p:txBody>
          <a:bodyPr/>
          <a:lstStyle/>
          <a:p>
            <a:fld id="{F8D170CA-0DCA-46E8-A771-2D08B1DB477D}" type="slidenum">
              <a:rPr lang="en-US" smtClean="0"/>
              <a:pPr/>
              <a:t>9</a:t>
            </a:fld>
            <a:endParaRPr lang="en-US"/>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1411</TotalTime>
  <Words>1797</Words>
  <Application>Microsoft Office PowerPoint</Application>
  <PresentationFormat>On-screen Show (4:3)</PresentationFormat>
  <Paragraphs>231</Paragraphs>
  <Slides>33</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0</vt:i4>
      </vt:variant>
      <vt:variant>
        <vt:lpstr>Slide Titles</vt:lpstr>
      </vt:variant>
      <vt:variant>
        <vt:i4>33</vt:i4>
      </vt:variant>
    </vt:vector>
  </HeadingPairs>
  <TitlesOfParts>
    <vt:vector size="40" baseType="lpstr">
      <vt:lpstr>Arial</vt:lpstr>
      <vt:lpstr>Calibri</vt:lpstr>
      <vt:lpstr>Tw Cen MT</vt:lpstr>
      <vt:lpstr>Tw Cen MT Condensed</vt:lpstr>
      <vt:lpstr>Wingdings</vt:lpstr>
      <vt:lpstr>Wingdings 3</vt:lpstr>
      <vt:lpstr>Integral</vt:lpstr>
      <vt:lpstr>The Wrist Joint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Ligaments</vt:lpstr>
      <vt:lpstr>Ligaments</vt:lpstr>
      <vt:lpstr>PowerPoint Presentation</vt:lpstr>
      <vt:lpstr>Relations</vt:lpstr>
      <vt:lpstr>Structures on the Anterior Aspect of the Wrist Superficial to the flexor retinaculum from medial to lateral </vt:lpstr>
      <vt:lpstr>PowerPoint Presentation</vt:lpstr>
      <vt:lpstr>Structures on the Anterior Aspect of the Wrist Deep to the flexor retinaculum from medial to lateral</vt:lpstr>
      <vt:lpstr>Structures on the Posterior Aspect of the Wrist Superficial to the extensor retinaculum from medial to lateral</vt:lpstr>
      <vt:lpstr>Structures on the Posterior Aspect of the Wrist Deep to the extensor retinaculum from medial to lateral</vt:lpstr>
      <vt:lpstr>Movements</vt:lpstr>
      <vt:lpstr>PowerPoint Presentation</vt:lpstr>
      <vt:lpstr>Range of movements of the wrist Joint</vt:lpstr>
      <vt:lpstr>Movements</vt:lpstr>
      <vt:lpstr>Fracture of the Scaphoid</vt:lpstr>
      <vt:lpstr>Immobilization of the wrist joint</vt:lpstr>
      <vt:lpstr>The midcarpal joint Transverse carpal joint</vt:lpstr>
      <vt:lpstr>Clinical Relevance</vt:lpstr>
      <vt:lpstr>Anterior Dislocation of the Lunate</vt:lpstr>
      <vt:lpstr>Colles’ Fracture</vt:lpstr>
      <vt:lpstr>PowerPoint Presentation</vt:lpstr>
      <vt:lpstr>X-Ray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wrist joint  (also known as the radiocarpal joint)</dc:title>
  <dc:creator>Brio</dc:creator>
  <cp:lastModifiedBy>Rajesh Patel</cp:lastModifiedBy>
  <cp:revision>30</cp:revision>
  <dcterms:created xsi:type="dcterms:W3CDTF">2018-02-25T08:20:24Z</dcterms:created>
  <dcterms:modified xsi:type="dcterms:W3CDTF">2024-11-14T08:24:54Z</dcterms:modified>
</cp:coreProperties>
</file>