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70" r:id="rId3"/>
    <p:sldId id="258" r:id="rId4"/>
    <p:sldId id="271" r:id="rId5"/>
    <p:sldId id="272" r:id="rId6"/>
    <p:sldId id="263" r:id="rId7"/>
    <p:sldId id="273" r:id="rId8"/>
    <p:sldId id="261" r:id="rId9"/>
    <p:sldId id="274" r:id="rId10"/>
    <p:sldId id="265" r:id="rId11"/>
    <p:sldId id="275" r:id="rId12"/>
    <p:sldId id="276" r:id="rId13"/>
    <p:sldId id="277" r:id="rId14"/>
    <p:sldId id="341"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1741" autoAdjust="0"/>
  </p:normalViewPr>
  <p:slideViewPr>
    <p:cSldViewPr snapToGrid="0">
      <p:cViewPr varScale="1">
        <p:scale>
          <a:sx n="101" d="100"/>
          <a:sy n="101" d="100"/>
        </p:scale>
        <p:origin x="191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1"/>
            <a:ext cx="9144000" cy="4572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42900" y="4960137"/>
            <a:ext cx="5829300" cy="1463040"/>
          </a:xfrm>
        </p:spPr>
        <p:txBody>
          <a:bodyPr anchor="ctr">
            <a:normAutofit/>
          </a:bodyPr>
          <a:lstStyle>
            <a:lvl1pPr algn="r">
              <a:defRPr sz="4400" spc="200" baseline="0"/>
            </a:lvl1pPr>
          </a:lstStyle>
          <a:p>
            <a:r>
              <a:rPr lang="en-US"/>
              <a:t>Click to edit Master title style</a:t>
            </a:r>
            <a:endParaRPr lang="en-US" dirty="0"/>
          </a:p>
        </p:txBody>
      </p:sp>
      <p:sp>
        <p:nvSpPr>
          <p:cNvPr id="3" name="Subtitle 2"/>
          <p:cNvSpPr>
            <a:spLocks noGrp="1"/>
          </p:cNvSpPr>
          <p:nvPr>
            <p:ph type="subTitle" idx="1"/>
          </p:nvPr>
        </p:nvSpPr>
        <p:spPr>
          <a:xfrm>
            <a:off x="6457950" y="4960137"/>
            <a:ext cx="2400300" cy="1463040"/>
          </a:xfrm>
        </p:spPr>
        <p:txBody>
          <a:bodyPr lIns="91440" rIns="91440" anchor="ctr">
            <a:normAutofit/>
          </a:bodyPr>
          <a:lstStyle>
            <a:lvl1pPr marL="0" indent="0" algn="l">
              <a:lnSpc>
                <a:spcPct val="100000"/>
              </a:lnSpc>
              <a:spcBef>
                <a:spcPts val="0"/>
              </a:spcBef>
              <a:buNone/>
              <a:defRPr sz="1600">
                <a:solidFill>
                  <a:schemeClr val="tx1">
                    <a:lumMod val="90000"/>
                    <a:lumOff val="10000"/>
                  </a:schemeClr>
                </a:solidFill>
              </a:defRPr>
            </a:lvl1pPr>
            <a:lvl2pPr marL="457189" indent="0" algn="ctr">
              <a:buNone/>
              <a:defRPr sz="1600"/>
            </a:lvl2pPr>
            <a:lvl3pPr marL="914377" indent="0" algn="ctr">
              <a:buNone/>
              <a:defRPr sz="16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E07ECD92-CBE7-4365-B9DE-1785761CCCCB}" type="datetimeFigureOut">
              <a:rPr lang="en-US" smtClean="0"/>
              <a:t>11/11/2024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81109D-16E2-4414-A248-35F9F206B45A}" type="slidenum">
              <a:rPr lang="en-US" smtClean="0"/>
              <a:t>‹#›</a:t>
            </a:fld>
            <a:endParaRPr lang="en-US"/>
          </a:p>
        </p:txBody>
      </p:sp>
      <p:cxnSp>
        <p:nvCxnSpPr>
          <p:cNvPr id="8" name="Straight Connector 7"/>
          <p:cNvCxnSpPr/>
          <p:nvPr/>
        </p:nvCxnSpPr>
        <p:spPr>
          <a:xfrm flipV="1">
            <a:off x="629013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93476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07ECD92-CBE7-4365-B9DE-1785761CCCCB}" type="datetimeFigureOut">
              <a:rPr lang="en-US" smtClean="0"/>
              <a:t>11/11/2024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81109D-16E2-4414-A248-35F9F206B45A}" type="slidenum">
              <a:rPr lang="en-US" smtClean="0"/>
              <a:t>‹#›</a:t>
            </a:fld>
            <a:endParaRPr lang="en-US"/>
          </a:p>
        </p:txBody>
      </p:sp>
    </p:spTree>
    <p:extLst>
      <p:ext uri="{BB962C8B-B14F-4D97-AF65-F5344CB8AC3E}">
        <p14:creationId xmlns:p14="http://schemas.microsoft.com/office/powerpoint/2010/main" val="16627636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762000"/>
            <a:ext cx="1971675"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742951" y="762000"/>
            <a:ext cx="5686425"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07ECD92-CBE7-4365-B9DE-1785761CCCCB}" type="datetimeFigureOut">
              <a:rPr lang="en-US" smtClean="0"/>
              <a:t>11/11/2024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81109D-16E2-4414-A248-35F9F206B45A}" type="slidenum">
              <a:rPr lang="en-US" smtClean="0"/>
              <a:t>‹#›</a:t>
            </a:fld>
            <a:endParaRPr lang="en-US"/>
          </a:p>
        </p:txBody>
      </p:sp>
      <p:cxnSp>
        <p:nvCxnSpPr>
          <p:cNvPr id="7" name="Straight Connector 6"/>
          <p:cNvCxnSpPr/>
          <p:nvPr/>
        </p:nvCxnSpPr>
        <p:spPr>
          <a:xfrm rot="5400000" flipV="1">
            <a:off x="7543800" y="173563"/>
            <a:ext cx="0" cy="6858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82190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07ECD92-CBE7-4365-B9DE-1785761CCCCB}" type="datetimeFigureOut">
              <a:rPr lang="en-US" smtClean="0"/>
              <a:t>11/11/2024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81109D-16E2-4414-A248-35F9F206B45A}" type="slidenum">
              <a:rPr lang="en-US" smtClean="0"/>
              <a:t>‹#›</a:t>
            </a:fld>
            <a:endParaRPr lang="en-US"/>
          </a:p>
        </p:txBody>
      </p:sp>
    </p:spTree>
    <p:extLst>
      <p:ext uri="{BB962C8B-B14F-4D97-AF65-F5344CB8AC3E}">
        <p14:creationId xmlns:p14="http://schemas.microsoft.com/office/powerpoint/2010/main" val="40730979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1"/>
            <a:ext cx="9144000" cy="4572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4960137"/>
            <a:ext cx="5829300" cy="1463040"/>
          </a:xfrm>
        </p:spPr>
        <p:txBody>
          <a:bodyPr anchor="ctr">
            <a:normAutofit/>
          </a:bodyPr>
          <a:lstStyle>
            <a:lvl1pPr algn="r">
              <a:defRPr sz="44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6457950" y="4960137"/>
            <a:ext cx="2400300" cy="1463040"/>
          </a:xfrm>
        </p:spPr>
        <p:txBody>
          <a:bodyPr lIns="91440" rIns="91440" anchor="ctr">
            <a:normAutofit/>
          </a:bodyPr>
          <a:lstStyle>
            <a:lvl1pPr marL="0" indent="0">
              <a:lnSpc>
                <a:spcPct val="100000"/>
              </a:lnSpc>
              <a:spcBef>
                <a:spcPts val="0"/>
              </a:spcBef>
              <a:buNone/>
              <a:defRPr sz="1600">
                <a:solidFill>
                  <a:schemeClr val="tx1">
                    <a:lumMod val="90000"/>
                    <a:lumOff val="10000"/>
                  </a:schemeClr>
                </a:solidFill>
              </a:defRPr>
            </a:lvl1pPr>
            <a:lvl2pPr marL="457189" indent="0">
              <a:buNone/>
              <a:defRPr sz="16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07ECD92-CBE7-4365-B9DE-1785761CCCCB}" type="datetimeFigureOut">
              <a:rPr lang="en-US" smtClean="0"/>
              <a:t>11/11/2024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81109D-16E2-4414-A248-35F9F206B45A}" type="slidenum">
              <a:rPr lang="en-US" smtClean="0"/>
              <a:t>‹#›</a:t>
            </a:fld>
            <a:endParaRPr lang="en-US"/>
          </a:p>
        </p:txBody>
      </p:sp>
      <p:cxnSp>
        <p:nvCxnSpPr>
          <p:cNvPr id="8" name="Straight Connector 7"/>
          <p:cNvCxnSpPr/>
          <p:nvPr/>
        </p:nvCxnSpPr>
        <p:spPr>
          <a:xfrm flipV="1">
            <a:off x="629013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277614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290054"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768096" y="2286000"/>
            <a:ext cx="35661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491990" y="2286000"/>
            <a:ext cx="35661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07ECD92-CBE7-4365-B9DE-1785761CCCCB}" type="datetimeFigureOut">
              <a:rPr lang="en-US" smtClean="0"/>
              <a:t>11/11/2024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81109D-16E2-4414-A248-35F9F206B45A}" type="slidenum">
              <a:rPr lang="en-US" smtClean="0"/>
              <a:t>‹#›</a:t>
            </a:fld>
            <a:endParaRPr lang="en-US"/>
          </a:p>
        </p:txBody>
      </p:sp>
    </p:spTree>
    <p:extLst>
      <p:ext uri="{BB962C8B-B14F-4D97-AF65-F5344CB8AC3E}">
        <p14:creationId xmlns:p14="http://schemas.microsoft.com/office/powerpoint/2010/main" val="19548498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768096" y="585216"/>
            <a:ext cx="7290054" cy="1499616"/>
          </a:xfrm>
        </p:spPr>
        <p:txBody>
          <a:bodyPr/>
          <a:lstStyle/>
          <a:p>
            <a:r>
              <a:rPr lang="en-US"/>
              <a:t>Click to edit Master title style</a:t>
            </a:r>
            <a:endParaRPr lang="en-US" dirty="0"/>
          </a:p>
        </p:txBody>
      </p:sp>
      <p:sp>
        <p:nvSpPr>
          <p:cNvPr id="3" name="Text Placeholder 2"/>
          <p:cNvSpPr>
            <a:spLocks noGrp="1"/>
          </p:cNvSpPr>
          <p:nvPr>
            <p:ph type="body" idx="1"/>
          </p:nvPr>
        </p:nvSpPr>
        <p:spPr>
          <a:xfrm>
            <a:off x="768096" y="2179636"/>
            <a:ext cx="3566160" cy="822960"/>
          </a:xfrm>
        </p:spPr>
        <p:txBody>
          <a:bodyPr lIns="137160" rIns="137160" anchor="ctr">
            <a:normAutofit/>
          </a:bodyPr>
          <a:lstStyle>
            <a:lvl1pPr marL="0" indent="0">
              <a:spcBef>
                <a:spcPts val="0"/>
              </a:spcBef>
              <a:spcAft>
                <a:spcPts val="0"/>
              </a:spcAft>
              <a:buNone/>
              <a:defRPr sz="2200" b="0" cap="none" baseline="0">
                <a:solidFill>
                  <a:schemeClr val="accent2">
                    <a:lumMod val="75000"/>
                  </a:schemeClr>
                </a:solidFill>
                <a:latin typeface="+mn-lt"/>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p:cNvSpPr>
            <a:spLocks noGrp="1"/>
          </p:cNvSpPr>
          <p:nvPr>
            <p:ph sz="half" idx="2"/>
          </p:nvPr>
        </p:nvSpPr>
        <p:spPr>
          <a:xfrm>
            <a:off x="768096" y="2967788"/>
            <a:ext cx="356616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491990" y="2179636"/>
            <a:ext cx="3566160" cy="822960"/>
          </a:xfrm>
        </p:spPr>
        <p:txBody>
          <a:bodyPr lIns="137160" rIns="137160" anchor="ctr">
            <a:normAutofit/>
          </a:bodyPr>
          <a:lstStyle>
            <a:lvl1pPr marL="0" indent="0">
              <a:spcBef>
                <a:spcPts val="0"/>
              </a:spcBef>
              <a:spcAft>
                <a:spcPts val="0"/>
              </a:spcAft>
              <a:buNone/>
              <a:defRPr lang="en-US" sz="2200" b="0" kern="1200" cap="none" baseline="0" dirty="0">
                <a:solidFill>
                  <a:schemeClr val="accent2">
                    <a:lumMod val="75000"/>
                  </a:schemeClr>
                </a:solidFill>
                <a:latin typeface="+mn-lt"/>
                <a:ea typeface="+mn-ea"/>
                <a:cs typeface="+mn-cs"/>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marL="0" lvl="0" indent="0" algn="l" defTabSz="914377"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4491990" y="2967788"/>
            <a:ext cx="356616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07ECD92-CBE7-4365-B9DE-1785761CCCCB}" type="datetimeFigureOut">
              <a:rPr lang="en-US" smtClean="0"/>
              <a:t>11/11/2024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881109D-16E2-4414-A248-35F9F206B45A}" type="slidenum">
              <a:rPr lang="en-US" smtClean="0"/>
              <a:t>‹#›</a:t>
            </a:fld>
            <a:endParaRPr lang="en-US"/>
          </a:p>
        </p:txBody>
      </p:sp>
    </p:spTree>
    <p:extLst>
      <p:ext uri="{BB962C8B-B14F-4D97-AF65-F5344CB8AC3E}">
        <p14:creationId xmlns:p14="http://schemas.microsoft.com/office/powerpoint/2010/main" val="13180572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07ECD92-CBE7-4365-B9DE-1785761CCCCB}" type="datetimeFigureOut">
              <a:rPr lang="en-US" smtClean="0"/>
              <a:t>11/11/2024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881109D-16E2-4414-A248-35F9F206B45A}" type="slidenum">
              <a:rPr lang="en-US" smtClean="0"/>
              <a:t>‹#›</a:t>
            </a:fld>
            <a:endParaRPr lang="en-US"/>
          </a:p>
        </p:txBody>
      </p:sp>
    </p:spTree>
    <p:extLst>
      <p:ext uri="{BB962C8B-B14F-4D97-AF65-F5344CB8AC3E}">
        <p14:creationId xmlns:p14="http://schemas.microsoft.com/office/powerpoint/2010/main" val="36762263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7ECD92-CBE7-4365-B9DE-1785761CCCCB}" type="datetimeFigureOut">
              <a:rPr lang="en-US" smtClean="0"/>
              <a:t>11/11/2024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881109D-16E2-4414-A248-35F9F206B45A}" type="slidenum">
              <a:rPr lang="en-US" smtClean="0"/>
              <a:t>‹#›</a:t>
            </a:fld>
            <a:endParaRPr lang="en-US"/>
          </a:p>
        </p:txBody>
      </p:sp>
    </p:spTree>
    <p:extLst>
      <p:ext uri="{BB962C8B-B14F-4D97-AF65-F5344CB8AC3E}">
        <p14:creationId xmlns:p14="http://schemas.microsoft.com/office/powerpoint/2010/main" val="870007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768096" y="471509"/>
            <a:ext cx="3291840" cy="1737360"/>
          </a:xfrm>
        </p:spPr>
        <p:txBody>
          <a:bodyPr>
            <a:noAutofit/>
          </a:bodyPr>
          <a:lstStyle>
            <a:lvl1pPr>
              <a:lnSpc>
                <a:spcPct val="80000"/>
              </a:lnSpc>
              <a:defRPr sz="3600"/>
            </a:lvl1pPr>
          </a:lstStyle>
          <a:p>
            <a:r>
              <a:rPr lang="en-US"/>
              <a:t>Click to edit Master title style</a:t>
            </a:r>
            <a:endParaRPr lang="en-US" dirty="0"/>
          </a:p>
        </p:txBody>
      </p:sp>
      <p:sp>
        <p:nvSpPr>
          <p:cNvPr id="3" name="Content Placeholder 2"/>
          <p:cNvSpPr>
            <a:spLocks noGrp="1"/>
          </p:cNvSpPr>
          <p:nvPr>
            <p:ph idx="1"/>
          </p:nvPr>
        </p:nvSpPr>
        <p:spPr>
          <a:xfrm>
            <a:off x="4286250" y="822960"/>
            <a:ext cx="4258818" cy="5184648"/>
          </a:xfrm>
        </p:spPr>
        <p:txBody>
          <a:bodyPr>
            <a:normAutofit/>
          </a:bodyPr>
          <a:lstStyle>
            <a:lvl1pPr>
              <a:defRPr sz="2000"/>
            </a:lvl1pPr>
            <a:lvl2pPr>
              <a:defRPr sz="16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8096" y="2257506"/>
            <a:ext cx="3291840" cy="3762294"/>
          </a:xfrm>
        </p:spPr>
        <p:txBody>
          <a:bodyPr lIns="91440" rIns="91440">
            <a:normAutofit/>
          </a:bodyPr>
          <a:lstStyle>
            <a:lvl1pPr marL="0" indent="0">
              <a:lnSpc>
                <a:spcPct val="108000"/>
              </a:lnSpc>
              <a:spcBef>
                <a:spcPts val="600"/>
              </a:spcBef>
              <a:buNone/>
              <a:defRPr sz="16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07ECD92-CBE7-4365-B9DE-1785761CCCCB}" type="datetimeFigureOut">
              <a:rPr lang="en-US" smtClean="0"/>
              <a:t>11/11/2024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81109D-16E2-4414-A248-35F9F206B45A}" type="slidenum">
              <a:rPr lang="en-US" smtClean="0"/>
              <a:t>‹#›</a:t>
            </a:fld>
            <a:endParaRPr lang="en-US"/>
          </a:p>
        </p:txBody>
      </p:sp>
    </p:spTree>
    <p:extLst>
      <p:ext uri="{BB962C8B-B14F-4D97-AF65-F5344CB8AC3E}">
        <p14:creationId xmlns:p14="http://schemas.microsoft.com/office/powerpoint/2010/main" val="41061138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4960138"/>
            <a:ext cx="5829300" cy="1463040"/>
          </a:xfrm>
        </p:spPr>
        <p:txBody>
          <a:bodyPr anchor="ctr">
            <a:normAutofit/>
          </a:bodyPr>
          <a:lstStyle>
            <a:lvl1pPr algn="r">
              <a:defRPr sz="44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9141714" cy="4572000"/>
          </a:xfrm>
          <a:solidFill>
            <a:schemeClr val="accent2">
              <a:lumMod val="60000"/>
              <a:lumOff val="40000"/>
            </a:schemeClr>
          </a:solidFill>
        </p:spPr>
        <p:txBody>
          <a:bodyPr lIns="457200" tIns="36576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6457950" y="4960138"/>
            <a:ext cx="2400300" cy="1463040"/>
          </a:xfrm>
        </p:spPr>
        <p:txBody>
          <a:bodyPr lIns="91440" rIns="91440" anchor="ctr">
            <a:normAutofit/>
          </a:bodyPr>
          <a:lstStyle>
            <a:lvl1pPr marL="0" indent="0">
              <a:lnSpc>
                <a:spcPct val="100000"/>
              </a:lnSpc>
              <a:spcBef>
                <a:spcPts val="0"/>
              </a:spcBef>
              <a:buNone/>
              <a:defRPr sz="1600">
                <a:solidFill>
                  <a:schemeClr val="tx1">
                    <a:lumMod val="90000"/>
                    <a:lumOff val="10000"/>
                  </a:schemeClr>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E07ECD92-CBE7-4365-B9DE-1785761CCCCB}" type="datetimeFigureOut">
              <a:rPr lang="en-US" smtClean="0"/>
              <a:t>11/11/2024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81109D-16E2-4414-A248-35F9F206B45A}" type="slidenum">
              <a:rPr lang="en-US" smtClean="0"/>
              <a:t>‹#›</a:t>
            </a:fld>
            <a:endParaRPr lang="en-US"/>
          </a:p>
        </p:txBody>
      </p:sp>
      <p:cxnSp>
        <p:nvCxnSpPr>
          <p:cNvPr id="9" name="Straight Connector 8"/>
          <p:cNvCxnSpPr/>
          <p:nvPr/>
        </p:nvCxnSpPr>
        <p:spPr>
          <a:xfrm flipV="1">
            <a:off x="629013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462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8096" y="585216"/>
            <a:ext cx="7290054"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768096" y="2286000"/>
            <a:ext cx="7290055"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8097" y="6470704"/>
            <a:ext cx="1615607"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E07ECD92-CBE7-4365-B9DE-1785761CCCCB}" type="datetimeFigureOut">
              <a:rPr lang="en-US" smtClean="0"/>
              <a:t>11/11/2024</a:t>
            </a:fld>
            <a:endParaRPr lang="en-US"/>
          </a:p>
        </p:txBody>
      </p:sp>
      <p:sp>
        <p:nvSpPr>
          <p:cNvPr id="5" name="Footer Placeholder 4"/>
          <p:cNvSpPr>
            <a:spLocks noGrp="1"/>
          </p:cNvSpPr>
          <p:nvPr>
            <p:ph type="ftr" sz="quarter" idx="3"/>
          </p:nvPr>
        </p:nvSpPr>
        <p:spPr>
          <a:xfrm>
            <a:off x="3632200" y="6470704"/>
            <a:ext cx="4426094" cy="274320"/>
          </a:xfrm>
          <a:prstGeom prst="rect">
            <a:avLst/>
          </a:prstGeom>
        </p:spPr>
        <p:txBody>
          <a:bodyPr vert="horz" lIns="91440" tIns="45720" rIns="91440" bIns="45720" rtlCol="0" anchor="ctr"/>
          <a:lstStyle>
            <a:lvl1pPr algn="r">
              <a:defRPr sz="1000" cap="all" baseline="0">
                <a:solidFill>
                  <a:schemeClr val="tx1">
                    <a:lumMod val="90000"/>
                    <a:lumOff val="10000"/>
                  </a:schemeClr>
                </a:solidFill>
                <a:latin typeface="+mj-lt"/>
              </a:defRPr>
            </a:lvl1pPr>
          </a:lstStyle>
          <a:p>
            <a:endParaRPr lang="en-US"/>
          </a:p>
        </p:txBody>
      </p:sp>
      <p:sp>
        <p:nvSpPr>
          <p:cNvPr id="6" name="Slide Number Placeholder 5"/>
          <p:cNvSpPr>
            <a:spLocks noGrp="1"/>
          </p:cNvSpPr>
          <p:nvPr>
            <p:ph type="sldNum" sz="quarter" idx="4"/>
          </p:nvPr>
        </p:nvSpPr>
        <p:spPr>
          <a:xfrm>
            <a:off x="8128000" y="6470704"/>
            <a:ext cx="730250"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6881109D-16E2-4414-A248-35F9F206B45A}" type="slidenum">
              <a:rPr lang="en-US" smtClean="0"/>
              <a:t>‹#›</a:t>
            </a:fld>
            <a:endParaRPr lang="en-US"/>
          </a:p>
        </p:txBody>
      </p:sp>
      <p:cxnSp>
        <p:nvCxnSpPr>
          <p:cNvPr id="7" name="Straight Connector 6"/>
          <p:cNvCxnSpPr/>
          <p:nvPr/>
        </p:nvCxnSpPr>
        <p:spPr>
          <a:xfrm flipV="1">
            <a:off x="571500" y="826324"/>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22154245"/>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377" rtl="0" eaLnBrk="1" latinLnBrk="0" hangingPunct="1">
        <a:lnSpc>
          <a:spcPct val="80000"/>
        </a:lnSpc>
        <a:spcBef>
          <a:spcPct val="0"/>
        </a:spcBef>
        <a:buNone/>
        <a:defRPr sz="4400" kern="1200" cap="all" spc="100" baseline="0">
          <a:solidFill>
            <a:schemeClr val="tx1">
              <a:lumMod val="90000"/>
              <a:lumOff val="10000"/>
            </a:schemeClr>
          </a:solidFill>
          <a:latin typeface="+mj-lt"/>
          <a:ea typeface="+mj-ea"/>
          <a:cs typeface="+mj-cs"/>
        </a:defRPr>
      </a:lvl1pPr>
    </p:titleStyle>
    <p:bodyStyle>
      <a:lvl1pPr marL="91440" indent="-91440" algn="l" defTabSz="914377"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57" algn="l" defTabSz="914377" rtl="0" eaLnBrk="1" latinLnBrk="0" hangingPunct="1">
        <a:lnSpc>
          <a:spcPct val="90000"/>
        </a:lnSpc>
        <a:spcBef>
          <a:spcPts val="200"/>
        </a:spcBef>
        <a:spcAft>
          <a:spcPts val="400"/>
        </a:spcAft>
        <a:buClr>
          <a:schemeClr val="accent2"/>
        </a:buClr>
        <a:buFont typeface="Wingdings 3" pitchFamily="18" charset="2"/>
        <a:buChar char=""/>
        <a:defRPr sz="1600" kern="1200">
          <a:solidFill>
            <a:schemeClr val="tx1"/>
          </a:solidFill>
          <a:latin typeface="+mn-lt"/>
          <a:ea typeface="+mn-ea"/>
          <a:cs typeface="+mn-cs"/>
        </a:defRPr>
      </a:lvl2pPr>
      <a:lvl3pPr marL="448056"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3pPr>
      <a:lvl4pPr marL="594360"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4pPr>
      <a:lvl5pPr marL="777240"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5pPr>
      <a:lvl6pPr marL="914400"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6pPr>
      <a:lvl7pPr marL="1060704"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7pPr>
      <a:lvl8pPr marL="1216152"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8pPr>
      <a:lvl9pPr marL="1362456"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tmp"/><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tmp"/><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tmp"/><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38569A18-2DAA-9491-DCEA-F35E7599B68C}"/>
              </a:ext>
            </a:extLst>
          </p:cNvPr>
          <p:cNvSpPr txBox="1">
            <a:spLocks/>
          </p:cNvSpPr>
          <p:nvPr/>
        </p:nvSpPr>
        <p:spPr>
          <a:xfrm>
            <a:off x="495300" y="5006340"/>
            <a:ext cx="5676900" cy="1569237"/>
          </a:xfrm>
          <a:prstGeom prst="rect">
            <a:avLst/>
          </a:prstGeom>
        </p:spPr>
        <p:txBody>
          <a:bodyPr vert="horz" lIns="91440" tIns="45720" rIns="91440" bIns="45720" rtlCol="0" anchor="ctr">
            <a:normAutofit/>
          </a:bodyPr>
          <a:lstStyle>
            <a:lvl1pPr algn="r" defTabSz="914400" rtl="0" eaLnBrk="1" latinLnBrk="0" hangingPunct="1">
              <a:lnSpc>
                <a:spcPct val="80000"/>
              </a:lnSpc>
              <a:spcBef>
                <a:spcPct val="0"/>
              </a:spcBef>
              <a:buNone/>
              <a:defRPr sz="4400" kern="1200" cap="all" spc="200" baseline="0">
                <a:solidFill>
                  <a:schemeClr val="tx1">
                    <a:lumMod val="95000"/>
                    <a:lumOff val="5000"/>
                  </a:schemeClr>
                </a:solidFill>
                <a:latin typeface="+mj-lt"/>
                <a:ea typeface="+mj-ea"/>
                <a:cs typeface="+mj-cs"/>
              </a:defRPr>
            </a:lvl1pPr>
          </a:lstStyle>
          <a:p>
            <a:r>
              <a:rPr lang="en-US" sz="4000" cap="all" dirty="0"/>
              <a:t>THIRD WEEK OF DEVELOPMENT: </a:t>
            </a:r>
            <a:br>
              <a:rPr lang="en-US" sz="4000" cap="all" dirty="0"/>
            </a:br>
            <a:r>
              <a:rPr lang="en-US" sz="4000" cap="all" dirty="0"/>
              <a:t>Trilaminar germ disc</a:t>
            </a:r>
            <a:endParaRPr lang="en-US" sz="4000" dirty="0"/>
          </a:p>
        </p:txBody>
      </p:sp>
      <p:sp>
        <p:nvSpPr>
          <p:cNvPr id="17" name="Subtitle 2">
            <a:extLst>
              <a:ext uri="{FF2B5EF4-FFF2-40B4-BE49-F238E27FC236}">
                <a16:creationId xmlns:a16="http://schemas.microsoft.com/office/drawing/2014/main" id="{7F14C438-EC3F-371C-9C77-C61D2B6CFF68}"/>
              </a:ext>
            </a:extLst>
          </p:cNvPr>
          <p:cNvSpPr txBox="1">
            <a:spLocks/>
          </p:cNvSpPr>
          <p:nvPr/>
        </p:nvSpPr>
        <p:spPr>
          <a:xfrm>
            <a:off x="6610350" y="5112537"/>
            <a:ext cx="2400300" cy="1463040"/>
          </a:xfrm>
          <a:prstGeom prst="rect">
            <a:avLst/>
          </a:prstGeom>
        </p:spPr>
        <p:txBody>
          <a:bodyPr vert="horz" lIns="91440" tIns="45720" rIns="91440" bIns="45720" rtlCol="0" anchor="ctr">
            <a:normAutofit/>
          </a:bodyPr>
          <a:lstStyle>
            <a:lvl1pPr marL="0" indent="0" algn="l" defTabSz="914400" rtl="0" eaLnBrk="1" latinLnBrk="0" hangingPunct="1">
              <a:lnSpc>
                <a:spcPct val="100000"/>
              </a:lnSpc>
              <a:spcBef>
                <a:spcPts val="0"/>
              </a:spcBef>
              <a:spcAft>
                <a:spcPts val="200"/>
              </a:spcAft>
              <a:buClr>
                <a:schemeClr val="accent1"/>
              </a:buClr>
              <a:buSzPct val="100000"/>
              <a:buFont typeface="Tw Cen MT" panose="020B0602020104020603" pitchFamily="34" charset="0"/>
              <a:buNone/>
              <a:defRPr sz="1600" kern="1200">
                <a:solidFill>
                  <a:schemeClr val="tx1">
                    <a:lumMod val="95000"/>
                    <a:lumOff val="5000"/>
                  </a:schemeClr>
                </a:solidFill>
                <a:latin typeface="+mn-lt"/>
                <a:ea typeface="+mn-ea"/>
                <a:cs typeface="+mn-cs"/>
              </a:defRPr>
            </a:lvl1pPr>
            <a:lvl2pPr marL="457200" indent="0" algn="ctr" defTabSz="914400" rtl="0" eaLnBrk="1" latinLnBrk="0" hangingPunct="1">
              <a:lnSpc>
                <a:spcPct val="90000"/>
              </a:lnSpc>
              <a:spcBef>
                <a:spcPts val="200"/>
              </a:spcBef>
              <a:spcAft>
                <a:spcPts val="400"/>
              </a:spcAft>
              <a:buClr>
                <a:schemeClr val="accent1"/>
              </a:buClr>
              <a:buFont typeface="Wingdings 3" pitchFamily="18" charset="2"/>
              <a:buNone/>
              <a:defRPr sz="1600" kern="1200">
                <a:solidFill>
                  <a:schemeClr val="tx1"/>
                </a:solidFill>
                <a:latin typeface="+mn-lt"/>
                <a:ea typeface="+mn-ea"/>
                <a:cs typeface="+mn-cs"/>
              </a:defRPr>
            </a:lvl2pPr>
            <a:lvl3pPr marL="914400" indent="0" algn="ctr" defTabSz="914400" rtl="0" eaLnBrk="1" latinLnBrk="0" hangingPunct="1">
              <a:lnSpc>
                <a:spcPct val="90000"/>
              </a:lnSpc>
              <a:spcBef>
                <a:spcPts val="200"/>
              </a:spcBef>
              <a:spcAft>
                <a:spcPts val="400"/>
              </a:spcAft>
              <a:buClr>
                <a:schemeClr val="accent1"/>
              </a:buClr>
              <a:buFont typeface="Wingdings 3" pitchFamily="18" charset="2"/>
              <a:buNone/>
              <a:defRPr sz="1600" kern="1200">
                <a:solidFill>
                  <a:schemeClr val="tx1"/>
                </a:solidFill>
                <a:latin typeface="+mn-lt"/>
                <a:ea typeface="+mn-ea"/>
                <a:cs typeface="+mn-cs"/>
              </a:defRPr>
            </a:lvl3pPr>
            <a:lvl4pPr marL="1371600" indent="0" algn="ctr" defTabSz="914400" rtl="0" eaLnBrk="1" latinLnBrk="0" hangingPunct="1">
              <a:lnSpc>
                <a:spcPct val="90000"/>
              </a:lnSpc>
              <a:spcBef>
                <a:spcPts val="200"/>
              </a:spcBef>
              <a:spcAft>
                <a:spcPts val="400"/>
              </a:spcAft>
              <a:buClr>
                <a:schemeClr val="accent1"/>
              </a:buClr>
              <a:buFont typeface="Wingdings 3" pitchFamily="18" charset="2"/>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200"/>
              </a:spcBef>
              <a:spcAft>
                <a:spcPts val="400"/>
              </a:spcAft>
              <a:buClr>
                <a:schemeClr val="accent1"/>
              </a:buClr>
              <a:buFont typeface="Wingdings 3" pitchFamily="18" charset="2"/>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200"/>
              </a:spcBef>
              <a:spcAft>
                <a:spcPts val="400"/>
              </a:spcAft>
              <a:buClr>
                <a:schemeClr val="accent1"/>
              </a:buClr>
              <a:buFont typeface="Wingdings 3" pitchFamily="18" charset="2"/>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200"/>
              </a:spcBef>
              <a:spcAft>
                <a:spcPts val="400"/>
              </a:spcAft>
              <a:buClr>
                <a:schemeClr val="accent1"/>
              </a:buClr>
              <a:buFont typeface="Wingdings 3" pitchFamily="18" charset="2"/>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200"/>
              </a:spcBef>
              <a:spcAft>
                <a:spcPts val="400"/>
              </a:spcAft>
              <a:buClr>
                <a:schemeClr val="accent1"/>
              </a:buClr>
              <a:buFont typeface="Wingdings 3" pitchFamily="18" charset="2"/>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200"/>
              </a:spcBef>
              <a:spcAft>
                <a:spcPts val="400"/>
              </a:spcAft>
              <a:buClr>
                <a:schemeClr val="accent1"/>
              </a:buClr>
              <a:buFont typeface="Wingdings 3" pitchFamily="18" charset="2"/>
              <a:buNone/>
              <a:defRPr sz="1600" kern="1200">
                <a:solidFill>
                  <a:schemeClr val="tx1"/>
                </a:solidFill>
                <a:latin typeface="+mn-lt"/>
                <a:ea typeface="+mn-ea"/>
                <a:cs typeface="+mn-cs"/>
              </a:defRPr>
            </a:lvl9pPr>
          </a:lstStyle>
          <a:p>
            <a:r>
              <a:rPr lang="en-US" dirty="0"/>
              <a:t>BY MBBSPPT.COM</a:t>
            </a:r>
          </a:p>
        </p:txBody>
      </p:sp>
      <p:pic>
        <p:nvPicPr>
          <p:cNvPr id="5" name="Picture 4">
            <a:extLst>
              <a:ext uri="{FF2B5EF4-FFF2-40B4-BE49-F238E27FC236}">
                <a16:creationId xmlns:a16="http://schemas.microsoft.com/office/drawing/2014/main" id="{A5912015-A020-AFB7-D0D3-C70BEB606E9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90892" y="959356"/>
            <a:ext cx="5962216" cy="2964728"/>
          </a:xfrm>
          <a:prstGeom prst="rect">
            <a:avLst/>
          </a:prstGeom>
        </p:spPr>
      </p:pic>
    </p:spTree>
    <p:extLst>
      <p:ext uri="{BB962C8B-B14F-4D97-AF65-F5344CB8AC3E}">
        <p14:creationId xmlns:p14="http://schemas.microsoft.com/office/powerpoint/2010/main" val="9300677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Screen Clipping"/>
          <p:cNvPicPr>
            <a:picLocks noGrp="1" noChangeAspect="1"/>
          </p:cNvPicPr>
          <p:nvPr>
            <p:ph idx="4294967295"/>
          </p:nvPr>
        </p:nvPicPr>
        <p:blipFill>
          <a:blip r:embed="rId2">
            <a:extLst>
              <a:ext uri="{28A0092B-C50C-407E-A947-70E740481C1C}">
                <a14:useLocalDpi xmlns:a14="http://schemas.microsoft.com/office/drawing/2010/main" val="0"/>
              </a:ext>
            </a:extLst>
          </a:blip>
          <a:stretch>
            <a:fillRect/>
          </a:stretch>
        </p:blipFill>
        <p:spPr>
          <a:xfrm>
            <a:off x="5710238" y="879475"/>
            <a:ext cx="3433762" cy="3711575"/>
          </a:xfrm>
          <a:prstGeom prst="rect">
            <a:avLst/>
          </a:prstGeom>
        </p:spPr>
      </p:pic>
      <p:sp>
        <p:nvSpPr>
          <p:cNvPr id="2" name="Content Placeholder 4">
            <a:extLst>
              <a:ext uri="{FF2B5EF4-FFF2-40B4-BE49-F238E27FC236}">
                <a16:creationId xmlns:a16="http://schemas.microsoft.com/office/drawing/2014/main" id="{B446D39C-7EDE-75A1-66CF-2E54634B0489}"/>
              </a:ext>
            </a:extLst>
          </p:cNvPr>
          <p:cNvSpPr txBox="1">
            <a:spLocks/>
          </p:cNvSpPr>
          <p:nvPr/>
        </p:nvSpPr>
        <p:spPr>
          <a:xfrm>
            <a:off x="768096" y="1041400"/>
            <a:ext cx="4226814" cy="3711575"/>
          </a:xfrm>
          <a:prstGeom prst="rect">
            <a:avLst/>
          </a:prstGeom>
        </p:spPr>
        <p:txBody>
          <a:bodyPr vert="horz" lIns="45720" tIns="45720" rIns="4572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a:lstStyle>
          <a:p>
            <a:pPr marL="257175" indent="-257175">
              <a:lnSpc>
                <a:spcPct val="150000"/>
              </a:lnSpc>
              <a:buAutoNum type="alphaUcPeriod"/>
            </a:pPr>
            <a:r>
              <a:rPr lang="en-US" sz="1600" dirty="0"/>
              <a:t>Drawing of a sagittal section through a 17-day embryo. The most cranial portion of the definitive notochord has formed, while Prenotochordal cells caudal to this region are intercalated into the endoderm as the notochordal plate. Note that some cells migrate ahead of the notochord. These mesoderm cells form the prechordal plate that will assist in forebrain induction.</a:t>
            </a:r>
          </a:p>
        </p:txBody>
      </p:sp>
      <p:sp>
        <p:nvSpPr>
          <p:cNvPr id="3" name="Content Placeholder 4">
            <a:extLst>
              <a:ext uri="{FF2B5EF4-FFF2-40B4-BE49-F238E27FC236}">
                <a16:creationId xmlns:a16="http://schemas.microsoft.com/office/drawing/2014/main" id="{3CBE8D26-3288-5DE3-9423-E6D347BDFA15}"/>
              </a:ext>
            </a:extLst>
          </p:cNvPr>
          <p:cNvSpPr txBox="1">
            <a:spLocks/>
          </p:cNvSpPr>
          <p:nvPr/>
        </p:nvSpPr>
        <p:spPr>
          <a:xfrm>
            <a:off x="768096" y="4591685"/>
            <a:ext cx="7607808" cy="1946275"/>
          </a:xfrm>
          <a:prstGeom prst="rect">
            <a:avLst/>
          </a:prstGeom>
        </p:spPr>
        <p:txBody>
          <a:bodyPr vert="horz" lIns="45720" tIns="45720" rIns="4572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a:lstStyle>
          <a:p>
            <a:pPr marL="0" indent="0">
              <a:lnSpc>
                <a:spcPct val="150000"/>
              </a:lnSpc>
              <a:buNone/>
            </a:pPr>
            <a:r>
              <a:rPr lang="en-US" sz="1600" dirty="0">
                <a:solidFill>
                  <a:schemeClr val="accent1"/>
                </a:solidFill>
              </a:rPr>
              <a:t>B. </a:t>
            </a:r>
            <a:r>
              <a:rPr lang="en-US" sz="1600" dirty="0"/>
              <a:t>Schematic cross section through the region of the notochordal plate. Soon, the notochordal plate will detach from the endoderm to form the definitive notochord. </a:t>
            </a:r>
          </a:p>
          <a:p>
            <a:pPr marL="0" indent="0">
              <a:lnSpc>
                <a:spcPct val="150000"/>
              </a:lnSpc>
              <a:buNone/>
            </a:pPr>
            <a:r>
              <a:rPr lang="en-US" sz="1600" dirty="0">
                <a:solidFill>
                  <a:schemeClr val="accent1"/>
                </a:solidFill>
              </a:rPr>
              <a:t>C. </a:t>
            </a:r>
            <a:r>
              <a:rPr lang="en-US" sz="1600" dirty="0"/>
              <a:t>Schematic view showing the definitive notochord.</a:t>
            </a:r>
          </a:p>
        </p:txBody>
      </p:sp>
    </p:spTree>
    <p:extLst>
      <p:ext uri="{BB962C8B-B14F-4D97-AF65-F5344CB8AC3E}">
        <p14:creationId xmlns:p14="http://schemas.microsoft.com/office/powerpoint/2010/main" val="856664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6A8F33-967B-C4A2-7117-9190E4FDA61A}"/>
            </a:ext>
          </a:extLst>
        </p:cNvPr>
        <p:cNvGrpSpPr/>
        <p:nvPr/>
      </p:nvGrpSpPr>
      <p:grpSpPr>
        <a:xfrm>
          <a:off x="0" y="0"/>
          <a:ext cx="0" cy="0"/>
          <a:chOff x="0" y="0"/>
          <a:chExt cx="0" cy="0"/>
        </a:xfrm>
      </p:grpSpPr>
      <p:sp>
        <p:nvSpPr>
          <p:cNvPr id="5" name="Content Placeholder 4">
            <a:extLst>
              <a:ext uri="{FF2B5EF4-FFF2-40B4-BE49-F238E27FC236}">
                <a16:creationId xmlns:a16="http://schemas.microsoft.com/office/drawing/2014/main" id="{68B0E264-4CF5-6877-50BD-56A56E987B76}"/>
              </a:ext>
            </a:extLst>
          </p:cNvPr>
          <p:cNvSpPr txBox="1">
            <a:spLocks/>
          </p:cNvSpPr>
          <p:nvPr/>
        </p:nvSpPr>
        <p:spPr>
          <a:xfrm>
            <a:off x="768096" y="2228850"/>
            <a:ext cx="7690104" cy="4080510"/>
          </a:xfrm>
          <a:prstGeom prst="rect">
            <a:avLst/>
          </a:prstGeom>
        </p:spPr>
        <p:txBody>
          <a:bodyPr vert="horz" lIns="45720" tIns="45720" rIns="4572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a:lstStyle>
          <a:p>
            <a:pPr marL="0" indent="0" eaLnBrk="1" hangingPunct="1">
              <a:buNone/>
            </a:pPr>
            <a:r>
              <a:rPr lang="en-US" dirty="0">
                <a:solidFill>
                  <a:schemeClr val="accent1"/>
                </a:solidFill>
              </a:rPr>
              <a:t>Ectoderm:</a:t>
            </a:r>
          </a:p>
          <a:p>
            <a:pPr marL="457200" indent="-457200" eaLnBrk="1" hangingPunct="1">
              <a:buFont typeface="+mj-lt"/>
              <a:buAutoNum type="arabicPeriod"/>
            </a:pPr>
            <a:r>
              <a:rPr lang="en-US" dirty="0"/>
              <a:t>Epidermis of skin and its derivatives such as hair, nails, sweat, and sebaceous gland.</a:t>
            </a:r>
          </a:p>
          <a:p>
            <a:pPr marL="457200" indent="-457200" eaLnBrk="1" hangingPunct="1">
              <a:buFont typeface="+mj-lt"/>
              <a:buAutoNum type="arabicPeriod"/>
            </a:pPr>
            <a:r>
              <a:rPr lang="en-US" dirty="0"/>
              <a:t>Epithelial lining of: </a:t>
            </a:r>
          </a:p>
          <a:p>
            <a:pPr marL="457200" indent="-457200" eaLnBrk="1" hangingPunct="1">
              <a:buFont typeface="+mj-lt"/>
              <a:buAutoNum type="arabicPeriod"/>
            </a:pPr>
            <a:r>
              <a:rPr lang="en-US" dirty="0"/>
              <a:t>Lens of eye.</a:t>
            </a:r>
          </a:p>
          <a:p>
            <a:pPr marL="457200" indent="-457200" eaLnBrk="1" hangingPunct="1">
              <a:buFont typeface="+mj-lt"/>
              <a:buAutoNum type="arabicPeriod"/>
            </a:pPr>
            <a:r>
              <a:rPr lang="en-US" dirty="0"/>
              <a:t>Enamel of teeth.</a:t>
            </a:r>
          </a:p>
          <a:p>
            <a:pPr marL="457200" indent="-457200" eaLnBrk="1" hangingPunct="1">
              <a:buFont typeface="+mj-lt"/>
              <a:buAutoNum type="arabicPeriod"/>
            </a:pPr>
            <a:r>
              <a:rPr lang="en-US" dirty="0"/>
              <a:t>Adrenal medulla.</a:t>
            </a:r>
          </a:p>
          <a:p>
            <a:pPr marL="457200" indent="-457200" eaLnBrk="1" hangingPunct="1">
              <a:buFont typeface="+mj-lt"/>
              <a:buAutoNum type="arabicPeriod"/>
            </a:pPr>
            <a:r>
              <a:rPr lang="en-US" dirty="0"/>
              <a:t>Nervous tissue and sense organ.</a:t>
            </a:r>
          </a:p>
        </p:txBody>
      </p:sp>
      <p:sp>
        <p:nvSpPr>
          <p:cNvPr id="8" name="Title 1">
            <a:extLst>
              <a:ext uri="{FF2B5EF4-FFF2-40B4-BE49-F238E27FC236}">
                <a16:creationId xmlns:a16="http://schemas.microsoft.com/office/drawing/2014/main" id="{6C467563-EDCD-3374-0CA0-685D7F4FB850}"/>
              </a:ext>
            </a:extLst>
          </p:cNvPr>
          <p:cNvSpPr txBox="1">
            <a:spLocks/>
          </p:cNvSpPr>
          <p:nvPr/>
        </p:nvSpPr>
        <p:spPr>
          <a:xfrm>
            <a:off x="768096" y="585216"/>
            <a:ext cx="7781544" cy="1499616"/>
          </a:xfrm>
          <a:prstGeom prst="rect">
            <a:avLst/>
          </a:prstGeom>
        </p:spPr>
        <p:txBody>
          <a:bodyPr vert="horz" lIns="91440" tIns="45720" rIns="91440" bIns="45720" rtlCol="0" anchor="ctr">
            <a:normAutofit/>
          </a:bodyPr>
          <a:lst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a:lstStyle>
          <a:p>
            <a:r>
              <a:rPr lang="en-US" b="1" dirty="0"/>
              <a:t>Derivatives of the Germ layers</a:t>
            </a:r>
          </a:p>
        </p:txBody>
      </p:sp>
      <p:sp>
        <p:nvSpPr>
          <p:cNvPr id="4" name="Rectangle 3">
            <a:extLst>
              <a:ext uri="{FF2B5EF4-FFF2-40B4-BE49-F238E27FC236}">
                <a16:creationId xmlns:a16="http://schemas.microsoft.com/office/drawing/2014/main" id="{4FAB71C3-F3F6-DF55-C6F8-E18494F6DE08}"/>
              </a:ext>
            </a:extLst>
          </p:cNvPr>
          <p:cNvSpPr/>
          <p:nvPr/>
        </p:nvSpPr>
        <p:spPr>
          <a:xfrm>
            <a:off x="5740810" y="3346041"/>
            <a:ext cx="2545940" cy="14996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r>
              <a:rPr lang="en-US" sz="1350" dirty="0">
                <a:solidFill>
                  <a:schemeClr val="bg1"/>
                </a:solidFill>
              </a:rPr>
              <a:t>Lower part of the anal canal</a:t>
            </a:r>
          </a:p>
          <a:p>
            <a:pPr marL="214313" indent="-214313">
              <a:buFont typeface="Arial" panose="020B0604020202020204" pitchFamily="34" charset="0"/>
              <a:buChar char="•"/>
            </a:pPr>
            <a:r>
              <a:rPr lang="en-US" sz="1350" dirty="0">
                <a:solidFill>
                  <a:schemeClr val="bg1"/>
                </a:solidFill>
              </a:rPr>
              <a:t>Distal part of the male urethra</a:t>
            </a:r>
          </a:p>
          <a:p>
            <a:pPr marL="214313" indent="-214313">
              <a:buFont typeface="Arial" panose="020B0604020202020204" pitchFamily="34" charset="0"/>
              <a:buChar char="•"/>
            </a:pPr>
            <a:r>
              <a:rPr lang="en-US" sz="1350" dirty="0">
                <a:solidFill>
                  <a:schemeClr val="bg1"/>
                </a:solidFill>
              </a:rPr>
              <a:t>Lower part of vagina</a:t>
            </a:r>
          </a:p>
          <a:p>
            <a:pPr marL="214313" indent="-214313">
              <a:buFont typeface="Arial" panose="020B0604020202020204" pitchFamily="34" charset="0"/>
              <a:buChar char="•"/>
            </a:pPr>
            <a:r>
              <a:rPr lang="en-US" sz="1350" dirty="0">
                <a:solidFill>
                  <a:schemeClr val="bg1"/>
                </a:solidFill>
              </a:rPr>
              <a:t>External auditory meatus</a:t>
            </a:r>
          </a:p>
          <a:p>
            <a:pPr marL="214313" indent="-214313">
              <a:buFont typeface="Arial" panose="020B0604020202020204" pitchFamily="34" charset="0"/>
              <a:buChar char="•"/>
            </a:pPr>
            <a:r>
              <a:rPr lang="en-US" sz="1350" dirty="0">
                <a:solidFill>
                  <a:schemeClr val="bg1"/>
                </a:solidFill>
              </a:rPr>
              <a:t>Oral cavity </a:t>
            </a:r>
          </a:p>
          <a:p>
            <a:pPr marL="214313" indent="-214313">
              <a:buFont typeface="Arial" panose="020B0604020202020204" pitchFamily="34" charset="0"/>
              <a:buChar char="•"/>
            </a:pPr>
            <a:r>
              <a:rPr lang="en-US" sz="1350" dirty="0">
                <a:solidFill>
                  <a:schemeClr val="bg1"/>
                </a:solidFill>
              </a:rPr>
              <a:t>Nasal cavity</a:t>
            </a:r>
          </a:p>
        </p:txBody>
      </p:sp>
      <p:sp>
        <p:nvSpPr>
          <p:cNvPr id="6" name="Right Arrow 5">
            <a:extLst>
              <a:ext uri="{FF2B5EF4-FFF2-40B4-BE49-F238E27FC236}">
                <a16:creationId xmlns:a16="http://schemas.microsoft.com/office/drawing/2014/main" id="{F865F474-C875-7EDB-A757-34180E78BF1D}"/>
              </a:ext>
            </a:extLst>
          </p:cNvPr>
          <p:cNvSpPr/>
          <p:nvPr/>
        </p:nvSpPr>
        <p:spPr>
          <a:xfrm>
            <a:off x="3231741" y="3566160"/>
            <a:ext cx="2337619" cy="10287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24647821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1E9BAE-272A-118B-1620-F5B09DD0FDCF}"/>
            </a:ext>
          </a:extLst>
        </p:cNvPr>
        <p:cNvGrpSpPr/>
        <p:nvPr/>
      </p:nvGrpSpPr>
      <p:grpSpPr>
        <a:xfrm>
          <a:off x="0" y="0"/>
          <a:ext cx="0" cy="0"/>
          <a:chOff x="0" y="0"/>
          <a:chExt cx="0" cy="0"/>
        </a:xfrm>
      </p:grpSpPr>
      <p:sp>
        <p:nvSpPr>
          <p:cNvPr id="5" name="Content Placeholder 4">
            <a:extLst>
              <a:ext uri="{FF2B5EF4-FFF2-40B4-BE49-F238E27FC236}">
                <a16:creationId xmlns:a16="http://schemas.microsoft.com/office/drawing/2014/main" id="{E922B00B-0828-8262-D430-F131110B0005}"/>
              </a:ext>
            </a:extLst>
          </p:cNvPr>
          <p:cNvSpPr txBox="1">
            <a:spLocks/>
          </p:cNvSpPr>
          <p:nvPr/>
        </p:nvSpPr>
        <p:spPr>
          <a:xfrm>
            <a:off x="768096" y="2171700"/>
            <a:ext cx="7690104" cy="4137660"/>
          </a:xfrm>
          <a:prstGeom prst="rect">
            <a:avLst/>
          </a:prstGeom>
        </p:spPr>
        <p:txBody>
          <a:bodyPr vert="horz" lIns="45720" tIns="45720" rIns="4572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a:lstStyle>
          <a:p>
            <a:pPr lvl="1">
              <a:buFont typeface="Arial" panose="020B0604020202020204" pitchFamily="34" charset="0"/>
              <a:buChar char="•"/>
            </a:pPr>
            <a:r>
              <a:rPr lang="en-US" sz="2000" dirty="0"/>
              <a:t>Muscle: Smooth, Cardiac, and skeletal.</a:t>
            </a:r>
          </a:p>
          <a:p>
            <a:pPr lvl="1">
              <a:buFont typeface="Arial" panose="020B0604020202020204" pitchFamily="34" charset="0"/>
              <a:buChar char="•"/>
            </a:pPr>
            <a:r>
              <a:rPr lang="en-US" sz="2000" dirty="0"/>
              <a:t>Bones and cartilages.</a:t>
            </a:r>
          </a:p>
          <a:p>
            <a:pPr lvl="1">
              <a:buFont typeface="Arial" panose="020B0604020202020204" pitchFamily="34" charset="0"/>
              <a:buChar char="•"/>
            </a:pPr>
            <a:r>
              <a:rPr lang="en-US" sz="2000" dirty="0"/>
              <a:t>Connective tissues</a:t>
            </a:r>
          </a:p>
          <a:p>
            <a:pPr lvl="1">
              <a:buFont typeface="Arial" panose="020B0604020202020204" pitchFamily="34" charset="0"/>
              <a:buChar char="•"/>
            </a:pPr>
            <a:r>
              <a:rPr lang="en-US" sz="2000" dirty="0"/>
              <a:t>Heart, blood vessels, and lymph vessels.</a:t>
            </a:r>
          </a:p>
          <a:p>
            <a:pPr lvl="1">
              <a:buFont typeface="Arial" panose="020B0604020202020204" pitchFamily="34" charset="0"/>
              <a:buChar char="•"/>
            </a:pPr>
            <a:r>
              <a:rPr lang="en-US" sz="2000" dirty="0"/>
              <a:t>Epithelial lining of blood vessels, lymph vessels, body cavities, and joint cavities.</a:t>
            </a:r>
          </a:p>
          <a:p>
            <a:pPr lvl="1">
              <a:buFont typeface="Arial" panose="020B0604020202020204" pitchFamily="34" charset="0"/>
              <a:buChar char="•"/>
            </a:pPr>
            <a:r>
              <a:rPr lang="en-US" sz="2000" dirty="0"/>
              <a:t>Spleen.</a:t>
            </a:r>
          </a:p>
          <a:p>
            <a:pPr lvl="1">
              <a:buFont typeface="Arial" panose="020B0604020202020204" pitchFamily="34" charset="0"/>
              <a:buChar char="•"/>
            </a:pPr>
            <a:r>
              <a:rPr lang="en-US" sz="2000" dirty="0"/>
              <a:t>Kidney and ureters</a:t>
            </a:r>
          </a:p>
          <a:p>
            <a:pPr lvl="1">
              <a:buFont typeface="Arial" panose="020B0604020202020204" pitchFamily="34" charset="0"/>
              <a:buChar char="•"/>
            </a:pPr>
            <a:r>
              <a:rPr lang="en-US" sz="2000" dirty="0"/>
              <a:t>Adrenal cortex</a:t>
            </a:r>
          </a:p>
          <a:p>
            <a:pPr lvl="1">
              <a:buFont typeface="Arial" panose="020B0604020202020204" pitchFamily="34" charset="0"/>
              <a:buChar char="•"/>
            </a:pPr>
            <a:r>
              <a:rPr lang="en-US" sz="2000" dirty="0"/>
              <a:t>Testes and ovaries.</a:t>
            </a:r>
          </a:p>
        </p:txBody>
      </p:sp>
      <p:sp>
        <p:nvSpPr>
          <p:cNvPr id="8" name="Title 1">
            <a:extLst>
              <a:ext uri="{FF2B5EF4-FFF2-40B4-BE49-F238E27FC236}">
                <a16:creationId xmlns:a16="http://schemas.microsoft.com/office/drawing/2014/main" id="{EB12AF2D-03CB-1CA6-A33C-AB3ACF885B82}"/>
              </a:ext>
            </a:extLst>
          </p:cNvPr>
          <p:cNvSpPr txBox="1">
            <a:spLocks/>
          </p:cNvSpPr>
          <p:nvPr/>
        </p:nvSpPr>
        <p:spPr>
          <a:xfrm>
            <a:off x="768096" y="585216"/>
            <a:ext cx="7781544" cy="1499616"/>
          </a:xfrm>
          <a:prstGeom prst="rect">
            <a:avLst/>
          </a:prstGeom>
        </p:spPr>
        <p:txBody>
          <a:bodyPr vert="horz" lIns="91440" tIns="45720" rIns="91440" bIns="45720" rtlCol="0" anchor="ctr">
            <a:normAutofit/>
          </a:bodyPr>
          <a:lst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a:lstStyle>
          <a:p>
            <a:r>
              <a:rPr lang="en-US" b="1" dirty="0"/>
              <a:t>Mesoderm Derivatives</a:t>
            </a:r>
          </a:p>
        </p:txBody>
      </p:sp>
    </p:spTree>
    <p:extLst>
      <p:ext uri="{BB962C8B-B14F-4D97-AF65-F5344CB8AC3E}">
        <p14:creationId xmlns:p14="http://schemas.microsoft.com/office/powerpoint/2010/main" val="26531820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E52F45-067D-8B9F-5F0A-89A2352BA1BD}"/>
            </a:ext>
          </a:extLst>
        </p:cNvPr>
        <p:cNvGrpSpPr/>
        <p:nvPr/>
      </p:nvGrpSpPr>
      <p:grpSpPr>
        <a:xfrm>
          <a:off x="0" y="0"/>
          <a:ext cx="0" cy="0"/>
          <a:chOff x="0" y="0"/>
          <a:chExt cx="0" cy="0"/>
        </a:xfrm>
      </p:grpSpPr>
      <p:sp>
        <p:nvSpPr>
          <p:cNvPr id="5" name="Content Placeholder 4">
            <a:extLst>
              <a:ext uri="{FF2B5EF4-FFF2-40B4-BE49-F238E27FC236}">
                <a16:creationId xmlns:a16="http://schemas.microsoft.com/office/drawing/2014/main" id="{9DA8F33A-AB4F-3D3A-53A7-EA2D5BDB2E51}"/>
              </a:ext>
            </a:extLst>
          </p:cNvPr>
          <p:cNvSpPr txBox="1">
            <a:spLocks/>
          </p:cNvSpPr>
          <p:nvPr/>
        </p:nvSpPr>
        <p:spPr>
          <a:xfrm>
            <a:off x="768096" y="2171700"/>
            <a:ext cx="7690104" cy="4137660"/>
          </a:xfrm>
          <a:prstGeom prst="rect">
            <a:avLst/>
          </a:prstGeom>
        </p:spPr>
        <p:txBody>
          <a:bodyPr vert="horz" lIns="45720" tIns="45720" rIns="4572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a:lstStyle>
          <a:p>
            <a:pPr lvl="1">
              <a:buFont typeface="Arial" panose="020B0604020202020204" pitchFamily="34" charset="0"/>
              <a:buChar char="•"/>
            </a:pPr>
            <a:r>
              <a:rPr lang="en-US" sz="2000" dirty="0"/>
              <a:t>Epithelial lining of the gastrointestinal tract (GIT)</a:t>
            </a:r>
          </a:p>
          <a:p>
            <a:pPr lvl="1">
              <a:buFont typeface="Arial" panose="020B0604020202020204" pitchFamily="34" charset="0"/>
              <a:buChar char="•"/>
            </a:pPr>
            <a:r>
              <a:rPr lang="en-US" sz="2000" dirty="0"/>
              <a:t>Liver</a:t>
            </a:r>
          </a:p>
          <a:p>
            <a:pPr lvl="1">
              <a:buFont typeface="Arial" panose="020B0604020202020204" pitchFamily="34" charset="0"/>
              <a:buChar char="•"/>
            </a:pPr>
            <a:r>
              <a:rPr lang="en-US" sz="2000" dirty="0"/>
              <a:t>Pancreas</a:t>
            </a:r>
          </a:p>
          <a:p>
            <a:pPr lvl="1">
              <a:buFont typeface="Arial" panose="020B0604020202020204" pitchFamily="34" charset="0"/>
              <a:buChar char="•"/>
            </a:pPr>
            <a:r>
              <a:rPr lang="en-US" sz="2000" dirty="0"/>
              <a:t>Thyroid</a:t>
            </a:r>
          </a:p>
          <a:p>
            <a:pPr lvl="1">
              <a:buFont typeface="Arial" panose="020B0604020202020204" pitchFamily="34" charset="0"/>
              <a:buChar char="•"/>
            </a:pPr>
            <a:r>
              <a:rPr lang="en-US" sz="2000" dirty="0"/>
              <a:t>Parathyroid</a:t>
            </a:r>
          </a:p>
        </p:txBody>
      </p:sp>
      <p:sp>
        <p:nvSpPr>
          <p:cNvPr id="8" name="Title 1">
            <a:extLst>
              <a:ext uri="{FF2B5EF4-FFF2-40B4-BE49-F238E27FC236}">
                <a16:creationId xmlns:a16="http://schemas.microsoft.com/office/drawing/2014/main" id="{E8B49948-F563-CB2D-3D92-D147376EA613}"/>
              </a:ext>
            </a:extLst>
          </p:cNvPr>
          <p:cNvSpPr txBox="1">
            <a:spLocks/>
          </p:cNvSpPr>
          <p:nvPr/>
        </p:nvSpPr>
        <p:spPr>
          <a:xfrm>
            <a:off x="768096" y="585216"/>
            <a:ext cx="7781544" cy="1499616"/>
          </a:xfrm>
          <a:prstGeom prst="rect">
            <a:avLst/>
          </a:prstGeom>
        </p:spPr>
        <p:txBody>
          <a:bodyPr vert="horz" lIns="91440" tIns="45720" rIns="91440" bIns="45720" rtlCol="0" anchor="ctr">
            <a:normAutofit/>
          </a:bodyPr>
          <a:lst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a:lstStyle>
          <a:p>
            <a:r>
              <a:rPr lang="en-US" b="1" dirty="0"/>
              <a:t>Endoderm Derivatives</a:t>
            </a:r>
          </a:p>
        </p:txBody>
      </p:sp>
      <p:sp>
        <p:nvSpPr>
          <p:cNvPr id="2" name="Rectangle 1">
            <a:extLst>
              <a:ext uri="{FF2B5EF4-FFF2-40B4-BE49-F238E27FC236}">
                <a16:creationId xmlns:a16="http://schemas.microsoft.com/office/drawing/2014/main" id="{110EF457-85B6-FD46-563E-33BB5D6E0CAA}"/>
              </a:ext>
            </a:extLst>
          </p:cNvPr>
          <p:cNvSpPr/>
          <p:nvPr/>
        </p:nvSpPr>
        <p:spPr>
          <a:xfrm>
            <a:off x="5803490" y="2655236"/>
            <a:ext cx="2654710" cy="166878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57175" indent="-257175">
              <a:buFont typeface="+mj-lt"/>
              <a:buAutoNum type="arabicPeriod"/>
            </a:pPr>
            <a:r>
              <a:rPr lang="en-US" sz="1350" dirty="0"/>
              <a:t>Respiratory tract</a:t>
            </a:r>
          </a:p>
          <a:p>
            <a:pPr marL="257175" indent="-257175">
              <a:buFont typeface="+mj-lt"/>
              <a:buAutoNum type="arabicPeriod"/>
            </a:pPr>
            <a:r>
              <a:rPr lang="en-US" sz="1350" dirty="0"/>
              <a:t>Urinary tract</a:t>
            </a:r>
          </a:p>
          <a:p>
            <a:pPr marL="257175" indent="-257175">
              <a:buFont typeface="+mj-lt"/>
              <a:buAutoNum type="arabicPeriod"/>
            </a:pPr>
            <a:r>
              <a:rPr lang="en-US" sz="1350" dirty="0"/>
              <a:t>Biliary tract</a:t>
            </a:r>
          </a:p>
          <a:p>
            <a:pPr marL="257175" indent="-257175">
              <a:buFont typeface="+mj-lt"/>
              <a:buAutoNum type="arabicPeriod"/>
            </a:pPr>
            <a:r>
              <a:rPr lang="en-US" sz="1350" dirty="0"/>
              <a:t>Auditory tube and middle ear cavity</a:t>
            </a:r>
          </a:p>
          <a:p>
            <a:pPr marL="257175" indent="-257175">
              <a:buFont typeface="+mj-lt"/>
              <a:buAutoNum type="arabicPeriod"/>
            </a:pPr>
            <a:r>
              <a:rPr lang="en-US" sz="1350" dirty="0"/>
              <a:t>Uterus and upper part of vagina</a:t>
            </a:r>
          </a:p>
        </p:txBody>
      </p:sp>
      <p:sp>
        <p:nvSpPr>
          <p:cNvPr id="6" name="Arrow: Curved Right 5">
            <a:extLst>
              <a:ext uri="{FF2B5EF4-FFF2-40B4-BE49-F238E27FC236}">
                <a16:creationId xmlns:a16="http://schemas.microsoft.com/office/drawing/2014/main" id="{1C9E6407-5FC1-8DD9-A406-5C459CBB7D46}"/>
              </a:ext>
            </a:extLst>
          </p:cNvPr>
          <p:cNvSpPr/>
          <p:nvPr/>
        </p:nvSpPr>
        <p:spPr>
          <a:xfrm rot="19384551">
            <a:off x="4352832" y="2743200"/>
            <a:ext cx="1154430" cy="1371600"/>
          </a:xfrm>
          <a:prstGeom prst="curved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solidFill>
                <a:schemeClr val="tx1"/>
              </a:solidFill>
            </a:endParaRPr>
          </a:p>
        </p:txBody>
      </p:sp>
    </p:spTree>
    <p:extLst>
      <p:ext uri="{BB962C8B-B14F-4D97-AF65-F5344CB8AC3E}">
        <p14:creationId xmlns:p14="http://schemas.microsoft.com/office/powerpoint/2010/main" val="42395099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793084" y="2875002"/>
            <a:ext cx="3557832" cy="1107996"/>
          </a:xfrm>
          <a:prstGeom prst="rect">
            <a:avLst/>
          </a:prstGeom>
          <a:noFill/>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660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Thank You</a:t>
            </a:r>
            <a:endParaRPr lang="en-US" sz="6600" cap="none" spc="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anim calcmode="lin" valueType="num">
                                      <p:cBhvr>
                                        <p:cTn id="8" dur="2000" fill="hold"/>
                                        <p:tgtEl>
                                          <p:spTgt spid="3"/>
                                        </p:tgtEl>
                                        <p:attrNameLst>
                                          <p:attrName>style.rotation</p:attrName>
                                        </p:attrNameLst>
                                      </p:cBhvr>
                                      <p:tavLst>
                                        <p:tav tm="0">
                                          <p:val>
                                            <p:fltVal val="720"/>
                                          </p:val>
                                        </p:tav>
                                        <p:tav tm="100000">
                                          <p:val>
                                            <p:fltVal val="0"/>
                                          </p:val>
                                        </p:tav>
                                      </p:tavLst>
                                    </p:anim>
                                    <p:anim calcmode="lin" valueType="num">
                                      <p:cBhvr>
                                        <p:cTn id="9" dur="2000" fill="hold"/>
                                        <p:tgtEl>
                                          <p:spTgt spid="3"/>
                                        </p:tgtEl>
                                        <p:attrNameLst>
                                          <p:attrName>ppt_h</p:attrName>
                                        </p:attrNameLst>
                                      </p:cBhvr>
                                      <p:tavLst>
                                        <p:tav tm="0">
                                          <p:val>
                                            <p:fltVal val="0"/>
                                          </p:val>
                                        </p:tav>
                                        <p:tav tm="100000">
                                          <p:val>
                                            <p:strVal val="#ppt_h"/>
                                          </p:val>
                                        </p:tav>
                                      </p:tavLst>
                                    </p:anim>
                                    <p:anim calcmode="lin" valueType="num">
                                      <p:cBhvr>
                                        <p:cTn id="10" dur="2000" fill="hold"/>
                                        <p:tgtEl>
                                          <p:spTgt spid="3"/>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48D9A2C0-A3ED-DFC3-4C3D-E3CBDC1B22F3}"/>
              </a:ext>
            </a:extLst>
          </p:cNvPr>
          <p:cNvSpPr txBox="1">
            <a:spLocks/>
          </p:cNvSpPr>
          <p:nvPr/>
        </p:nvSpPr>
        <p:spPr>
          <a:xfrm>
            <a:off x="768096" y="2286000"/>
            <a:ext cx="7690104" cy="4023360"/>
          </a:xfrm>
          <a:prstGeom prst="rect">
            <a:avLst/>
          </a:prstGeom>
        </p:spPr>
        <p:txBody>
          <a:bodyPr vert="horz" lIns="45720" tIns="45720" rIns="4572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a:lstStyle>
          <a:p>
            <a:pPr lvl="1">
              <a:buFont typeface="Arial" panose="020B0604020202020204" pitchFamily="34" charset="0"/>
              <a:buChar char="•"/>
            </a:pPr>
            <a:r>
              <a:rPr lang="en-US" sz="2000" dirty="0"/>
              <a:t>The most characteristic event occurring during the third week of gestation is gastrulation, the process that establishes all three germ layers (ectoderm, mesoderm, and endoderm) in the embryo.</a:t>
            </a:r>
          </a:p>
          <a:p>
            <a:pPr lvl="1">
              <a:buFont typeface="Arial" panose="020B0604020202020204" pitchFamily="34" charset="0"/>
              <a:buChar char="•"/>
            </a:pPr>
            <a:r>
              <a:rPr lang="en-US" sz="2000" dirty="0"/>
              <a:t>Gastrulation begins with formation of the primitive streak on the surface of the epiblast. Initially, the streak is vaguely defined, but in a 15- to 16-day embryo, it is clearly visible as a narrow groove with slightly bulging regions on either side.</a:t>
            </a:r>
          </a:p>
        </p:txBody>
      </p:sp>
      <p:sp>
        <p:nvSpPr>
          <p:cNvPr id="8" name="Title 1">
            <a:extLst>
              <a:ext uri="{FF2B5EF4-FFF2-40B4-BE49-F238E27FC236}">
                <a16:creationId xmlns:a16="http://schemas.microsoft.com/office/drawing/2014/main" id="{F8095D52-5496-7CA0-E8AD-F0C4958549E9}"/>
              </a:ext>
            </a:extLst>
          </p:cNvPr>
          <p:cNvSpPr txBox="1">
            <a:spLocks/>
          </p:cNvSpPr>
          <p:nvPr/>
        </p:nvSpPr>
        <p:spPr>
          <a:xfrm>
            <a:off x="768096" y="585216"/>
            <a:ext cx="7290054" cy="1499616"/>
          </a:xfrm>
          <a:prstGeom prst="rect">
            <a:avLst/>
          </a:prstGeom>
        </p:spPr>
        <p:txBody>
          <a:bodyPr vert="horz" lIns="91440" tIns="45720" rIns="91440" bIns="45720" rtlCol="0" anchor="ctr">
            <a:normAutofit/>
          </a:bodyPr>
          <a:lst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a:lstStyle>
          <a:p>
            <a:r>
              <a:rPr lang="en-US" b="1" dirty="0"/>
              <a:t>Trilaminar germ disc</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4" descr="Screen Clipping"/>
          <p:cNvPicPr>
            <a:picLocks noGrp="1" noChangeAspect="1"/>
          </p:cNvPicPr>
          <p:nvPr>
            <p:ph idx="4294967295"/>
          </p:nvPr>
        </p:nvPicPr>
        <p:blipFill>
          <a:blip r:embed="rId2">
            <a:extLst>
              <a:ext uri="{28A0092B-C50C-407E-A947-70E740481C1C}">
                <a14:useLocalDpi xmlns:a14="http://schemas.microsoft.com/office/drawing/2010/main" val="0"/>
              </a:ext>
            </a:extLst>
          </a:blip>
          <a:stretch>
            <a:fillRect/>
          </a:stretch>
        </p:blipFill>
        <p:spPr>
          <a:xfrm>
            <a:off x="2289968" y="936625"/>
            <a:ext cx="4564063" cy="3375025"/>
          </a:xfrm>
          <a:prstGeom prst="rect">
            <a:avLst/>
          </a:prstGeom>
        </p:spPr>
      </p:pic>
      <p:sp>
        <p:nvSpPr>
          <p:cNvPr id="2" name="Content Placeholder 4">
            <a:extLst>
              <a:ext uri="{FF2B5EF4-FFF2-40B4-BE49-F238E27FC236}">
                <a16:creationId xmlns:a16="http://schemas.microsoft.com/office/drawing/2014/main" id="{F5E24262-4330-502E-DF79-25435FF1F558}"/>
              </a:ext>
            </a:extLst>
          </p:cNvPr>
          <p:cNvSpPr txBox="1">
            <a:spLocks/>
          </p:cNvSpPr>
          <p:nvPr/>
        </p:nvSpPr>
        <p:spPr>
          <a:xfrm>
            <a:off x="768096" y="4777740"/>
            <a:ext cx="7690104" cy="1531620"/>
          </a:xfrm>
          <a:prstGeom prst="rect">
            <a:avLst/>
          </a:prstGeom>
        </p:spPr>
        <p:txBody>
          <a:bodyPr vert="horz" lIns="45720" tIns="45720" rIns="4572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a:lstStyle>
          <a:p>
            <a:pPr lvl="1">
              <a:buFont typeface="Arial" panose="020B0604020202020204" pitchFamily="34" charset="0"/>
              <a:buChar char="•"/>
            </a:pPr>
            <a:r>
              <a:rPr lang="en-US" sz="2000" dirty="0"/>
              <a:t>Implantation site at the end of the 2 week. </a:t>
            </a:r>
          </a:p>
          <a:p>
            <a:pPr lvl="1">
              <a:buFont typeface="Arial" panose="020B0604020202020204" pitchFamily="34" charset="0"/>
              <a:buChar char="•"/>
            </a:pPr>
            <a:r>
              <a:rPr lang="en-US" sz="2000" dirty="0"/>
              <a:t>View of the germ disc at the end of the 2 week. The amniotic cavity has been opened to permit a view of the dorsal side of epiblast. The hypoblast and epiblast are in contact with each other, and the primitive streak forms a shallow groove in the caudal region of the embryo.</a:t>
            </a:r>
          </a:p>
        </p:txBody>
      </p:sp>
    </p:spTree>
    <p:extLst>
      <p:ext uri="{BB962C8B-B14F-4D97-AF65-F5344CB8AC3E}">
        <p14:creationId xmlns:p14="http://schemas.microsoft.com/office/powerpoint/2010/main" val="15787406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E2AC01-1CED-B11B-9397-8DB746AA7EB7}"/>
            </a:ext>
          </a:extLst>
        </p:cNvPr>
        <p:cNvGrpSpPr/>
        <p:nvPr/>
      </p:nvGrpSpPr>
      <p:grpSpPr>
        <a:xfrm>
          <a:off x="0" y="0"/>
          <a:ext cx="0" cy="0"/>
          <a:chOff x="0" y="0"/>
          <a:chExt cx="0" cy="0"/>
        </a:xfrm>
      </p:grpSpPr>
      <p:sp>
        <p:nvSpPr>
          <p:cNvPr id="5" name="Content Placeholder 4">
            <a:extLst>
              <a:ext uri="{FF2B5EF4-FFF2-40B4-BE49-F238E27FC236}">
                <a16:creationId xmlns:a16="http://schemas.microsoft.com/office/drawing/2014/main" id="{D6D3660A-2B87-7FB0-EB9C-D3075028A42A}"/>
              </a:ext>
            </a:extLst>
          </p:cNvPr>
          <p:cNvSpPr txBox="1">
            <a:spLocks/>
          </p:cNvSpPr>
          <p:nvPr/>
        </p:nvSpPr>
        <p:spPr>
          <a:xfrm>
            <a:off x="768096" y="2286000"/>
            <a:ext cx="7690104" cy="4023360"/>
          </a:xfrm>
          <a:prstGeom prst="rect">
            <a:avLst/>
          </a:prstGeom>
        </p:spPr>
        <p:txBody>
          <a:bodyPr vert="horz" lIns="45720" tIns="45720" rIns="4572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a:lstStyle>
          <a:p>
            <a:pPr lvl="1">
              <a:buFont typeface="Arial" panose="020B0604020202020204" pitchFamily="34" charset="0"/>
              <a:buChar char="•"/>
            </a:pPr>
            <a:r>
              <a:rPr lang="en-US" sz="2000" dirty="0"/>
              <a:t>The cephalic end of the streak, the primitive node, consists of a slightly elevated area surrounding the small primitive pit. </a:t>
            </a:r>
          </a:p>
          <a:p>
            <a:pPr lvl="1">
              <a:buFont typeface="Arial" panose="020B0604020202020204" pitchFamily="34" charset="0"/>
              <a:buChar char="•"/>
            </a:pPr>
            <a:r>
              <a:rPr lang="en-US" sz="2000" dirty="0"/>
              <a:t>Cells of the epiblast migrate toward the primitive streak.</a:t>
            </a:r>
          </a:p>
          <a:p>
            <a:pPr lvl="1">
              <a:buFont typeface="Arial" panose="020B0604020202020204" pitchFamily="34" charset="0"/>
              <a:buChar char="•"/>
            </a:pPr>
            <a:r>
              <a:rPr lang="en-US" sz="2000" dirty="0"/>
              <a:t>Upon arrival in the region of the streak, they become flask-shaped, detach from the epiblast, and slip beneath it. This inward movement is known as invagination.</a:t>
            </a:r>
          </a:p>
        </p:txBody>
      </p:sp>
      <p:sp>
        <p:nvSpPr>
          <p:cNvPr id="8" name="Title 1">
            <a:extLst>
              <a:ext uri="{FF2B5EF4-FFF2-40B4-BE49-F238E27FC236}">
                <a16:creationId xmlns:a16="http://schemas.microsoft.com/office/drawing/2014/main" id="{8237ACC5-5431-F707-DBEC-BF8BC96A0FBB}"/>
              </a:ext>
            </a:extLst>
          </p:cNvPr>
          <p:cNvSpPr txBox="1">
            <a:spLocks/>
          </p:cNvSpPr>
          <p:nvPr/>
        </p:nvSpPr>
        <p:spPr>
          <a:xfrm>
            <a:off x="768096" y="585216"/>
            <a:ext cx="7290054" cy="1499616"/>
          </a:xfrm>
          <a:prstGeom prst="rect">
            <a:avLst/>
          </a:prstGeom>
        </p:spPr>
        <p:txBody>
          <a:bodyPr vert="horz" lIns="91440" tIns="45720" rIns="91440" bIns="45720" rtlCol="0" anchor="ctr">
            <a:normAutofit/>
          </a:bodyPr>
          <a:lst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a:lstStyle>
          <a:p>
            <a:r>
              <a:rPr lang="en-US" b="1" dirty="0"/>
              <a:t>Formation of Primitive node and pit</a:t>
            </a:r>
          </a:p>
        </p:txBody>
      </p:sp>
    </p:spTree>
    <p:extLst>
      <p:ext uri="{BB962C8B-B14F-4D97-AF65-F5344CB8AC3E}">
        <p14:creationId xmlns:p14="http://schemas.microsoft.com/office/powerpoint/2010/main" val="4932350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EF10C9-911C-86DE-AB47-E4FB058557B9}"/>
            </a:ext>
          </a:extLst>
        </p:cNvPr>
        <p:cNvGrpSpPr/>
        <p:nvPr/>
      </p:nvGrpSpPr>
      <p:grpSpPr>
        <a:xfrm>
          <a:off x="0" y="0"/>
          <a:ext cx="0" cy="0"/>
          <a:chOff x="0" y="0"/>
          <a:chExt cx="0" cy="0"/>
        </a:xfrm>
      </p:grpSpPr>
      <p:sp>
        <p:nvSpPr>
          <p:cNvPr id="5" name="Content Placeholder 4">
            <a:extLst>
              <a:ext uri="{FF2B5EF4-FFF2-40B4-BE49-F238E27FC236}">
                <a16:creationId xmlns:a16="http://schemas.microsoft.com/office/drawing/2014/main" id="{8BA8D964-DEDE-5340-E06F-09B165B530A1}"/>
              </a:ext>
            </a:extLst>
          </p:cNvPr>
          <p:cNvSpPr txBox="1">
            <a:spLocks/>
          </p:cNvSpPr>
          <p:nvPr/>
        </p:nvSpPr>
        <p:spPr>
          <a:xfrm>
            <a:off x="768096" y="2228850"/>
            <a:ext cx="7690104" cy="4080510"/>
          </a:xfrm>
          <a:prstGeom prst="rect">
            <a:avLst/>
          </a:prstGeom>
        </p:spPr>
        <p:txBody>
          <a:bodyPr vert="horz" lIns="45720" tIns="45720" rIns="4572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a:lstStyle>
          <a:p>
            <a:pPr lvl="1">
              <a:buFont typeface="Arial" panose="020B0604020202020204" pitchFamily="34" charset="0"/>
              <a:buChar char="•"/>
            </a:pPr>
            <a:r>
              <a:rPr lang="en-US" sz="2000" dirty="0"/>
              <a:t>As more and more cells move between the epiblast and hypoblast layers, they begin to spread laterally and cranially. Gradually, they migrate beyond the margin of the disc and establish contact with the extraembryonic mesoderm covering the yolk sac and amnion. </a:t>
            </a:r>
          </a:p>
          <a:p>
            <a:pPr lvl="1">
              <a:buFont typeface="Arial" panose="020B0604020202020204" pitchFamily="34" charset="0"/>
              <a:buChar char="•"/>
            </a:pPr>
            <a:r>
              <a:rPr lang="en-US" sz="2000" dirty="0"/>
              <a:t>In the cephalic direction, they pass on each side of the prechordal plate.</a:t>
            </a:r>
          </a:p>
          <a:p>
            <a:pPr lvl="1">
              <a:buFont typeface="Arial" panose="020B0604020202020204" pitchFamily="34" charset="0"/>
              <a:buChar char="•"/>
            </a:pPr>
            <a:r>
              <a:rPr lang="en-US" sz="2000" dirty="0"/>
              <a:t>The prechordal plate itself forms between the tip of the notochord and the oropharyngeal membrane and is derived from some of the first cells that migrate through the node in the midline and move in a cephalic direction. Later, the prechordal plate will be important for induction of the forebrain. </a:t>
            </a:r>
          </a:p>
          <a:p>
            <a:pPr lvl="1">
              <a:buFont typeface="Arial" panose="020B0604020202020204" pitchFamily="34" charset="0"/>
              <a:buChar char="•"/>
            </a:pPr>
            <a:r>
              <a:rPr lang="en-US" sz="2000" dirty="0"/>
              <a:t>The oropharyngeal membrane at the cranial end of the disc consists of a small region of tightly adherent ectoderm and endoderm cells that represents the future opening of the oral cavity.</a:t>
            </a:r>
          </a:p>
        </p:txBody>
      </p:sp>
      <p:sp>
        <p:nvSpPr>
          <p:cNvPr id="8" name="Title 1">
            <a:extLst>
              <a:ext uri="{FF2B5EF4-FFF2-40B4-BE49-F238E27FC236}">
                <a16:creationId xmlns:a16="http://schemas.microsoft.com/office/drawing/2014/main" id="{384133BA-152E-3CCF-820E-A19C6C8E0590}"/>
              </a:ext>
            </a:extLst>
          </p:cNvPr>
          <p:cNvSpPr txBox="1">
            <a:spLocks/>
          </p:cNvSpPr>
          <p:nvPr/>
        </p:nvSpPr>
        <p:spPr>
          <a:xfrm>
            <a:off x="768096" y="585216"/>
            <a:ext cx="7290054" cy="1499616"/>
          </a:xfrm>
          <a:prstGeom prst="rect">
            <a:avLst/>
          </a:prstGeom>
        </p:spPr>
        <p:txBody>
          <a:bodyPr vert="horz" lIns="91440" tIns="45720" rIns="91440" bIns="45720" rtlCol="0" anchor="ctr">
            <a:normAutofit/>
          </a:bodyPr>
          <a:lst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a:lstStyle>
          <a:p>
            <a:r>
              <a:rPr lang="en-US" b="1" dirty="0"/>
              <a:t>Formation of Prechordal plate</a:t>
            </a:r>
          </a:p>
        </p:txBody>
      </p:sp>
    </p:spTree>
    <p:extLst>
      <p:ext uri="{BB962C8B-B14F-4D97-AF65-F5344CB8AC3E}">
        <p14:creationId xmlns:p14="http://schemas.microsoft.com/office/powerpoint/2010/main" val="17298788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4294967295"/>
          </p:nvPr>
        </p:nvPicPr>
        <p:blipFill>
          <a:blip r:embed="rId2" cstate="print">
            <a:extLst>
              <a:ext uri="{28A0092B-C50C-407E-A947-70E740481C1C}">
                <a14:useLocalDpi xmlns:a14="http://schemas.microsoft.com/office/drawing/2010/main" val="0"/>
              </a:ext>
            </a:extLst>
          </a:blip>
          <a:stretch>
            <a:fillRect/>
          </a:stretch>
        </p:blipFill>
        <p:spPr>
          <a:xfrm>
            <a:off x="1997075" y="950912"/>
            <a:ext cx="5149850" cy="4956175"/>
          </a:xfrm>
        </p:spPr>
      </p:pic>
    </p:spTree>
    <p:extLst>
      <p:ext uri="{BB962C8B-B14F-4D97-AF65-F5344CB8AC3E}">
        <p14:creationId xmlns:p14="http://schemas.microsoft.com/office/powerpoint/2010/main" val="4189370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56EE86-7752-94ED-AF0F-855BA634955A}"/>
            </a:ext>
          </a:extLst>
        </p:cNvPr>
        <p:cNvGrpSpPr/>
        <p:nvPr/>
      </p:nvGrpSpPr>
      <p:grpSpPr>
        <a:xfrm>
          <a:off x="0" y="0"/>
          <a:ext cx="0" cy="0"/>
          <a:chOff x="0" y="0"/>
          <a:chExt cx="0" cy="0"/>
        </a:xfrm>
      </p:grpSpPr>
      <p:sp>
        <p:nvSpPr>
          <p:cNvPr id="5" name="Content Placeholder 4">
            <a:extLst>
              <a:ext uri="{FF2B5EF4-FFF2-40B4-BE49-F238E27FC236}">
                <a16:creationId xmlns:a16="http://schemas.microsoft.com/office/drawing/2014/main" id="{90F4D894-0C70-A45B-1DB7-9C00A8E0CB5A}"/>
              </a:ext>
            </a:extLst>
          </p:cNvPr>
          <p:cNvSpPr txBox="1">
            <a:spLocks/>
          </p:cNvSpPr>
          <p:nvPr/>
        </p:nvSpPr>
        <p:spPr>
          <a:xfrm>
            <a:off x="768096" y="2228850"/>
            <a:ext cx="7690104" cy="4080510"/>
          </a:xfrm>
          <a:prstGeom prst="rect">
            <a:avLst/>
          </a:prstGeom>
        </p:spPr>
        <p:txBody>
          <a:bodyPr vert="horz" lIns="45720" tIns="45720" rIns="4572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a:lstStyle>
          <a:p>
            <a:pPr lvl="1">
              <a:buFont typeface="Arial" panose="020B0604020202020204" pitchFamily="34" charset="0"/>
              <a:buChar char="•"/>
            </a:pPr>
            <a:r>
              <a:rPr lang="en-US" sz="2000" dirty="0"/>
              <a:t>Once the cells have invaginated, some displace.</a:t>
            </a:r>
          </a:p>
          <a:p>
            <a:pPr lvl="1">
              <a:buFont typeface="Arial" panose="020B0604020202020204" pitchFamily="34" charset="0"/>
              <a:buChar char="•"/>
            </a:pPr>
            <a:r>
              <a:rPr lang="en-US" sz="2000" dirty="0"/>
              <a:t>The hypoblast, creating the embryonic endoderm.</a:t>
            </a:r>
          </a:p>
          <a:p>
            <a:pPr lvl="1">
              <a:buFont typeface="Arial" panose="020B0604020202020204" pitchFamily="34" charset="0"/>
              <a:buChar char="•"/>
            </a:pPr>
            <a:r>
              <a:rPr lang="en-US" sz="2000" dirty="0"/>
              <a:t>And others come to lie between the epiblast and newly created endoderm to form mesoderm.</a:t>
            </a:r>
          </a:p>
          <a:p>
            <a:pPr lvl="1">
              <a:buFont typeface="Arial" panose="020B0604020202020204" pitchFamily="34" charset="0"/>
              <a:buChar char="•"/>
            </a:pPr>
            <a:r>
              <a:rPr lang="en-US" sz="2000" dirty="0"/>
              <a:t>Cells remaining in the epiblast then form ectoderm.</a:t>
            </a:r>
          </a:p>
        </p:txBody>
      </p:sp>
      <p:sp>
        <p:nvSpPr>
          <p:cNvPr id="8" name="Title 1">
            <a:extLst>
              <a:ext uri="{FF2B5EF4-FFF2-40B4-BE49-F238E27FC236}">
                <a16:creationId xmlns:a16="http://schemas.microsoft.com/office/drawing/2014/main" id="{BEB04DB3-A279-0B22-46EA-839EE2F6547C}"/>
              </a:ext>
            </a:extLst>
          </p:cNvPr>
          <p:cNvSpPr txBox="1">
            <a:spLocks/>
          </p:cNvSpPr>
          <p:nvPr/>
        </p:nvSpPr>
        <p:spPr>
          <a:xfrm>
            <a:off x="768096" y="585216"/>
            <a:ext cx="7781544" cy="1499616"/>
          </a:xfrm>
          <a:prstGeom prst="rect">
            <a:avLst/>
          </a:prstGeom>
        </p:spPr>
        <p:txBody>
          <a:bodyPr vert="horz" lIns="91440" tIns="45720" rIns="91440" bIns="45720" rtlCol="0" anchor="ctr">
            <a:normAutofit/>
          </a:bodyPr>
          <a:lst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a:lstStyle>
          <a:p>
            <a:r>
              <a:rPr lang="en-US" b="1" dirty="0"/>
              <a:t>Formation of Endoderm, Mesoderm and Ectoderm</a:t>
            </a:r>
          </a:p>
        </p:txBody>
      </p:sp>
    </p:spTree>
    <p:extLst>
      <p:ext uri="{BB962C8B-B14F-4D97-AF65-F5344CB8AC3E}">
        <p14:creationId xmlns:p14="http://schemas.microsoft.com/office/powerpoint/2010/main" val="21871491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61520" y="807451"/>
            <a:ext cx="4820960" cy="2947304"/>
          </a:xfrm>
          <a:prstGeom prst="rect">
            <a:avLst/>
          </a:prstGeom>
        </p:spPr>
      </p:pic>
      <p:sp>
        <p:nvSpPr>
          <p:cNvPr id="2" name="Content Placeholder 4">
            <a:extLst>
              <a:ext uri="{FF2B5EF4-FFF2-40B4-BE49-F238E27FC236}">
                <a16:creationId xmlns:a16="http://schemas.microsoft.com/office/drawing/2014/main" id="{3895474F-C9F9-EAA6-9924-4BCD1E53E92F}"/>
              </a:ext>
            </a:extLst>
          </p:cNvPr>
          <p:cNvSpPr txBox="1">
            <a:spLocks/>
          </p:cNvSpPr>
          <p:nvPr/>
        </p:nvSpPr>
        <p:spPr>
          <a:xfrm>
            <a:off x="768096" y="3954780"/>
            <a:ext cx="7690104" cy="2354580"/>
          </a:xfrm>
          <a:prstGeom prst="rect">
            <a:avLst/>
          </a:prstGeom>
        </p:spPr>
        <p:txBody>
          <a:bodyPr vert="horz" lIns="45720" tIns="45720" rIns="4572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a:lstStyle>
          <a:p>
            <a:pPr lvl="1">
              <a:buFont typeface="Arial" panose="020B0604020202020204" pitchFamily="34" charset="0"/>
              <a:buChar char="•"/>
            </a:pPr>
            <a:r>
              <a:rPr lang="en-US" sz="2000" dirty="0"/>
              <a:t>Dorsal side of the germ disc from a 16-day embryo indicating the movement of surface epiblast cells (solid black lines) through the primitive streak and node and the subsequent migration of cells between the hypoblast and epiblast (broken lines). </a:t>
            </a:r>
          </a:p>
          <a:p>
            <a:pPr lvl="1">
              <a:buFont typeface="Arial" panose="020B0604020202020204" pitchFamily="34" charset="0"/>
              <a:buChar char="•"/>
            </a:pPr>
            <a:r>
              <a:rPr lang="en-US" sz="2000" dirty="0"/>
              <a:t>Cross section through the cranial region of the streak at 15 days showing invagination of epiblast cells. The 1st cells to move inward displace the hypoblast to create the definitive endoderm. Once definitive endoderm is established, inwardly moving epiblast forms mesoderm.</a:t>
            </a:r>
          </a:p>
        </p:txBody>
      </p:sp>
    </p:spTree>
    <p:extLst>
      <p:ext uri="{BB962C8B-B14F-4D97-AF65-F5344CB8AC3E}">
        <p14:creationId xmlns:p14="http://schemas.microsoft.com/office/powerpoint/2010/main" val="2714319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B855B5-EDD4-A293-A4C1-03FA8C76B934}"/>
            </a:ext>
          </a:extLst>
        </p:cNvPr>
        <p:cNvGrpSpPr/>
        <p:nvPr/>
      </p:nvGrpSpPr>
      <p:grpSpPr>
        <a:xfrm>
          <a:off x="0" y="0"/>
          <a:ext cx="0" cy="0"/>
          <a:chOff x="0" y="0"/>
          <a:chExt cx="0" cy="0"/>
        </a:xfrm>
      </p:grpSpPr>
      <p:sp>
        <p:nvSpPr>
          <p:cNvPr id="2" name="Content Placeholder 4">
            <a:extLst>
              <a:ext uri="{FF2B5EF4-FFF2-40B4-BE49-F238E27FC236}">
                <a16:creationId xmlns:a16="http://schemas.microsoft.com/office/drawing/2014/main" id="{39F90014-C543-8F7E-0C7C-611105316392}"/>
              </a:ext>
            </a:extLst>
          </p:cNvPr>
          <p:cNvSpPr txBox="1">
            <a:spLocks/>
          </p:cNvSpPr>
          <p:nvPr/>
        </p:nvSpPr>
        <p:spPr>
          <a:xfrm>
            <a:off x="726948" y="1041400"/>
            <a:ext cx="7690104" cy="2764790"/>
          </a:xfrm>
          <a:prstGeom prst="rect">
            <a:avLst/>
          </a:prstGeom>
        </p:spPr>
        <p:txBody>
          <a:bodyPr vert="horz" lIns="45720" tIns="45720" rIns="4572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a:lstStyle>
          <a:p>
            <a:pPr lvl="1">
              <a:buFont typeface="Arial" panose="020B0604020202020204" pitchFamily="34" charset="0"/>
              <a:buChar char="•"/>
            </a:pPr>
            <a:r>
              <a:rPr lang="en-US" sz="2000" dirty="0"/>
              <a:t>Prenotochordal cells invaginating in the primitive node move forward cranially in the midline until they reach the prechordal plate.</a:t>
            </a:r>
          </a:p>
          <a:p>
            <a:pPr lvl="1">
              <a:buFont typeface="Arial" panose="020B0604020202020204" pitchFamily="34" charset="0"/>
              <a:buChar char="•"/>
            </a:pPr>
            <a:r>
              <a:rPr lang="en-US" sz="2000" dirty="0"/>
              <a:t>These Prenotochordal cells become intercalated in the hypoblast so that for a short time, the midline of the embryo consists of two cell layers that form the notochordal plate. </a:t>
            </a:r>
          </a:p>
          <a:p>
            <a:pPr lvl="1">
              <a:buFont typeface="Arial" panose="020B0604020202020204" pitchFamily="34" charset="0"/>
              <a:buChar char="•"/>
            </a:pPr>
            <a:r>
              <a:rPr lang="en-US" sz="2000" dirty="0"/>
              <a:t>As the hypoblast is replaced by endoderm cells moving in at the streak, cells of the notochordal plate proliferate and detach from the endoderm.</a:t>
            </a:r>
          </a:p>
          <a:p>
            <a:pPr lvl="1">
              <a:buFont typeface="Arial" panose="020B0604020202020204" pitchFamily="34" charset="0"/>
              <a:buChar char="•"/>
            </a:pPr>
            <a:r>
              <a:rPr lang="en-US" sz="2000" dirty="0"/>
              <a:t>They then form a solid cord of cells, the definitive notochord, which underlies the neural tube and serves as the basis for the axial skeleton.</a:t>
            </a:r>
          </a:p>
        </p:txBody>
      </p:sp>
    </p:spTree>
    <p:extLst>
      <p:ext uri="{BB962C8B-B14F-4D97-AF65-F5344CB8AC3E}">
        <p14:creationId xmlns:p14="http://schemas.microsoft.com/office/powerpoint/2010/main" val="4029728838"/>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rgbClr val="2E2B21"/>
      </a:dk1>
      <a:lt1>
        <a:srgbClr val="FFFFFF"/>
      </a:lt1>
      <a:dk2>
        <a:srgbClr val="605B4F"/>
      </a:dk2>
      <a:lt2>
        <a:srgbClr val="D8D6BE"/>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blipFill rotWithShape="1">
          <a:blip xmlns:r="http://schemas.openxmlformats.org/officeDocument/2006/relationships" r:embed="rId1">
            <a:duotone>
              <a:schemeClr val="phClr">
                <a:tint val="98000"/>
              </a:schemeClr>
              <a:schemeClr val="phClr">
                <a:shade val="89000"/>
                <a:satMod val="145000"/>
              </a:schemeClr>
            </a:duotone>
          </a:blip>
          <a:tile tx="0" ty="0" sx="32000" sy="32000" flip="none" algn="tl"/>
        </a:blipFill>
        <a:blipFill rotWithShape="1">
          <a:blip xmlns:r="http://schemas.openxmlformats.org/officeDocument/2006/relationships" r:embed="rId2">
            <a:duotone>
              <a:schemeClr val="phClr">
                <a:tint val="98000"/>
              </a:schemeClr>
              <a:schemeClr val="phClr">
                <a:shade val="95000"/>
              </a:schemeClr>
            </a:duotone>
          </a:blip>
          <a:tile tx="0" ty="0" sx="32000" sy="32000" flip="none" algn="tl"/>
        </a:blipFill>
      </a:bgFillStyleLst>
    </a:fmtScheme>
  </a:themeElements>
  <a:objectDefaults/>
  <a:extraClrSchemeLst/>
  <a:extLst>
    <a:ext uri="{05A4C25C-085E-4340-85A3-A5531E510DB2}">
      <thm15:themeFamily xmlns:thm15="http://schemas.microsoft.com/office/thememl/2012/main" name="Integral" id="{3577F8C9-A904-41D8-97D2-FD898F53F20E}" vid="{090DCB5F-146D-478A-852A-34B16FE9F3A8}"/>
    </a:ext>
  </a:extLst>
</a:theme>
</file>

<file path=docProps/app.xml><?xml version="1.0" encoding="utf-8"?>
<Properties xmlns="http://schemas.openxmlformats.org/officeDocument/2006/extended-properties" xmlns:vt="http://schemas.openxmlformats.org/officeDocument/2006/docPropsVTypes">
  <Template>Integral</Template>
  <TotalTime>129</TotalTime>
  <Words>882</Words>
  <Application>Microsoft Office PowerPoint</Application>
  <PresentationFormat>On-screen Show (4:3)</PresentationFormat>
  <Paragraphs>66</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Tw Cen MT</vt:lpstr>
      <vt:lpstr>Tw Cen MT Condensed</vt:lpstr>
      <vt:lpstr>Wingdings 3</vt:lpstr>
      <vt:lpstr>Integral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THIRD WEEK OF DEVELOPMENT :  Trilaminar germ disc</dc:title>
  <dc:creator>Gourav</dc:creator>
  <cp:lastModifiedBy>Rajesh Patel</cp:lastModifiedBy>
  <cp:revision>16</cp:revision>
  <dcterms:created xsi:type="dcterms:W3CDTF">2017-11-02T13:57:44Z</dcterms:created>
  <dcterms:modified xsi:type="dcterms:W3CDTF">2024-11-11T06:38:56Z</dcterms:modified>
</cp:coreProperties>
</file>