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4" r:id="rId6"/>
    <p:sldId id="271" r:id="rId7"/>
    <p:sldId id="272" r:id="rId8"/>
    <p:sldId id="260" r:id="rId9"/>
    <p:sldId id="261" r:id="rId10"/>
    <p:sldId id="273" r:id="rId11"/>
    <p:sldId id="268" r:id="rId12"/>
    <p:sldId id="262" r:id="rId13"/>
    <p:sldId id="263" r:id="rId14"/>
    <p:sldId id="264" r:id="rId15"/>
    <p:sldId id="275" r:id="rId16"/>
    <p:sldId id="276" r:id="rId17"/>
    <p:sldId id="269" r:id="rId18"/>
    <p:sldId id="270" r:id="rId19"/>
    <p:sldId id="266" r:id="rId20"/>
    <p:sldId id="267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1" d="100"/>
          <a:sy n="101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CFD17-1813-4A08-90DB-FA1ECA0AD727}" type="datetimeFigureOut">
              <a:rPr lang="en-IN" smtClean="0"/>
              <a:t>03-06-2024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BB26C-F8B4-48AA-9C35-53C4CC156BE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453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152D5D2-2277-4E7F-A556-AE6C9330C89A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57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04895-96BF-4DDE-9DAC-285333313DC4}" type="datetime1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1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0536-E895-4731-B9F5-86213DDE7E3A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03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687B-FCC0-4724-BCA5-270A9F4B6137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3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D313-F14F-4FF2-9135-CEFB94F9ACD9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18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E484-1793-41D5-B389-2B784CD4C31D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70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4EF3-45E3-4851-B2F8-FC4883957DA1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56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CDB4-4478-49DE-ADA0-14A31463943A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84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F874-390A-4AAC-B78B-75E1C66F325A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47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0111-447E-4574-AEDC-91C579EC793A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5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515E-9DCB-4C97-9597-802928A561F3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8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74965-A2D4-4B79-8DE6-4AD86DE47902}" type="datetime1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5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3707-9F63-47FE-A9DC-051DB130720D}" type="datetime1">
              <a:rPr lang="en-US" smtClean="0"/>
              <a:t>6/3/2024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7E0A-C5E8-4198-9515-58CC09AA9028}" type="datetime1">
              <a:rPr lang="en-US" smtClean="0"/>
              <a:t>6/3/2024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17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D49B-EE79-4AFA-A9ED-3AE965CEE2BD}" type="datetime1">
              <a:rPr lang="en-US" smtClean="0"/>
              <a:t>6/3/2024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9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26875-1FB2-414D-9359-F1C7EF32F7C3}" type="datetime1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91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ADC1-669C-4521-978A-4ED2B2C51DEB}" type="datetime1">
              <a:rPr lang="en-US" smtClean="0"/>
              <a:t>6/3/2024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9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DFCA4C-D904-4184-9DEF-CC8B944E121F}" type="datetime1">
              <a:rPr lang="en-US" smtClean="0"/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MBBSPPT.COM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B5D740-EAC2-49FD-8406-97AC7B1E5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teachmeanatomy.info/wp-content/uploads/Distal-Tibiofibular-Joint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hysio-pedia.com/File:Lateral_view_of_ankle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physio-pedia.com/File:Interosseous_membrane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/>
          <a:lstStyle/>
          <a:p>
            <a:r>
              <a:rPr lang="en-US" dirty="0"/>
              <a:t>Tibiofibular Joints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/>
          <a:p>
            <a:r>
              <a:rPr lang="en-US" sz="1600" dirty="0"/>
              <a:t>BY MBBSPPT.COM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Distal Tibiofibular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Supporting Structures:</a:t>
            </a:r>
          </a:p>
          <a:p>
            <a:pPr lvl="1"/>
            <a:r>
              <a:rPr lang="en-US" dirty="0"/>
              <a:t>The distal </a:t>
            </a:r>
            <a:r>
              <a:rPr lang="en-US" dirty="0" err="1"/>
              <a:t>tibiofibular</a:t>
            </a:r>
            <a:r>
              <a:rPr lang="en-US" dirty="0"/>
              <a:t> joint is supported by:</a:t>
            </a:r>
          </a:p>
          <a:p>
            <a:pPr lvl="2"/>
            <a:r>
              <a:rPr lang="en-US" dirty="0" err="1"/>
              <a:t>Interosseous</a:t>
            </a:r>
            <a:r>
              <a:rPr lang="en-US" dirty="0"/>
              <a:t> membrane – a fibrous structure spanning the length of the tibia and fibula.</a:t>
            </a:r>
          </a:p>
          <a:p>
            <a:pPr lvl="2"/>
            <a:r>
              <a:rPr lang="en-US" dirty="0"/>
              <a:t>Anterior and posterior inferior </a:t>
            </a:r>
            <a:r>
              <a:rPr lang="en-US" dirty="0" err="1"/>
              <a:t>tibiofibular</a:t>
            </a:r>
            <a:r>
              <a:rPr lang="en-US" dirty="0"/>
              <a:t> ligaments </a:t>
            </a:r>
          </a:p>
          <a:p>
            <a:pPr lvl="2"/>
            <a:r>
              <a:rPr lang="en-US" dirty="0"/>
              <a:t>Inferior transverse </a:t>
            </a:r>
            <a:r>
              <a:rPr lang="en-US" dirty="0" err="1"/>
              <a:t>tibiofibular</a:t>
            </a:r>
            <a:r>
              <a:rPr lang="en-US" dirty="0"/>
              <a:t> ligament – a continuation of the posterior inferior </a:t>
            </a:r>
            <a:r>
              <a:rPr lang="en-US" dirty="0" err="1"/>
              <a:t>tibiofibular</a:t>
            </a:r>
            <a:r>
              <a:rPr lang="en-US" dirty="0"/>
              <a:t> ligament.</a:t>
            </a:r>
          </a:p>
          <a:p>
            <a:pPr lvl="3"/>
            <a:r>
              <a:rPr lang="en-US" dirty="0"/>
              <a:t>As it is a fibrous joint, the distal </a:t>
            </a:r>
            <a:r>
              <a:rPr lang="en-US" dirty="0" err="1"/>
              <a:t>tibiofibular</a:t>
            </a:r>
            <a:r>
              <a:rPr lang="en-US" dirty="0"/>
              <a:t> joint does not have a joint capsule (only synovial joints have a joint capsule).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250CC-9969-DAD3-D4D3-43A7C085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D716C-D098-5754-2114-584C15D5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Distal Tibiofibular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syndesmosis is a fibrous joint between two bones and linked by ligaments and a strong membrane.</a:t>
            </a:r>
          </a:p>
          <a:p>
            <a:r>
              <a:rPr lang="en-US" dirty="0"/>
              <a:t>The distal </a:t>
            </a:r>
            <a:r>
              <a:rPr lang="en-US" dirty="0" err="1"/>
              <a:t>tibiofibular</a:t>
            </a:r>
            <a:r>
              <a:rPr lang="en-US" dirty="0"/>
              <a:t> </a:t>
            </a:r>
            <a:r>
              <a:rPr lang="en-US" dirty="0" err="1"/>
              <a:t>syndesmosis</a:t>
            </a:r>
            <a:r>
              <a:rPr lang="en-US" dirty="0"/>
              <a:t> is a </a:t>
            </a:r>
            <a:r>
              <a:rPr lang="en-US" dirty="0" err="1"/>
              <a:t>syndesmotic</a:t>
            </a:r>
            <a:r>
              <a:rPr lang="en-US" dirty="0"/>
              <a:t> joint.  </a:t>
            </a:r>
          </a:p>
          <a:p>
            <a:r>
              <a:rPr lang="en-US" dirty="0"/>
              <a:t>It is formed between the distal tibia and fibula and it is attached by </a:t>
            </a:r>
          </a:p>
          <a:p>
            <a:pPr lvl="1"/>
            <a:r>
              <a:rPr lang="en-US" dirty="0"/>
              <a:t>The  </a:t>
            </a:r>
            <a:r>
              <a:rPr lang="en-US" dirty="0" err="1"/>
              <a:t>interosseous</a:t>
            </a:r>
            <a:r>
              <a:rPr lang="en-US" dirty="0"/>
              <a:t> ligament (IOL), </a:t>
            </a:r>
          </a:p>
          <a:p>
            <a:pPr lvl="1"/>
            <a:r>
              <a:rPr lang="en-US" dirty="0"/>
              <a:t>The  anterior-inferior </a:t>
            </a:r>
            <a:r>
              <a:rPr lang="en-US" dirty="0" err="1"/>
              <a:t>tibiofibular</a:t>
            </a:r>
            <a:r>
              <a:rPr lang="en-US" dirty="0"/>
              <a:t> ligament (AITFL), </a:t>
            </a:r>
          </a:p>
          <a:p>
            <a:pPr lvl="1"/>
            <a:r>
              <a:rPr lang="en-US" dirty="0"/>
              <a:t>The   posterior-inferior </a:t>
            </a:r>
            <a:r>
              <a:rPr lang="en-US" dirty="0" err="1"/>
              <a:t>tibiofibular</a:t>
            </a:r>
            <a:r>
              <a:rPr lang="en-US" dirty="0"/>
              <a:t> ligament </a:t>
            </a:r>
          </a:p>
          <a:p>
            <a:pPr lvl="1"/>
            <a:r>
              <a:rPr lang="en-US" dirty="0"/>
              <a:t>The (PITFL)the transverse </a:t>
            </a:r>
            <a:r>
              <a:rPr lang="en-US" dirty="0" err="1"/>
              <a:t>tibiofibular</a:t>
            </a:r>
            <a:r>
              <a:rPr lang="en-US" dirty="0"/>
              <a:t> ligament (TTFL).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A3CCC-03A9-D3AE-ED70-B0ECE5342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235AE-B9EF-D44D-C18E-E9B3E57F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Distal Tibiofibular Joint</a:t>
            </a:r>
          </a:p>
        </p:txBody>
      </p:sp>
      <p:pic>
        <p:nvPicPr>
          <p:cNvPr id="4" name="Content Placeholder 3" descr="https://teachmeanatomy.info/wp-content/uploads/Distal-Tibiofibular-Joint.jpg">
            <a:hlinkClick r:id="rId2" tooltip="&quot; Fig 3 – The left distal tibiofibular joint, supported by the interosseous membrane and the anterior inferior tibiofibular ligament. The posterior ligaments are not visible in this illustration.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05450" y="2848351"/>
            <a:ext cx="3333100" cy="2987675"/>
          </a:xfr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1" y="2743200"/>
            <a:ext cx="1676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left distal </a:t>
            </a:r>
            <a:r>
              <a:rPr lang="en-US" sz="1600" dirty="0" err="1"/>
              <a:t>tibiofibular</a:t>
            </a:r>
            <a:r>
              <a:rPr lang="en-US" sz="1600" dirty="0"/>
              <a:t> joint, supported by the </a:t>
            </a:r>
            <a:r>
              <a:rPr lang="en-US" sz="1600" dirty="0" err="1"/>
              <a:t>interosseous</a:t>
            </a:r>
            <a:r>
              <a:rPr lang="en-US" sz="1600" dirty="0"/>
              <a:t> membrane and the anterior inferior </a:t>
            </a:r>
            <a:r>
              <a:rPr lang="en-US" sz="1600" dirty="0" err="1"/>
              <a:t>tibiofibular</a:t>
            </a:r>
            <a:r>
              <a:rPr lang="en-US" sz="1600" dirty="0"/>
              <a:t> ligament. The posterior ligaments are not visible in this illustration.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F7A54-D7EB-00C2-CB21-C698212E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2CE37-0139-DE93-640E-214328C1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Distal Tibiofibular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Neurovascular Supply:</a:t>
            </a:r>
          </a:p>
          <a:p>
            <a:pPr lvl="1"/>
            <a:r>
              <a:rPr lang="en-US" dirty="0"/>
              <a:t>Arterial supply to the distal </a:t>
            </a:r>
            <a:r>
              <a:rPr lang="en-US" dirty="0" err="1"/>
              <a:t>tibiofibular</a:t>
            </a:r>
            <a:r>
              <a:rPr lang="en-US" dirty="0"/>
              <a:t> joint is via branches of the fibular artery and the anterior and posterior tibial arteries.</a:t>
            </a:r>
          </a:p>
          <a:p>
            <a:pPr lvl="1"/>
            <a:r>
              <a:rPr lang="en-US" dirty="0"/>
              <a:t>The nerve supply is derived from the deep peroneal and tibial nerves.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6B76E-B2CD-E050-4C18-F4245337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DEFCF-04C9-1A8F-6572-52072F07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/>
              <a:t>Clinical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 Dislocation of the Proximal </a:t>
            </a:r>
            <a:r>
              <a:rPr lang="en-US" dirty="0" err="1"/>
              <a:t>Tibiofibular</a:t>
            </a:r>
            <a:r>
              <a:rPr lang="en-US" dirty="0"/>
              <a:t> Joint</a:t>
            </a:r>
          </a:p>
          <a:p>
            <a:r>
              <a:rPr lang="en-US" dirty="0"/>
              <a:t>A proximal </a:t>
            </a:r>
            <a:r>
              <a:rPr lang="en-US" dirty="0" err="1"/>
              <a:t>tibiofibular</a:t>
            </a:r>
            <a:r>
              <a:rPr lang="en-US" dirty="0"/>
              <a:t> joint dislocation is a rare and often missed diagnosis. It accounts for &lt;1% of all knee injuries.</a:t>
            </a:r>
          </a:p>
          <a:p>
            <a:r>
              <a:rPr lang="en-US" dirty="0"/>
              <a:t>The typical mechanism of injury is a fall onto an adducted and flexed knee. They can also occur as a result of high-energy trauma.</a:t>
            </a:r>
          </a:p>
          <a:p>
            <a:r>
              <a:rPr lang="en-US" dirty="0"/>
              <a:t>Common clinical features include inability to weight-bear, lateral knee pain and tenderness/prominence of the fibular head.</a:t>
            </a:r>
          </a:p>
          <a:p>
            <a:r>
              <a:rPr lang="en-US" dirty="0"/>
              <a:t>This type of injury is typically treated with a closed reduction (a reduction is a procedure to restore the joint to its natural alignment). </a:t>
            </a:r>
          </a:p>
          <a:p>
            <a:r>
              <a:rPr lang="en-US" dirty="0"/>
              <a:t>Complications of proximal </a:t>
            </a:r>
            <a:r>
              <a:rPr lang="en-US" dirty="0" err="1"/>
              <a:t>tibiofibular</a:t>
            </a:r>
            <a:r>
              <a:rPr lang="en-US" dirty="0"/>
              <a:t> joint dislocation include common fibular nerve injury (the nerve winds around the neck of the fibula), and recurrent dislocation.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44FD6-CD4A-8072-257D-864B173D7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99A5F-55F8-2328-9D8C-A85F7340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Autofit/>
          </a:bodyPr>
          <a:lstStyle/>
          <a:p>
            <a:r>
              <a:rPr lang="en-US" sz="2800" dirty="0"/>
              <a:t>Interosseus Membrane of Leg</a:t>
            </a:r>
            <a:br>
              <a:rPr lang="en-US" sz="2800" dirty="0"/>
            </a:br>
            <a:r>
              <a:rPr lang="en-US" sz="2800" dirty="0"/>
              <a:t> (Middle Tibiofibular Ligament)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sz="2000" dirty="0"/>
              <a:t>This ligament extends through the fibula and tibia's interosseous borders and separates the muscles in the back of the leg from the muscles located in the front of the leg.</a:t>
            </a:r>
          </a:p>
          <a:p>
            <a:r>
              <a:rPr lang="en-US" sz="2000" dirty="0"/>
              <a:t>It is made of an aponeurotic lamina, which is a thin layer of oblique, tendon-like fibers. </a:t>
            </a:r>
          </a:p>
          <a:p>
            <a:r>
              <a:rPr lang="en-US" sz="2000" dirty="0"/>
              <a:t>Most of the fibers run laterally and downwards while the others run in an opposite direction.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3E334-2E7F-189B-5902-BBC1760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3791A-C4FB-4902-2217-980B42AC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Autofit/>
          </a:bodyPr>
          <a:lstStyle/>
          <a:p>
            <a:r>
              <a:rPr lang="en-US" sz="3200" dirty="0"/>
              <a:t>Interosseus Membrane of Leg</a:t>
            </a:r>
            <a:br>
              <a:rPr lang="en-US" sz="3200" dirty="0"/>
            </a:br>
            <a:r>
              <a:rPr lang="en-US" sz="3200" dirty="0"/>
              <a:t> (Middle Tibiofibular Ligament)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ligament thins out at the lower portion, but is broader in the upper half. </a:t>
            </a:r>
          </a:p>
          <a:p>
            <a:r>
              <a:rPr lang="en-US" dirty="0"/>
              <a:t>The upper portion of the </a:t>
            </a:r>
            <a:r>
              <a:rPr lang="en-US" dirty="0" err="1"/>
              <a:t>interosseous</a:t>
            </a:r>
            <a:r>
              <a:rPr lang="en-US" dirty="0"/>
              <a:t> membrane of leg does not reach the </a:t>
            </a:r>
            <a:r>
              <a:rPr lang="en-US" dirty="0" err="1"/>
              <a:t>tibiofibular</a:t>
            </a:r>
            <a:r>
              <a:rPr lang="en-US" dirty="0"/>
              <a:t> joint, but does create a large concave border that allows the anterior tibial vessels to pass through to the front of the leg. </a:t>
            </a:r>
          </a:p>
          <a:p>
            <a:r>
              <a:rPr lang="en-US" dirty="0"/>
              <a:t>The lower part of the interosseous membrane of leg there is an opening so that the anterior peroneal vessels can pass through. </a:t>
            </a:r>
          </a:p>
          <a:p>
            <a:r>
              <a:rPr lang="en-US" dirty="0"/>
              <a:t>In addition to the two main openings for the passage of vessels, there are also numerous openings so that small vessels can pass through.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AF862-5D4C-6CE6-A8A1-08AD21D0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445E4-A264-8812-DBB9-3C75400A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Autofit/>
          </a:bodyPr>
          <a:lstStyle/>
          <a:p>
            <a:r>
              <a:rPr lang="en-US" sz="3200" dirty="0"/>
              <a:t>Interosseus Membrane of Leg</a:t>
            </a:r>
            <a:br>
              <a:rPr lang="en-US" sz="3200" dirty="0"/>
            </a:br>
            <a:r>
              <a:rPr lang="en-US" sz="3200" dirty="0"/>
              <a:t> (Middle Tibiofibular Ligament)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The inferior segment assists in </a:t>
            </a:r>
            <a:r>
              <a:rPr lang="en-US" dirty="0" err="1"/>
              <a:t>stabilising</a:t>
            </a:r>
            <a:r>
              <a:rPr lang="en-US" dirty="0"/>
              <a:t> the </a:t>
            </a:r>
            <a:r>
              <a:rPr lang="en-US" dirty="0" err="1"/>
              <a:t>tibiofibular</a:t>
            </a:r>
            <a:r>
              <a:rPr lang="en-US" dirty="0"/>
              <a:t> </a:t>
            </a:r>
            <a:r>
              <a:rPr lang="en-US" dirty="0" err="1"/>
              <a:t>syndesmosis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D730C-5559-3030-98F5-5AF78F1A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48071-BD17-C10E-E261-980FFA99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893B62-9FA4-0A77-BA67-52483B55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78459"/>
              </p:ext>
            </p:extLst>
          </p:nvPr>
        </p:nvGraphicFramePr>
        <p:xfrm>
          <a:off x="1176338" y="915339"/>
          <a:ext cx="6798735" cy="5104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9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spc="25" dirty="0">
                          <a:solidFill>
                            <a:schemeClr val="bg1"/>
                          </a:solidFill>
                          <a:latin typeface="f37-ginger-light"/>
                          <a:ea typeface="Calibri"/>
                          <a:cs typeface="Arial"/>
                        </a:rPr>
                        <a:t>LIGAMENTS</a:t>
                      </a:r>
                      <a:endParaRPr lang="en-US" sz="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spc="25" dirty="0">
                          <a:solidFill>
                            <a:schemeClr val="bg1"/>
                          </a:solidFill>
                          <a:latin typeface="Georgia"/>
                          <a:ea typeface="Calibri"/>
                          <a:cs typeface="Arial"/>
                        </a:rPr>
                        <a:t>DESCRIPTION</a:t>
                      </a:r>
                      <a:endParaRPr lang="en-US" sz="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spc="25" dirty="0">
                          <a:solidFill>
                            <a:schemeClr val="bg1"/>
                          </a:solidFill>
                          <a:latin typeface="Georgia"/>
                          <a:ea typeface="Calibri"/>
                          <a:cs typeface="Arial"/>
                        </a:rPr>
                        <a:t>PROXIMAL ATTACHMENT</a:t>
                      </a:r>
                      <a:endParaRPr lang="en-US" sz="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spc="25" dirty="0">
                          <a:solidFill>
                            <a:schemeClr val="bg1"/>
                          </a:solidFill>
                          <a:latin typeface="Georgia"/>
                          <a:ea typeface="Calibri"/>
                          <a:cs typeface="Arial"/>
                        </a:rPr>
                        <a:t>DISTAL ATTACHMENT</a:t>
                      </a:r>
                      <a:endParaRPr lang="en-US" sz="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spc="25" dirty="0">
                          <a:solidFill>
                            <a:schemeClr val="bg1"/>
                          </a:solidFill>
                          <a:latin typeface="Georgia"/>
                          <a:ea typeface="Calibri"/>
                          <a:cs typeface="Arial"/>
                        </a:rPr>
                        <a:t>ROLE / FUNCTION</a:t>
                      </a:r>
                      <a:endParaRPr lang="en-US" sz="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Anterior-inferior tibiofibular ligament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(AITFL)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Trapezoid shape (the tibial insertion is wider)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The ligament runs obliquely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Weaker than the PITFL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20% intra-articular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25">
                          <a:solidFill>
                            <a:srgbClr val="020621"/>
                          </a:solidFill>
                          <a:latin typeface="f37-ginger-light"/>
                          <a:ea typeface="Calibri"/>
                          <a:cs typeface="Arial"/>
                        </a:rPr>
                        <a:t>Anterior tubercle of the distal tibia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25" dirty="0">
                          <a:solidFill>
                            <a:srgbClr val="020621"/>
                          </a:solidFill>
                          <a:latin typeface="f37-ginger-light"/>
                          <a:ea typeface="Calibri"/>
                          <a:cs typeface="Arial"/>
                        </a:rPr>
                        <a:t>Anterior surface of the distal fibula at the lateral malleolus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One of the primary </a:t>
                      </a:r>
                      <a:r>
                        <a:rPr lang="en-US" sz="700" spc="25" dirty="0" err="1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stabilisers</a:t>
                      </a:r>
                      <a:br>
                        <a:rPr lang="en-US" sz="7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</a:br>
                      <a:r>
                        <a:rPr lang="en-US" sz="7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Limits excessive: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700" spc="25" dirty="0">
                          <a:solidFill>
                            <a:srgbClr val="020621"/>
                          </a:solidFill>
                          <a:latin typeface="f37-ginger-light"/>
                          <a:ea typeface="Calibri"/>
                          <a:cs typeface="Arial"/>
                        </a:rPr>
                        <a:t>external rotation of the foot on the leg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700" spc="25" dirty="0">
                          <a:solidFill>
                            <a:srgbClr val="020621"/>
                          </a:solidFill>
                          <a:latin typeface="f37-ginger-light"/>
                          <a:ea typeface="Calibri"/>
                          <a:cs typeface="Arial"/>
                        </a:rPr>
                        <a:t>distal fibular motion on the tibia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5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Posterior or posterior-inferior tibiofibular ligament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(PITFL)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Strong compact ligament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Known as the Superficial component of the PITFL   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Posterior edge of the lateral malleolus</a:t>
                      </a:r>
                      <a:endParaRPr lang="en-US" sz="10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25">
                          <a:solidFill>
                            <a:srgbClr val="020621"/>
                          </a:solidFill>
                          <a:latin typeface="f37-ginger-light"/>
                          <a:ea typeface="Calibri"/>
                          <a:cs typeface="Arial"/>
                        </a:rPr>
                        <a:t>Posterior tibial tubercle   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One of the primary </a:t>
                      </a:r>
                      <a:r>
                        <a:rPr lang="en-US" sz="700" spc="25" dirty="0" err="1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stabilisers</a:t>
                      </a:r>
                      <a:r>
                        <a:rPr lang="en-US" sz="7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 Limits excessive:</a:t>
                      </a:r>
                      <a:endParaRPr lang="en-US" sz="800" dirty="0">
                        <a:latin typeface="Calibri"/>
                        <a:ea typeface="Times New Roman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700" spc="25" dirty="0">
                          <a:solidFill>
                            <a:srgbClr val="020621"/>
                          </a:solidFill>
                          <a:latin typeface="f37-ginger-light"/>
                          <a:ea typeface="Calibri"/>
                          <a:cs typeface="Arial"/>
                        </a:rPr>
                        <a:t>external rotation of the foot on the leg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700" spc="25" dirty="0">
                          <a:solidFill>
                            <a:srgbClr val="020621"/>
                          </a:solidFill>
                          <a:latin typeface="f37-ginger-light"/>
                          <a:ea typeface="Calibri"/>
                          <a:cs typeface="Arial"/>
                        </a:rPr>
                        <a:t>distal fibular motion on the tibia</a:t>
                      </a:r>
                      <a:endParaRPr lang="en-US" sz="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3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Transverse ligament or the Transverse tibiofibular ligament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(TTFL)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Cone shaped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Also known as the Deep component of the PTIFL</a:t>
                      </a:r>
                      <a:endParaRPr lang="en-US" sz="1000" b="1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25" dirty="0">
                          <a:solidFill>
                            <a:srgbClr val="020621"/>
                          </a:solidFill>
                          <a:latin typeface="f37-ginger-light"/>
                          <a:ea typeface="Calibri"/>
                          <a:cs typeface="Arial"/>
                        </a:rPr>
                        <a:t>Proximal area of the malleolar fossa</a:t>
                      </a:r>
                      <a:endParaRPr lang="en-US" sz="1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25">
                          <a:solidFill>
                            <a:srgbClr val="020621"/>
                          </a:solidFill>
                          <a:latin typeface="f37-ginger-light"/>
                          <a:ea typeface="Calibri"/>
                          <a:cs typeface="Arial"/>
                        </a:rPr>
                        <a:t>Posterior edge of the tibia -- directly posterior to the cartilaginous covering of the inferior tibial articular surface and may extent up to the medial malleolus  </a:t>
                      </a:r>
                      <a:endParaRPr lang="en-US" sz="1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Forms a true labrum </a:t>
                      </a:r>
                      <a:endParaRPr lang="en-US" sz="800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Provides talocrural joint stability. </a:t>
                      </a:r>
                      <a:endParaRPr lang="en-US" sz="800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25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Prevents Posterior translation</a:t>
                      </a:r>
                      <a:endParaRPr lang="en-US" sz="8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02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 dirty="0" err="1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Interosseus</a:t>
                      </a:r>
                      <a:r>
                        <a:rPr lang="en-US" sz="900" b="1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 ligament or the </a:t>
                      </a:r>
                      <a:r>
                        <a:rPr lang="en-US" sz="900" b="1" spc="25" dirty="0" err="1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interosseous</a:t>
                      </a:r>
                      <a:r>
                        <a:rPr lang="en-US" sz="900" b="1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 </a:t>
                      </a:r>
                      <a:r>
                        <a:rPr lang="en-US" sz="900" b="1" spc="25" dirty="0" err="1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tibiofibular</a:t>
                      </a:r>
                      <a:r>
                        <a:rPr lang="en-US" sz="900" b="1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 ligament</a:t>
                      </a:r>
                      <a:endParaRPr lang="en-US" sz="1000" b="1" dirty="0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(IOL)</a:t>
                      </a:r>
                      <a:endParaRPr lang="en-US" sz="10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Thickened portion of the distal </a:t>
                      </a:r>
                      <a:r>
                        <a:rPr lang="en-US" sz="900" b="1" spc="25" dirty="0" err="1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interosseous</a:t>
                      </a:r>
                      <a:r>
                        <a:rPr lang="en-US" sz="900" b="1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 membrane   </a:t>
                      </a:r>
                      <a:endParaRPr lang="en-US" sz="1000" b="1" dirty="0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Dense mass of short fibers with adipose tissue and small branching vessels from the peroneal artery   </a:t>
                      </a:r>
                      <a:endParaRPr lang="en-US" sz="1000" b="1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Span between the tibia and fibula    </a:t>
                      </a:r>
                      <a:endParaRPr lang="en-US" sz="1000" dirty="0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The most proximal </a:t>
                      </a:r>
                      <a:r>
                        <a:rPr lang="en-US" sz="900" spc="25" dirty="0" err="1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fibres</a:t>
                      </a:r>
                      <a:r>
                        <a:rPr lang="en-US" sz="9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 attach to the apex of the </a:t>
                      </a:r>
                      <a:r>
                        <a:rPr lang="en-US" sz="900" spc="25" dirty="0" err="1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incisura</a:t>
                      </a:r>
                      <a:r>
                        <a:rPr lang="en-US" sz="9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 </a:t>
                      </a:r>
                      <a:r>
                        <a:rPr lang="en-US" sz="900" spc="25" dirty="0" err="1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tibialis</a:t>
                      </a:r>
                      <a:r>
                        <a:rPr lang="en-US" sz="9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 on the tibia</a:t>
                      </a: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Most distal </a:t>
                      </a:r>
                      <a:r>
                        <a:rPr lang="en-US" sz="900" spc="25" dirty="0" err="1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fibres</a:t>
                      </a:r>
                      <a:r>
                        <a:rPr lang="en-US" sz="9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 attach to the anterior tubercle of the tibia and descends straight to the talocrural joint of the fibula</a:t>
                      </a:r>
                      <a:endParaRPr lang="en-US" sz="1000" dirty="0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The length of the </a:t>
                      </a:r>
                      <a:r>
                        <a:rPr lang="en-US" sz="900" spc="25" dirty="0" err="1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fibres</a:t>
                      </a:r>
                      <a:r>
                        <a:rPr lang="en-US" sz="9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 increase from proximal to distal     </a:t>
                      </a:r>
                      <a:endParaRPr lang="en-US" sz="10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One of the primary </a:t>
                      </a:r>
                      <a:r>
                        <a:rPr lang="en-US" sz="700" spc="25" dirty="0" err="1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stabilisers</a:t>
                      </a:r>
                      <a:endParaRPr lang="en-US" sz="800" dirty="0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Buffer to </a:t>
                      </a:r>
                      <a:r>
                        <a:rPr lang="en-US" sz="700" spc="25" dirty="0" err="1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neutralise</a:t>
                      </a:r>
                      <a:r>
                        <a:rPr lang="en-US" sz="7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 forces during weight bearing as it transfers some of the axial compressive load to the fibula</a:t>
                      </a:r>
                      <a:endParaRPr lang="en-US" sz="800" dirty="0"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25" dirty="0">
                          <a:solidFill>
                            <a:srgbClr val="020621"/>
                          </a:solidFill>
                          <a:latin typeface="f37-ginger-light"/>
                          <a:ea typeface="Times New Roman"/>
                        </a:rPr>
                        <a:t>'Spring' action - allowing for minor separation between the distal tibia and fibula during dorsiflexion. Allowing slight wedging of the talus in the mortise  </a:t>
                      </a:r>
                      <a:endParaRPr lang="en-US" sz="8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7982FA-3A18-13B4-AFA7-EC8E9E6C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BC251-321E-F8D8-1051-49454B65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teral view of ankle.PNG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37669" y="1706562"/>
            <a:ext cx="3268662" cy="3444875"/>
          </a:xfr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A848EC-AE0A-8353-0F03-1AF6FC78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E9FAC-1C38-E918-084B-3A0E7711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 err="1"/>
              <a:t>Tibiofibular</a:t>
            </a:r>
            <a:r>
              <a:rPr lang="en-US" dirty="0"/>
              <a:t>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The proximal and distal </a:t>
            </a:r>
            <a:r>
              <a:rPr lang="en-US" dirty="0" err="1"/>
              <a:t>tibiofibular</a:t>
            </a:r>
            <a:r>
              <a:rPr lang="en-US" dirty="0"/>
              <a:t> joints refer to two articulations between the tibia and fibula of the leg. </a:t>
            </a:r>
          </a:p>
          <a:p>
            <a:r>
              <a:rPr lang="en-US" dirty="0"/>
              <a:t>These joints have minimal function in terms of movement but play a greater role in stability and weight-bearing.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FDC13-A935-F6F3-4609-878FA555A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F1754-750B-3F13-0AC7-8F395791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terosseous membrane.JPG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572418"/>
            <a:ext cx="4032250" cy="3713163"/>
          </a:xfr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6F58FD-1BAD-C282-45DB-84D45CA8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8ABBD3-032C-C309-B0CE-10A7759A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5304BB-2581-68CA-A67A-F6CD206AC6A7}"/>
              </a:ext>
            </a:extLst>
          </p:cNvPr>
          <p:cNvSpPr txBox="1"/>
          <p:nvPr/>
        </p:nvSpPr>
        <p:spPr>
          <a:xfrm>
            <a:off x="2821781" y="2274838"/>
            <a:ext cx="350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Thank You!</a:t>
            </a: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846071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dirty="0" err="1"/>
              <a:t>Tibiofibular</a:t>
            </a:r>
            <a:r>
              <a:rPr lang="en-US" dirty="0"/>
              <a:t> Joints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54657" y="2490788"/>
            <a:ext cx="2842624" cy="3444875"/>
          </a:xfr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14400" y="3613060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Anterior view of the right proximal and distal </a:t>
            </a:r>
            <a:r>
              <a:rPr lang="en-US" dirty="0" err="1"/>
              <a:t>tibiofibular</a:t>
            </a:r>
            <a:r>
              <a:rPr lang="en-US" dirty="0"/>
              <a:t> joints.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8BB6F-5085-F4AA-DE2B-B9A8F7422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0A98-1118-C8A6-8902-5024C473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Proximal Tibiofibular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Articulating Surfaces:</a:t>
            </a:r>
          </a:p>
          <a:p>
            <a:pPr lvl="1"/>
            <a:r>
              <a:rPr lang="en-US" dirty="0"/>
              <a:t>The proximal tibiofibular joint is formed by an articulation between the head of the fibula and the lateral condyle of the tibia.</a:t>
            </a:r>
          </a:p>
          <a:p>
            <a:pPr lvl="1"/>
            <a:r>
              <a:rPr lang="en-US" dirty="0"/>
              <a:t>It is a plane type synovial joint; where the bones to glide over one another to create movement.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173DB-138E-7366-1D63-85ADFFD7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1DB00-6FA8-40C2-D357-296ED1F8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Proximal Tibiofibular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Supporting Structures:</a:t>
            </a:r>
          </a:p>
          <a:p>
            <a:pPr lvl="1"/>
            <a:r>
              <a:rPr lang="en-US" dirty="0"/>
              <a:t>The articular surfaces of the proximal </a:t>
            </a:r>
            <a:r>
              <a:rPr lang="en-US" dirty="0" err="1"/>
              <a:t>tibiofibular</a:t>
            </a:r>
            <a:r>
              <a:rPr lang="en-US" dirty="0"/>
              <a:t> joint are lined with hyaline cartilage and contained within a joint capsule.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01C59-4B66-1A77-E8A2-681DECB2D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D51BF-9C9E-919F-B3CD-43B3216F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Proximal Tibiofibular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The joint capsule receives additional support from:</a:t>
            </a:r>
          </a:p>
          <a:p>
            <a:pPr lvl="1"/>
            <a:r>
              <a:rPr lang="en-US" dirty="0"/>
              <a:t>Anterior and posterior superior </a:t>
            </a:r>
            <a:r>
              <a:rPr lang="en-US" dirty="0" err="1"/>
              <a:t>tibiofibular</a:t>
            </a:r>
            <a:r>
              <a:rPr lang="en-US" dirty="0"/>
              <a:t> ligaments – span between the fibular head and lateral tibial condyle</a:t>
            </a:r>
          </a:p>
          <a:p>
            <a:pPr lvl="1"/>
            <a:r>
              <a:rPr lang="en-US" dirty="0"/>
              <a:t>Lateral collateral ligament of the knee joint</a:t>
            </a:r>
          </a:p>
          <a:p>
            <a:pPr lvl="1"/>
            <a:r>
              <a:rPr lang="en-US" dirty="0"/>
              <a:t>Biceps femoris – provides reinforcement as it inserts onto the fibular head.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45C39-54A5-5C5D-0D04-232BE4AA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7191D-DC35-6BF2-9E65-C4F9DBEC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Proximal Tibiofibular Joint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Autofit/>
          </a:bodyPr>
          <a:lstStyle/>
          <a:p>
            <a:r>
              <a:rPr lang="en-US" dirty="0"/>
              <a:t>Neurovascular Supply:</a:t>
            </a:r>
          </a:p>
          <a:p>
            <a:pPr lvl="1"/>
            <a:r>
              <a:rPr lang="en-US" dirty="0"/>
              <a:t>The arterial supply to the proximal </a:t>
            </a:r>
            <a:r>
              <a:rPr lang="en-US" dirty="0" err="1"/>
              <a:t>tibiofibular</a:t>
            </a:r>
            <a:r>
              <a:rPr lang="en-US" dirty="0"/>
              <a:t> joint is via the inferior </a:t>
            </a:r>
            <a:r>
              <a:rPr lang="en-US" dirty="0" err="1"/>
              <a:t>genicular</a:t>
            </a:r>
            <a:r>
              <a:rPr lang="en-US" dirty="0"/>
              <a:t> arteries and the anterior tibial recurrent arteries.</a:t>
            </a:r>
          </a:p>
          <a:p>
            <a:pPr lvl="1"/>
            <a:r>
              <a:rPr lang="en-US" dirty="0"/>
              <a:t>The joint is innervated by branches of the common fibular nerve and the nerve to the popliteus (a branch of the tibial nerve).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D825F-8B90-BBD0-1F3B-48067A63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0B940-DC2E-C4AD-CD95-94E39752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Proximal Tibiofibular Joint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0737" y="2490788"/>
            <a:ext cx="5610463" cy="3444875"/>
          </a:xfr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17EC7-1615-4408-CAA9-B78E8BBD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B796B-37A5-E428-7A6C-29223740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>
            <a:normAutofit/>
          </a:bodyPr>
          <a:lstStyle/>
          <a:p>
            <a:r>
              <a:rPr lang="en-US" dirty="0"/>
              <a:t>Distal Tibiofibular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</p:spPr>
        <p:txBody>
          <a:bodyPr>
            <a:normAutofit/>
          </a:bodyPr>
          <a:lstStyle/>
          <a:p>
            <a:r>
              <a:rPr lang="en-US" dirty="0"/>
              <a:t>Articulating Surfaces:</a:t>
            </a:r>
          </a:p>
          <a:p>
            <a:pPr lvl="1"/>
            <a:r>
              <a:rPr lang="en-US" dirty="0"/>
              <a:t>The distal (inferior) </a:t>
            </a:r>
            <a:r>
              <a:rPr lang="en-US" dirty="0" err="1"/>
              <a:t>tibiofibular</a:t>
            </a:r>
            <a:r>
              <a:rPr lang="en-US" dirty="0"/>
              <a:t> joint consists of an articulation between the fibular notch of the distal tibia and the fibula.</a:t>
            </a:r>
          </a:p>
          <a:p>
            <a:pPr lvl="1"/>
            <a:r>
              <a:rPr lang="en-US" dirty="0"/>
              <a:t>It is an example of a fibrous joint, where the joint surfaces are by bound by tough, fibrous tissue.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E65DC-3D7B-D1D1-6E9C-2E31B2D2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MBBSPPT.COM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CDD20F-18D3-0C89-77FB-66182CD7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5D740-EAC2-49FD-8406-97AC7B1E5D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1259</Words>
  <Application>Microsoft Office PowerPoint</Application>
  <PresentationFormat>On-screen Show (4:3)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f37-ginger-light</vt:lpstr>
      <vt:lpstr>Arial</vt:lpstr>
      <vt:lpstr>Calibri</vt:lpstr>
      <vt:lpstr>Garamond</vt:lpstr>
      <vt:lpstr>Georgia</vt:lpstr>
      <vt:lpstr>Symbol</vt:lpstr>
      <vt:lpstr>Organic</vt:lpstr>
      <vt:lpstr>Tibiofibular Joints</vt:lpstr>
      <vt:lpstr>Tibiofibular Joints</vt:lpstr>
      <vt:lpstr>Tibiofibular Joints</vt:lpstr>
      <vt:lpstr>Proximal Tibiofibular Joint</vt:lpstr>
      <vt:lpstr>Proximal Tibiofibular Joint</vt:lpstr>
      <vt:lpstr>Proximal Tibiofibular Joint</vt:lpstr>
      <vt:lpstr> Proximal Tibiofibular Joint </vt:lpstr>
      <vt:lpstr>Proximal Tibiofibular Joint</vt:lpstr>
      <vt:lpstr>Distal Tibiofibular Joint</vt:lpstr>
      <vt:lpstr>Distal Tibiofibular Joint</vt:lpstr>
      <vt:lpstr>Distal Tibiofibular Joint</vt:lpstr>
      <vt:lpstr>Distal Tibiofibular Joint</vt:lpstr>
      <vt:lpstr>Distal Tibiofibular Joint</vt:lpstr>
      <vt:lpstr>Clinical Relevance</vt:lpstr>
      <vt:lpstr>Interosseus Membrane of Leg  (Middle Tibiofibular Ligament)</vt:lpstr>
      <vt:lpstr>Interosseus Membrane of Leg  (Middle Tibiofibular Ligament)</vt:lpstr>
      <vt:lpstr>Interosseus Membrane of Leg  (Middle Tibiofibular Ligament)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Tibiofibular Joints</dc:title>
  <dc:creator>Zone</dc:creator>
  <cp:lastModifiedBy>Rajesh Patel</cp:lastModifiedBy>
  <cp:revision>17</cp:revision>
  <dcterms:created xsi:type="dcterms:W3CDTF">2020-03-25T11:48:03Z</dcterms:created>
  <dcterms:modified xsi:type="dcterms:W3CDTF">2024-06-02T19:14:00Z</dcterms:modified>
</cp:coreProperties>
</file>