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84" r:id="rId3"/>
    <p:sldId id="298" r:id="rId4"/>
    <p:sldId id="299" r:id="rId5"/>
    <p:sldId id="296" r:id="rId6"/>
    <p:sldId id="300" r:id="rId7"/>
    <p:sldId id="281" r:id="rId8"/>
    <p:sldId id="301" r:id="rId9"/>
    <p:sldId id="302" r:id="rId10"/>
    <p:sldId id="303" r:id="rId11"/>
    <p:sldId id="304" r:id="rId12"/>
    <p:sldId id="305" r:id="rId13"/>
    <p:sldId id="306" r:id="rId14"/>
    <p:sldId id="307" r:id="rId15"/>
    <p:sldId id="308" r:id="rId16"/>
    <p:sldId id="286" r:id="rId17"/>
    <p:sldId id="287" r:id="rId18"/>
    <p:sldId id="309" r:id="rId19"/>
    <p:sldId id="290" r:id="rId20"/>
    <p:sldId id="310" r:id="rId21"/>
    <p:sldId id="311" r:id="rId22"/>
    <p:sldId id="312" r:id="rId23"/>
    <p:sldId id="313" r:id="rId24"/>
    <p:sldId id="314" r:id="rId25"/>
    <p:sldId id="297" r:id="rId26"/>
    <p:sldId id="315" r:id="rId27"/>
    <p:sldId id="280" r:id="rId28"/>
    <p:sldId id="316" r:id="rId29"/>
    <p:sldId id="291" r:id="rId30"/>
    <p:sldId id="317" r:id="rId31"/>
    <p:sldId id="318" r:id="rId32"/>
    <p:sldId id="34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D11C7-A1A9-4325-BF06-25192FE195D8}" type="datetimeFigureOut">
              <a:rPr lang="en-US" smtClean="0"/>
              <a:pPr/>
              <a:t>11/12/2024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F1B33-539B-4EFE-950A-AF1D8F5C72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0F1B33-539B-4EFE-950A-AF1D8F5C72C5}"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075EA29-98E0-41CA-B38E-70341DF1DC8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F65B5-CEC6-4CF6-978F-06A214D321F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32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5EA29-98E0-41CA-B38E-70341DF1DC8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F65B5-CEC6-4CF6-978F-06A214D321FA}" type="slidenum">
              <a:rPr lang="en-US" smtClean="0"/>
              <a:pPr/>
              <a:t>‹#›</a:t>
            </a:fld>
            <a:endParaRPr lang="en-US"/>
          </a:p>
        </p:txBody>
      </p:sp>
    </p:spTree>
    <p:extLst>
      <p:ext uri="{BB962C8B-B14F-4D97-AF65-F5344CB8AC3E}">
        <p14:creationId xmlns:p14="http://schemas.microsoft.com/office/powerpoint/2010/main" val="124515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5EA29-98E0-41CA-B38E-70341DF1DC8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F65B5-CEC6-4CF6-978F-06A214D321FA}"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02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5EA29-98E0-41CA-B38E-70341DF1DC8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F65B5-CEC6-4CF6-978F-06A214D321FA}" type="slidenum">
              <a:rPr lang="en-US" smtClean="0"/>
              <a:pPr/>
              <a:t>‹#›</a:t>
            </a:fld>
            <a:endParaRPr lang="en-US"/>
          </a:p>
        </p:txBody>
      </p:sp>
    </p:spTree>
    <p:extLst>
      <p:ext uri="{BB962C8B-B14F-4D97-AF65-F5344CB8AC3E}">
        <p14:creationId xmlns:p14="http://schemas.microsoft.com/office/powerpoint/2010/main" val="1902181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5EA29-98E0-41CA-B38E-70341DF1DC8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7F65B5-CEC6-4CF6-978F-06A214D321F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36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75EA29-98E0-41CA-B38E-70341DF1DC8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F65B5-CEC6-4CF6-978F-06A214D321FA}" type="slidenum">
              <a:rPr lang="en-US" smtClean="0"/>
              <a:pPr/>
              <a:t>‹#›</a:t>
            </a:fld>
            <a:endParaRPr lang="en-US"/>
          </a:p>
        </p:txBody>
      </p:sp>
    </p:spTree>
    <p:extLst>
      <p:ext uri="{BB962C8B-B14F-4D97-AF65-F5344CB8AC3E}">
        <p14:creationId xmlns:p14="http://schemas.microsoft.com/office/powerpoint/2010/main" val="85348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75EA29-98E0-41CA-B38E-70341DF1DC8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7F65B5-CEC6-4CF6-978F-06A214D321FA}" type="slidenum">
              <a:rPr lang="en-US" smtClean="0"/>
              <a:pPr/>
              <a:t>‹#›</a:t>
            </a:fld>
            <a:endParaRPr lang="en-US"/>
          </a:p>
        </p:txBody>
      </p:sp>
    </p:spTree>
    <p:extLst>
      <p:ext uri="{BB962C8B-B14F-4D97-AF65-F5344CB8AC3E}">
        <p14:creationId xmlns:p14="http://schemas.microsoft.com/office/powerpoint/2010/main" val="376537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75EA29-98E0-41CA-B38E-70341DF1DC8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7F65B5-CEC6-4CF6-978F-06A214D321FA}" type="slidenum">
              <a:rPr lang="en-US" smtClean="0"/>
              <a:pPr/>
              <a:t>‹#›</a:t>
            </a:fld>
            <a:endParaRPr lang="en-US"/>
          </a:p>
        </p:txBody>
      </p:sp>
    </p:spTree>
    <p:extLst>
      <p:ext uri="{BB962C8B-B14F-4D97-AF65-F5344CB8AC3E}">
        <p14:creationId xmlns:p14="http://schemas.microsoft.com/office/powerpoint/2010/main" val="389054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5EA29-98E0-41CA-B38E-70341DF1DC8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7F65B5-CEC6-4CF6-978F-06A214D321FA}" type="slidenum">
              <a:rPr lang="en-US" smtClean="0"/>
              <a:pPr/>
              <a:t>‹#›</a:t>
            </a:fld>
            <a:endParaRPr lang="en-US"/>
          </a:p>
        </p:txBody>
      </p:sp>
    </p:spTree>
    <p:extLst>
      <p:ext uri="{BB962C8B-B14F-4D97-AF65-F5344CB8AC3E}">
        <p14:creationId xmlns:p14="http://schemas.microsoft.com/office/powerpoint/2010/main" val="266857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75EA29-98E0-41CA-B38E-70341DF1DC8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F65B5-CEC6-4CF6-978F-06A214D321FA}" type="slidenum">
              <a:rPr lang="en-US" smtClean="0"/>
              <a:pPr/>
              <a:t>‹#›</a:t>
            </a:fld>
            <a:endParaRPr lang="en-US"/>
          </a:p>
        </p:txBody>
      </p:sp>
    </p:spTree>
    <p:extLst>
      <p:ext uri="{BB962C8B-B14F-4D97-AF65-F5344CB8AC3E}">
        <p14:creationId xmlns:p14="http://schemas.microsoft.com/office/powerpoint/2010/main" val="345429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75EA29-98E0-41CA-B38E-70341DF1DC8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7F65B5-CEC6-4CF6-978F-06A214D321FA}"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13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075EA29-98E0-41CA-B38E-70341DF1DC89}" type="datetimeFigureOut">
              <a:rPr lang="en-US" smtClean="0"/>
              <a:pPr/>
              <a:t>11/12/2024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D7F65B5-CEC6-4CF6-978F-06A214D321F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569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E4557C6-2B1E-79F0-867F-3C038867DE44}"/>
              </a:ext>
            </a:extLst>
          </p:cNvPr>
          <p:cNvSpPr txBox="1">
            <a:spLocks/>
          </p:cNvSpPr>
          <p:nvPr/>
        </p:nvSpPr>
        <p:spPr>
          <a:xfrm>
            <a:off x="495300" y="5112537"/>
            <a:ext cx="56769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cap="all" dirty="0"/>
              <a:t>Trachea</a:t>
            </a:r>
            <a:endParaRPr lang="en-US" dirty="0"/>
          </a:p>
        </p:txBody>
      </p:sp>
      <p:sp>
        <p:nvSpPr>
          <p:cNvPr id="9" name="Subtitle 2">
            <a:extLst>
              <a:ext uri="{FF2B5EF4-FFF2-40B4-BE49-F238E27FC236}">
                <a16:creationId xmlns:a16="http://schemas.microsoft.com/office/drawing/2014/main" id="{8EA92D69-6F56-B212-82D1-C660399E57F1}"/>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5" name="Picture 4">
            <a:extLst>
              <a:ext uri="{FF2B5EF4-FFF2-40B4-BE49-F238E27FC236}">
                <a16:creationId xmlns:a16="http://schemas.microsoft.com/office/drawing/2014/main" id="{B826FA80-5C43-7111-ECB7-94AE9FE33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76" y="685800"/>
            <a:ext cx="3352648" cy="33526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E7EBE-FB58-E506-1840-C31AEFA5C9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571F23-2137-3FCE-4E62-21154A3C8F1C}"/>
              </a:ext>
            </a:extLst>
          </p:cNvPr>
          <p:cNvPicPr>
            <a:picLocks noChangeAspect="1" noChangeArrowheads="1"/>
          </p:cNvPicPr>
          <p:nvPr/>
        </p:nvPicPr>
        <p:blipFill>
          <a:blip r:embed="rId2"/>
          <a:srcRect/>
          <a:stretch>
            <a:fillRect/>
          </a:stretch>
        </p:blipFill>
        <p:spPr bwMode="auto">
          <a:xfrm>
            <a:off x="1148596" y="1295400"/>
            <a:ext cx="6846807" cy="4267200"/>
          </a:xfrm>
          <a:prstGeom prst="rect">
            <a:avLst/>
          </a:prstGeom>
          <a:noFill/>
          <a:ln w="9525">
            <a:noFill/>
            <a:miter lim="800000"/>
            <a:headEnd/>
            <a:tailEnd/>
          </a:ln>
          <a:effectLst/>
        </p:spPr>
      </p:pic>
    </p:spTree>
    <p:extLst>
      <p:ext uri="{BB962C8B-B14F-4D97-AF65-F5344CB8AC3E}">
        <p14:creationId xmlns:p14="http://schemas.microsoft.com/office/powerpoint/2010/main" val="349855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E3CB4-2EB6-567C-3572-9EF7EDA7014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1428B71-768C-DD96-DAA3-81C2EBF8C7A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upper half of trachea can be found in the neck (cervical part) on the other hand the lower half is located in the superior mediastinum of the thoracic cavity (thoracic part).</a:t>
            </a:r>
          </a:p>
          <a:p>
            <a:pPr marL="0" indent="0" eaLnBrk="1" hangingPunct="1">
              <a:buNone/>
            </a:pPr>
            <a:r>
              <a:rPr lang="en-US" dirty="0"/>
              <a:t>The trachea is a 4-4½ inches (10-11 cm) long tube.</a:t>
            </a:r>
          </a:p>
          <a:p>
            <a:pPr marL="0" indent="0" eaLnBrk="1" hangingPunct="1">
              <a:buNone/>
            </a:pPr>
            <a:r>
              <a:rPr lang="en-US" dirty="0"/>
              <a:t>The diameter of trachea is 2 cm in men and 1.5 cm in females.</a:t>
            </a:r>
          </a:p>
          <a:p>
            <a:pPr marL="0" indent="0" eaLnBrk="1" hangingPunct="1">
              <a:buNone/>
            </a:pPr>
            <a:r>
              <a:rPr lang="en-US" dirty="0"/>
              <a:t>The lumen is smaller in living human than that in cadavers.</a:t>
            </a:r>
          </a:p>
        </p:txBody>
      </p:sp>
      <p:sp>
        <p:nvSpPr>
          <p:cNvPr id="8" name="Title 1">
            <a:extLst>
              <a:ext uri="{FF2B5EF4-FFF2-40B4-BE49-F238E27FC236}">
                <a16:creationId xmlns:a16="http://schemas.microsoft.com/office/drawing/2014/main" id="{9063E70C-797B-1E17-F567-D0F084475163}"/>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MEASUREMENTS</a:t>
            </a:r>
          </a:p>
        </p:txBody>
      </p:sp>
    </p:spTree>
    <p:extLst>
      <p:ext uri="{BB962C8B-B14F-4D97-AF65-F5344CB8AC3E}">
        <p14:creationId xmlns:p14="http://schemas.microsoft.com/office/powerpoint/2010/main" val="27845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A2E10-E3C2-0431-EAA3-7FBD4F2410C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D52712B-E7C9-FAAD-0C10-FF82EDE260C1}"/>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Thus upper half of the trachea lies in the neck (cervical part).</a:t>
            </a:r>
          </a:p>
          <a:p>
            <a:pPr marL="0" indent="0" eaLnBrk="1" hangingPunct="1">
              <a:buNone/>
            </a:pPr>
            <a:r>
              <a:rPr lang="en-US" dirty="0"/>
              <a:t>Lower half in the superior mediastinum (thoracic part).</a:t>
            </a:r>
          </a:p>
          <a:p>
            <a:pPr marL="0" indent="0" eaLnBrk="1" hangingPunct="1">
              <a:buNone/>
            </a:pPr>
            <a:r>
              <a:rPr lang="en-US" dirty="0"/>
              <a:t>Through its whole course, it lies directly in front of esophagus.</a:t>
            </a:r>
          </a:p>
          <a:p>
            <a:pPr marL="0" indent="0" eaLnBrk="1" hangingPunct="1">
              <a:buNone/>
            </a:pPr>
            <a:r>
              <a:rPr lang="en-US" dirty="0"/>
              <a:t>Left recurrent laryngeal nerve lies in the groove between it and left border of esophagus.</a:t>
            </a:r>
          </a:p>
        </p:txBody>
      </p:sp>
      <p:sp>
        <p:nvSpPr>
          <p:cNvPr id="8" name="Title 1">
            <a:extLst>
              <a:ext uri="{FF2B5EF4-FFF2-40B4-BE49-F238E27FC236}">
                <a16:creationId xmlns:a16="http://schemas.microsoft.com/office/drawing/2014/main" id="{328E87DB-4B4E-0334-D367-5F0DD59B3726}"/>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LOCATION</a:t>
            </a:r>
          </a:p>
        </p:txBody>
      </p:sp>
    </p:spTree>
    <p:extLst>
      <p:ext uri="{BB962C8B-B14F-4D97-AF65-F5344CB8AC3E}">
        <p14:creationId xmlns:p14="http://schemas.microsoft.com/office/powerpoint/2010/main" val="599019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D0814-0AE4-B043-53BE-5E5483A31B8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4AA950-709B-9B3D-95A4-9B5DDC51632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trachea consists of about 16-20 C-shaped rings of hyaline cartilage being located one above the other the cartilages are deficient posteriorly where the gap is filled up by connective tissue and involuntary muscle termed trachealis.</a:t>
            </a:r>
          </a:p>
          <a:p>
            <a:pPr marL="0" indent="0" eaLnBrk="1" hangingPunct="1">
              <a:buNone/>
            </a:pPr>
            <a:r>
              <a:rPr lang="en-US" dirty="0"/>
              <a:t>The absence of cartilages on the posterior aspect enables expansion of esophagus during deglutition.</a:t>
            </a:r>
          </a:p>
        </p:txBody>
      </p:sp>
      <p:sp>
        <p:nvSpPr>
          <p:cNvPr id="8" name="Title 1">
            <a:extLst>
              <a:ext uri="{FF2B5EF4-FFF2-40B4-BE49-F238E27FC236}">
                <a16:creationId xmlns:a16="http://schemas.microsoft.com/office/drawing/2014/main" id="{1C934D3A-C262-3E31-BA6D-B3A3EB01A81C}"/>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STRUCTURE</a:t>
            </a:r>
          </a:p>
        </p:txBody>
      </p:sp>
    </p:spTree>
    <p:extLst>
      <p:ext uri="{BB962C8B-B14F-4D97-AF65-F5344CB8AC3E}">
        <p14:creationId xmlns:p14="http://schemas.microsoft.com/office/powerpoint/2010/main" val="191940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47887-82EA-C458-6B66-5958A3E328B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A2CC08-766C-B580-30F1-429E03B98310}"/>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trachea is the continuation of the larynx.</a:t>
            </a:r>
          </a:p>
          <a:p>
            <a:pPr marL="0" indent="0" eaLnBrk="1" hangingPunct="1">
              <a:buNone/>
            </a:pPr>
            <a:r>
              <a:rPr lang="en-US" dirty="0"/>
              <a:t>It begins at the lower border of the cricoid cartilage in the level of C6 vertebra, about 5 cm above the jugular notch.</a:t>
            </a:r>
          </a:p>
          <a:p>
            <a:pPr marL="0" indent="0" eaLnBrk="1" hangingPunct="1">
              <a:buNone/>
            </a:pPr>
            <a:r>
              <a:rPr lang="en-US" dirty="0"/>
              <a:t>It enters the thoracic inlet in the midline and enters downwards and backwards behind the manubrium to terminate by bifurcating into 2 principal bronchi, a little to the right side at the lower border of T4 vertebra at the level of sternal angle where arch of aorta deviates it to the right.</a:t>
            </a:r>
          </a:p>
          <a:p>
            <a:pPr marL="0" indent="0" eaLnBrk="1" hangingPunct="1">
              <a:buNone/>
            </a:pPr>
            <a:r>
              <a:rPr lang="en-US" dirty="0"/>
              <a:t>As trachea descends, it recedes rapidly from the surface to follow the curvature of vertebral column.</a:t>
            </a:r>
          </a:p>
        </p:txBody>
      </p:sp>
      <p:sp>
        <p:nvSpPr>
          <p:cNvPr id="8" name="Title 1">
            <a:extLst>
              <a:ext uri="{FF2B5EF4-FFF2-40B4-BE49-F238E27FC236}">
                <a16:creationId xmlns:a16="http://schemas.microsoft.com/office/drawing/2014/main" id="{2C2E2FD6-C4BA-C3C5-C84A-3D54D8F430B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COURSE</a:t>
            </a:r>
          </a:p>
        </p:txBody>
      </p:sp>
    </p:spTree>
    <p:extLst>
      <p:ext uri="{BB962C8B-B14F-4D97-AF65-F5344CB8AC3E}">
        <p14:creationId xmlns:p14="http://schemas.microsoft.com/office/powerpoint/2010/main" val="743740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2547F-2028-5F35-10B0-31318CDF3C0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B3096A-0AD0-71B7-72E6-24D65BE3CAD2}"/>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cervical part of the trachea is all about 7 cm in length and stretches from the lower border of cricoid cartilage to the upper border of manubrium </a:t>
            </a:r>
            <a:r>
              <a:rPr lang="en-US" dirty="0" err="1"/>
              <a:t>sterni</a:t>
            </a:r>
            <a:r>
              <a:rPr lang="en-US" dirty="0"/>
              <a:t> (jugular notch). </a:t>
            </a:r>
          </a:p>
          <a:p>
            <a:pPr marL="0" indent="0" eaLnBrk="1" hangingPunct="1">
              <a:buNone/>
            </a:pPr>
            <a:r>
              <a:rPr lang="en-US" dirty="0"/>
              <a:t>It goes downwards and somewhat backwards in front of the esophagus following curvature of the cervical spine and enters the thoracic cavity in the median plane with small deviation on the right side.</a:t>
            </a:r>
          </a:p>
        </p:txBody>
      </p:sp>
      <p:sp>
        <p:nvSpPr>
          <p:cNvPr id="8" name="Title 1">
            <a:extLst>
              <a:ext uri="{FF2B5EF4-FFF2-40B4-BE49-F238E27FC236}">
                <a16:creationId xmlns:a16="http://schemas.microsoft.com/office/drawing/2014/main" id="{D60595F0-F3AB-2ECD-E994-4822FD6EE94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CERVICAL PART OF TRACHEA</a:t>
            </a:r>
          </a:p>
        </p:txBody>
      </p:sp>
    </p:spTree>
    <p:extLst>
      <p:ext uri="{BB962C8B-B14F-4D97-AF65-F5344CB8AC3E}">
        <p14:creationId xmlns:p14="http://schemas.microsoft.com/office/powerpoint/2010/main" val="2938053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RELATIONSHIPS OF THE CERVICAL PARTS OF TRACHEA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3145186"/>
              </p:ext>
            </p:extLst>
          </p:nvPr>
        </p:nvGraphicFramePr>
        <p:xfrm>
          <a:off x="803148" y="2286000"/>
          <a:ext cx="7537704" cy="3922776"/>
        </p:xfrm>
        <a:graphic>
          <a:graphicData uri="http://schemas.openxmlformats.org/drawingml/2006/table">
            <a:tbl>
              <a:tblPr firstRow="1" bandRow="1">
                <a:tableStyleId>{5C22544A-7EE6-4342-B048-85BDC9FD1C3A}</a:tableStyleId>
              </a:tblPr>
              <a:tblGrid>
                <a:gridCol w="1638883">
                  <a:extLst>
                    <a:ext uri="{9D8B030D-6E8A-4147-A177-3AD203B41FA5}">
                      <a16:colId xmlns:a16="http://schemas.microsoft.com/office/drawing/2014/main" val="20000"/>
                    </a:ext>
                  </a:extLst>
                </a:gridCol>
                <a:gridCol w="5898821">
                  <a:extLst>
                    <a:ext uri="{9D8B030D-6E8A-4147-A177-3AD203B41FA5}">
                      <a16:colId xmlns:a16="http://schemas.microsoft.com/office/drawing/2014/main" val="20001"/>
                    </a:ext>
                  </a:extLst>
                </a:gridCol>
              </a:tblGrid>
              <a:tr h="2476645">
                <a:tc>
                  <a:txBody>
                    <a:bodyPr/>
                    <a:lstStyle/>
                    <a:p>
                      <a:r>
                        <a:rPr lang="en-US" sz="1400" dirty="0"/>
                        <a:t>Anteriorly</a:t>
                      </a:r>
                    </a:p>
                    <a:p>
                      <a:r>
                        <a:rPr lang="en-US" sz="1400" dirty="0"/>
                        <a:t>(from superficial </a:t>
                      </a:r>
                    </a:p>
                    <a:p>
                      <a:r>
                        <a:rPr lang="en-US" sz="1400" dirty="0"/>
                        <a:t>to deep)</a:t>
                      </a:r>
                    </a:p>
                  </a:txBody>
                  <a:tcPr>
                    <a:solidFill>
                      <a:schemeClr val="tx2">
                        <a:lumMod val="75000"/>
                      </a:schemeClr>
                    </a:solidFill>
                  </a:tcPr>
                </a:tc>
                <a:tc>
                  <a:txBody>
                    <a:bodyPr/>
                    <a:lstStyle/>
                    <a:p>
                      <a:pPr marL="914400" lvl="1" indent="-514350">
                        <a:buFont typeface="Arial" panose="020B0604020202020204" pitchFamily="34" charset="0"/>
                        <a:buChar char="•"/>
                      </a:pPr>
                      <a:r>
                        <a:rPr lang="en-US" sz="1400" b="0" dirty="0">
                          <a:solidFill>
                            <a:schemeClr val="tx1"/>
                          </a:solidFill>
                        </a:rPr>
                        <a:t>Skin </a:t>
                      </a:r>
                    </a:p>
                    <a:p>
                      <a:pPr marL="914400" lvl="1" indent="-514350">
                        <a:buFont typeface="Arial" panose="020B0604020202020204" pitchFamily="34" charset="0"/>
                        <a:buChar char="•"/>
                      </a:pPr>
                      <a:r>
                        <a:rPr lang="en-US" sz="1400" b="0" dirty="0">
                          <a:solidFill>
                            <a:schemeClr val="tx1"/>
                          </a:solidFill>
                        </a:rPr>
                        <a:t>Superficial fascia including anterior jugular veins and jugular venous arch (crossing in the suprasternal space of Burns)</a:t>
                      </a:r>
                    </a:p>
                    <a:p>
                      <a:pPr marL="914400" lvl="1" indent="-514350">
                        <a:buFont typeface="Arial" panose="020B0604020202020204" pitchFamily="34" charset="0"/>
                        <a:buChar char="•"/>
                      </a:pPr>
                      <a:r>
                        <a:rPr lang="en-US" sz="1400" b="0" dirty="0">
                          <a:solidFill>
                            <a:schemeClr val="tx1"/>
                          </a:solidFill>
                        </a:rPr>
                        <a:t>Investing layer of deep cervical fascia</a:t>
                      </a:r>
                    </a:p>
                    <a:p>
                      <a:pPr marL="914400" lvl="1" indent="-514350">
                        <a:buFont typeface="Arial" panose="020B0604020202020204" pitchFamily="34" charset="0"/>
                        <a:buChar char="•"/>
                      </a:pPr>
                      <a:r>
                        <a:rPr lang="en-US" sz="1400" b="0" dirty="0">
                          <a:solidFill>
                            <a:schemeClr val="tx1"/>
                          </a:solidFill>
                        </a:rPr>
                        <a:t>Sternothyroid and sternohyoid muscles</a:t>
                      </a:r>
                    </a:p>
                    <a:p>
                      <a:pPr marL="914400" lvl="1" indent="-514350">
                        <a:buFont typeface="Arial" panose="020B0604020202020204" pitchFamily="34" charset="0"/>
                        <a:buChar char="•"/>
                      </a:pPr>
                      <a:r>
                        <a:rPr lang="en-US" sz="1400" b="0" dirty="0">
                          <a:solidFill>
                            <a:schemeClr val="tx1"/>
                          </a:solidFill>
                        </a:rPr>
                        <a:t>Isthmus of thyroid gland in front of the second, third and 4th tracheal rings</a:t>
                      </a:r>
                    </a:p>
                    <a:p>
                      <a:pPr marL="914400" lvl="1" indent="-514350">
                        <a:buFont typeface="Arial" panose="020B0604020202020204" pitchFamily="34" charset="0"/>
                        <a:buChar char="•"/>
                      </a:pPr>
                      <a:r>
                        <a:rPr lang="en-US" sz="1400" b="0" dirty="0">
                          <a:solidFill>
                            <a:schemeClr val="tx1"/>
                          </a:solidFill>
                        </a:rPr>
                        <a:t>Inferior thyroid veins</a:t>
                      </a:r>
                    </a:p>
                    <a:p>
                      <a:pPr marL="914400" lvl="1" indent="-514350">
                        <a:buFont typeface="Arial" panose="020B0604020202020204" pitchFamily="34" charset="0"/>
                        <a:buChar char="•"/>
                      </a:pPr>
                      <a:r>
                        <a:rPr lang="en-US" sz="1400" b="0" dirty="0">
                          <a:solidFill>
                            <a:schemeClr val="tx1"/>
                          </a:solidFill>
                        </a:rPr>
                        <a:t>Left brachiocephalic vein in kids may rise in the neck</a:t>
                      </a:r>
                    </a:p>
                    <a:p>
                      <a:pPr marL="914400" lvl="1" indent="-514350">
                        <a:buFont typeface="Arial" panose="020B0604020202020204" pitchFamily="34" charset="0"/>
                        <a:buChar char="•"/>
                      </a:pPr>
                      <a:r>
                        <a:rPr lang="en-US" sz="1400" b="0" dirty="0">
                          <a:solidFill>
                            <a:schemeClr val="tx1"/>
                          </a:solidFill>
                        </a:rPr>
                        <a:t>Thymus gland (in kids) </a:t>
                      </a:r>
                    </a:p>
                    <a:p>
                      <a:pPr marL="914400" lvl="1" indent="-514350">
                        <a:buFont typeface="Arial" panose="020B0604020202020204" pitchFamily="34" charset="0"/>
                        <a:buChar char="•"/>
                      </a:pPr>
                      <a:r>
                        <a:rPr lang="en-US" sz="1400" b="0" dirty="0">
                          <a:solidFill>
                            <a:schemeClr val="tx1"/>
                          </a:solidFill>
                        </a:rPr>
                        <a:t>Brachiocephalic artery (occasionally) in kids</a:t>
                      </a:r>
                    </a:p>
                  </a:txBody>
                  <a:tcPr>
                    <a:solidFill>
                      <a:schemeClr val="accent1">
                        <a:lumMod val="60000"/>
                        <a:lumOff val="40000"/>
                      </a:schemeClr>
                    </a:solidFill>
                  </a:tcPr>
                </a:tc>
                <a:extLst>
                  <a:ext uri="{0D108BD9-81ED-4DB2-BD59-A6C34878D82A}">
                    <a16:rowId xmlns:a16="http://schemas.microsoft.com/office/drawing/2014/main" val="10000"/>
                  </a:ext>
                </a:extLst>
              </a:tr>
              <a:tr h="1446131">
                <a:tc>
                  <a:txBody>
                    <a:bodyPr/>
                    <a:lstStyle/>
                    <a:p>
                      <a:r>
                        <a:rPr lang="en-US" sz="1400" b="1" dirty="0">
                          <a:solidFill>
                            <a:schemeClr val="bg1"/>
                          </a:solidFill>
                        </a:rPr>
                        <a:t>Posteriorly</a:t>
                      </a:r>
                    </a:p>
                  </a:txBody>
                  <a:tcPr>
                    <a:solidFill>
                      <a:schemeClr val="tx2">
                        <a:lumMod val="75000"/>
                      </a:schemeClr>
                    </a:solidFill>
                  </a:tcPr>
                </a:tc>
                <a:tc>
                  <a:txBody>
                    <a:bodyPr/>
                    <a:lstStyle/>
                    <a:p>
                      <a:pPr marL="914400" lvl="1" indent="-514350">
                        <a:buFont typeface="Arial" panose="020B0604020202020204" pitchFamily="34" charset="0"/>
                        <a:buChar char="•"/>
                      </a:pPr>
                      <a:r>
                        <a:rPr lang="en-US" sz="1400" b="0" dirty="0"/>
                        <a:t>Esophagus </a:t>
                      </a:r>
                    </a:p>
                    <a:p>
                      <a:pPr marL="914400" lvl="1" indent="-514350">
                        <a:buFont typeface="Arial" panose="020B0604020202020204" pitchFamily="34" charset="0"/>
                        <a:buChar char="•"/>
                      </a:pPr>
                      <a:r>
                        <a:rPr lang="en-US" sz="1400" b="0" dirty="0"/>
                        <a:t>Recurrent laryngeal nerve in the tracheoesophageal groove (on every side)</a:t>
                      </a:r>
                    </a:p>
                    <a:p>
                      <a:pPr marL="400050" lvl="1" indent="0">
                        <a:buFont typeface="Arial" panose="020B0604020202020204" pitchFamily="34" charset="0"/>
                        <a:buNone/>
                      </a:pPr>
                      <a:r>
                        <a:rPr lang="en-US" sz="1400" b="1" dirty="0"/>
                        <a:t>  On every side it’s related to:</a:t>
                      </a:r>
                    </a:p>
                    <a:p>
                      <a:pPr marL="914400" lvl="1" indent="-514350">
                        <a:buFont typeface="Arial" panose="020B0604020202020204" pitchFamily="34" charset="0"/>
                        <a:buChar char="•"/>
                      </a:pPr>
                      <a:r>
                        <a:rPr lang="en-US" sz="1400" b="0" dirty="0"/>
                        <a:t>Lobe of thyroid gland going to the 5th or 6th tracheal ring </a:t>
                      </a:r>
                    </a:p>
                    <a:p>
                      <a:pPr marL="914400" lvl="1" indent="-514350">
                        <a:buFont typeface="Arial" panose="020B0604020202020204" pitchFamily="34" charset="0"/>
                        <a:buChar char="•"/>
                      </a:pPr>
                      <a:r>
                        <a:rPr lang="en-US" sz="1400" b="0" dirty="0"/>
                        <a:t>Common carotid artery in the carotid sheath</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B24DC4-EB13-B59C-58D9-051A95678DAA}"/>
              </a:ext>
            </a:extLst>
          </p:cNvPr>
          <p:cNvSpPr>
            <a:spLocks noGrp="1"/>
          </p:cNvSpPr>
          <p:nvPr>
            <p:ph type="title"/>
          </p:nvPr>
        </p:nvSpPr>
        <p:spPr/>
        <p:txBody>
          <a:bodyPr>
            <a:normAutofit/>
          </a:bodyPr>
          <a:lstStyle/>
          <a:p>
            <a:r>
              <a:rPr lang="en-US" sz="2800" b="1" cap="all" dirty="0"/>
              <a:t>The relations of the trachea in the superior mediastinum of the thorax</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0212843"/>
              </p:ext>
            </p:extLst>
          </p:nvPr>
        </p:nvGraphicFramePr>
        <p:xfrm>
          <a:off x="1333500" y="1752600"/>
          <a:ext cx="6477000" cy="46329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17323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Anteriorly: </a:t>
                      </a:r>
                    </a:p>
                    <a:p>
                      <a:endParaRPr lang="en-US" sz="1400" b="1" dirty="0">
                        <a:solidFill>
                          <a:schemeClr val="tx1"/>
                        </a:solidFill>
                      </a:endParaRPr>
                    </a:p>
                  </a:txBody>
                  <a:tcPr>
                    <a:solidFill>
                      <a:schemeClr val="tx2">
                        <a:lumMod val="60000"/>
                        <a:lumOff val="40000"/>
                      </a:schemeClr>
                    </a:solidFill>
                  </a:tcPr>
                </a:tc>
                <a:tc>
                  <a:txBody>
                    <a:bodyPr/>
                    <a:lstStyle/>
                    <a:p>
                      <a:pPr lvl="1">
                        <a:buNone/>
                      </a:pPr>
                      <a:r>
                        <a:rPr lang="en-US" sz="1400" b="0" dirty="0">
                          <a:solidFill>
                            <a:schemeClr val="tx1"/>
                          </a:solidFill>
                        </a:rPr>
                        <a:t>The sternum, </a:t>
                      </a:r>
                    </a:p>
                    <a:p>
                      <a:pPr lvl="1">
                        <a:buNone/>
                      </a:pPr>
                      <a:r>
                        <a:rPr lang="en-US" sz="1400" b="0" dirty="0">
                          <a:solidFill>
                            <a:schemeClr val="tx1"/>
                          </a:solidFill>
                        </a:rPr>
                        <a:t>The thymus, </a:t>
                      </a:r>
                    </a:p>
                    <a:p>
                      <a:pPr lvl="1">
                        <a:buNone/>
                      </a:pPr>
                      <a:r>
                        <a:rPr lang="en-US" sz="1400" b="0" dirty="0">
                          <a:solidFill>
                            <a:schemeClr val="tx1"/>
                          </a:solidFill>
                        </a:rPr>
                        <a:t>The left brachiocephalic vein, </a:t>
                      </a:r>
                    </a:p>
                    <a:p>
                      <a:pPr lvl="1">
                        <a:buNone/>
                      </a:pPr>
                      <a:r>
                        <a:rPr lang="en-US" sz="1400" b="0" dirty="0">
                          <a:solidFill>
                            <a:schemeClr val="tx1"/>
                          </a:solidFill>
                        </a:rPr>
                        <a:t>The brachiocephalic trunk </a:t>
                      </a:r>
                    </a:p>
                    <a:p>
                      <a:pPr lvl="1">
                        <a:buNone/>
                      </a:pPr>
                      <a:r>
                        <a:rPr lang="en-US" sz="1400" b="0" dirty="0">
                          <a:solidFill>
                            <a:schemeClr val="tx1"/>
                          </a:solidFill>
                        </a:rPr>
                        <a:t>Left common carotid arteries, </a:t>
                      </a:r>
                    </a:p>
                    <a:p>
                      <a:pPr lvl="1">
                        <a:buNone/>
                      </a:pPr>
                      <a:r>
                        <a:rPr lang="en-US" sz="1400" b="0" dirty="0">
                          <a:solidFill>
                            <a:schemeClr val="tx1"/>
                          </a:solidFill>
                        </a:rPr>
                        <a:t>The arch of the aorta</a:t>
                      </a:r>
                    </a:p>
                    <a:p>
                      <a:pPr lvl="1"/>
                      <a:r>
                        <a:rPr lang="en-US" sz="1400" b="0" dirty="0">
                          <a:solidFill>
                            <a:schemeClr val="tx1"/>
                          </a:solidFill>
                        </a:rPr>
                        <a:t>Superior vena cava (anterolateral)</a:t>
                      </a:r>
                    </a:p>
                    <a:p>
                      <a:pPr lvl="1"/>
                      <a:r>
                        <a:rPr lang="en-US" sz="1400" b="0" dirty="0">
                          <a:solidFill>
                            <a:schemeClr val="tx1"/>
                          </a:solidFill>
                        </a:rPr>
                        <a:t>Deep cardiac plexus</a:t>
                      </a:r>
                    </a:p>
                  </a:txBody>
                  <a:tcPr>
                    <a:solidFill>
                      <a:schemeClr val="tx2">
                        <a:lumMod val="20000"/>
                        <a:lumOff val="80000"/>
                      </a:schemeClr>
                    </a:solidFill>
                  </a:tcPr>
                </a:tc>
                <a:extLst>
                  <a:ext uri="{0D108BD9-81ED-4DB2-BD59-A6C34878D82A}">
                    <a16:rowId xmlns:a16="http://schemas.microsoft.com/office/drawing/2014/main" val="10000"/>
                  </a:ext>
                </a:extLst>
              </a:tr>
              <a:tr h="692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Posteriorly: </a:t>
                      </a:r>
                    </a:p>
                    <a:p>
                      <a:endParaRPr lang="en-US" sz="1400" b="1" dirty="0">
                        <a:solidFill>
                          <a:schemeClr val="tx1"/>
                        </a:solidFill>
                      </a:endParaRPr>
                    </a:p>
                  </a:txBody>
                  <a:tcPr>
                    <a:solidFill>
                      <a:schemeClr val="tx2">
                        <a:lumMod val="60000"/>
                        <a:lumOff val="40000"/>
                      </a:schemeClr>
                    </a:solidFill>
                  </a:tcPr>
                </a:tc>
                <a:tc>
                  <a:txBody>
                    <a:bodyPr/>
                    <a:lstStyle/>
                    <a:p>
                      <a:pPr lvl="1"/>
                      <a:r>
                        <a:rPr lang="en-US" sz="1400" b="0" dirty="0"/>
                        <a:t>The esophagus </a:t>
                      </a:r>
                    </a:p>
                    <a:p>
                      <a:pPr lvl="1"/>
                      <a:r>
                        <a:rPr lang="en-US" sz="1400" b="0" dirty="0"/>
                        <a:t>The left recurrent laryngeal nerve </a:t>
                      </a:r>
                    </a:p>
                    <a:p>
                      <a:pPr lvl="1"/>
                      <a:r>
                        <a:rPr lang="en-US" sz="1400" b="0" dirty="0"/>
                        <a:t>Vertebral column</a:t>
                      </a:r>
                    </a:p>
                  </a:txBody>
                  <a:tcPr/>
                </a:tc>
                <a:extLst>
                  <a:ext uri="{0D108BD9-81ED-4DB2-BD59-A6C34878D82A}">
                    <a16:rowId xmlns:a16="http://schemas.microsoft.com/office/drawing/2014/main" val="10001"/>
                  </a:ext>
                </a:extLst>
              </a:tr>
              <a:tr h="692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Right side: </a:t>
                      </a:r>
                    </a:p>
                    <a:p>
                      <a:endParaRPr lang="en-US" sz="1400" b="1" dirty="0">
                        <a:solidFill>
                          <a:schemeClr val="tx1"/>
                        </a:solidFill>
                      </a:endParaRPr>
                    </a:p>
                  </a:txBody>
                  <a:tcPr>
                    <a:solidFill>
                      <a:schemeClr val="tx2">
                        <a:lumMod val="60000"/>
                        <a:lumOff val="40000"/>
                      </a:schemeClr>
                    </a:solidFill>
                  </a:tcPr>
                </a:tc>
                <a:tc>
                  <a:txBody>
                    <a:bodyPr/>
                    <a:lstStyle/>
                    <a:p>
                      <a:pPr lvl="1"/>
                      <a:r>
                        <a:rPr lang="en-US" sz="1400" b="0" dirty="0"/>
                        <a:t>The </a:t>
                      </a:r>
                      <a:r>
                        <a:rPr lang="en-US" sz="1400" b="0" dirty="0" err="1"/>
                        <a:t>azygos</a:t>
                      </a:r>
                      <a:r>
                        <a:rPr lang="en-US" sz="1400" b="0" dirty="0"/>
                        <a:t> vein, </a:t>
                      </a:r>
                    </a:p>
                    <a:p>
                      <a:pPr lvl="1"/>
                      <a:r>
                        <a:rPr lang="en-US" sz="1400" b="0" dirty="0"/>
                        <a:t>The right vagus nerve, </a:t>
                      </a:r>
                    </a:p>
                    <a:p>
                      <a:pPr lvl="1"/>
                      <a:r>
                        <a:rPr lang="en-US" sz="1400" b="0" dirty="0"/>
                        <a:t>Right lung and the pleura</a:t>
                      </a:r>
                    </a:p>
                  </a:txBody>
                  <a:tcPr/>
                </a:tc>
                <a:extLst>
                  <a:ext uri="{0D108BD9-81ED-4DB2-BD59-A6C34878D82A}">
                    <a16:rowId xmlns:a16="http://schemas.microsoft.com/office/drawing/2014/main" val="10002"/>
                  </a:ext>
                </a:extLst>
              </a:tr>
              <a:tr h="1316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Left side: </a:t>
                      </a:r>
                    </a:p>
                    <a:p>
                      <a:endParaRPr lang="en-US" sz="1400" b="1" dirty="0">
                        <a:solidFill>
                          <a:schemeClr val="tx1"/>
                        </a:solidFill>
                      </a:endParaRPr>
                    </a:p>
                  </a:txBody>
                  <a:tcPr>
                    <a:solidFill>
                      <a:schemeClr val="tx2">
                        <a:lumMod val="60000"/>
                        <a:lumOff val="40000"/>
                      </a:schemeClr>
                    </a:solidFill>
                  </a:tcPr>
                </a:tc>
                <a:tc>
                  <a:txBody>
                    <a:bodyPr/>
                    <a:lstStyle/>
                    <a:p>
                      <a:pPr lvl="1"/>
                      <a:r>
                        <a:rPr lang="en-US" sz="1400" b="0" dirty="0"/>
                        <a:t>The arch of the aorta, </a:t>
                      </a:r>
                    </a:p>
                    <a:p>
                      <a:pPr lvl="1"/>
                      <a:r>
                        <a:rPr lang="en-US" sz="1400" b="0" dirty="0"/>
                        <a:t>The left common carotid </a:t>
                      </a:r>
                      <a:br>
                        <a:rPr lang="en-US" sz="1400" b="0" dirty="0"/>
                      </a:br>
                      <a:r>
                        <a:rPr lang="en-US" sz="1400" b="0" dirty="0"/>
                        <a:t>Left subclavian arteries, </a:t>
                      </a:r>
                    </a:p>
                    <a:p>
                      <a:pPr lvl="1"/>
                      <a:r>
                        <a:rPr lang="en-US" sz="1400" b="0" dirty="0"/>
                        <a:t>The left vagus and </a:t>
                      </a:r>
                    </a:p>
                    <a:p>
                      <a:pPr lvl="1"/>
                      <a:r>
                        <a:rPr lang="en-US" sz="1400" b="0" dirty="0"/>
                        <a:t>Left phrenic nerves, </a:t>
                      </a:r>
                    </a:p>
                    <a:p>
                      <a:pPr lvl="1"/>
                      <a:r>
                        <a:rPr lang="en-US" sz="1400" b="0" dirty="0"/>
                        <a:t>Left lung &amp; pleura</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1F86A-9EA5-73CC-B52B-D2745B1922C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06D98D-B80A-F6FA-DC1E-D5A7808D3EFC}"/>
              </a:ext>
            </a:extLst>
          </p:cNvPr>
          <p:cNvSpPr txBox="1">
            <a:spLocks/>
          </p:cNvSpPr>
          <p:nvPr/>
        </p:nvSpPr>
        <p:spPr>
          <a:xfrm>
            <a:off x="726948" y="2267712"/>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(3 tubes &amp; 1 nerve)</a:t>
            </a:r>
          </a:p>
          <a:p>
            <a:pPr eaLnBrk="1" hangingPunct="1">
              <a:buFont typeface="Arial" panose="020B0604020202020204" pitchFamily="34" charset="0"/>
              <a:buChar char="•"/>
            </a:pPr>
            <a:r>
              <a:rPr lang="en-US" sz="1400" dirty="0"/>
              <a:t>The esophagus.</a:t>
            </a:r>
          </a:p>
          <a:p>
            <a:pPr eaLnBrk="1" hangingPunct="1">
              <a:buFont typeface="Arial" panose="020B0604020202020204" pitchFamily="34" charset="0"/>
              <a:buChar char="•"/>
            </a:pPr>
            <a:r>
              <a:rPr lang="en-US" sz="1400" dirty="0"/>
              <a:t>The traches.</a:t>
            </a:r>
          </a:p>
          <a:p>
            <a:pPr eaLnBrk="1" hangingPunct="1">
              <a:buFont typeface="Arial" panose="020B0604020202020204" pitchFamily="34" charset="0"/>
              <a:buChar char="•"/>
            </a:pPr>
            <a:r>
              <a:rPr lang="en-US" sz="1400" dirty="0"/>
              <a:t>The thoracic duct.</a:t>
            </a:r>
          </a:p>
          <a:p>
            <a:pPr eaLnBrk="1" hangingPunct="1">
              <a:buFont typeface="Arial" panose="020B0604020202020204" pitchFamily="34" charset="0"/>
              <a:buChar char="•"/>
            </a:pPr>
            <a:r>
              <a:rPr lang="en-US" sz="1400" dirty="0"/>
              <a:t>The left recurrent laryngeal nerve.</a:t>
            </a:r>
          </a:p>
          <a:p>
            <a:pPr marL="0" indent="0" eaLnBrk="1" hangingPunct="1">
              <a:buNone/>
            </a:pPr>
            <a:r>
              <a:rPr lang="en-US" sz="1800" dirty="0"/>
              <a:t>These structures are related to each other and run parallel course through posterior part of superior mediastinum.</a:t>
            </a:r>
          </a:p>
          <a:p>
            <a:pPr marL="0" indent="0" eaLnBrk="1" hangingPunct="1">
              <a:buNone/>
            </a:pPr>
            <a:r>
              <a:rPr lang="en-US" sz="1400" dirty="0"/>
              <a:t>The esophagus, lies directly on the vertebral bodies of the region.</a:t>
            </a:r>
          </a:p>
          <a:p>
            <a:pPr marL="0" indent="0" eaLnBrk="1" hangingPunct="1">
              <a:buNone/>
            </a:pPr>
            <a:r>
              <a:rPr lang="en-US" sz="1400" dirty="0"/>
              <a:t>The trachea, lies directly in front of esophagus.</a:t>
            </a:r>
          </a:p>
          <a:p>
            <a:pPr marL="0" indent="0" eaLnBrk="1" hangingPunct="1">
              <a:buNone/>
            </a:pPr>
            <a:r>
              <a:rPr lang="en-US" sz="1400" dirty="0"/>
              <a:t>The thoracic duct, ascends along the left border of the </a:t>
            </a:r>
            <a:r>
              <a:rPr lang="en-US" sz="1400" dirty="0" err="1"/>
              <a:t>eso</a:t>
            </a:r>
            <a:r>
              <a:rPr lang="en-US" sz="1400" dirty="0"/>
              <a:t>.</a:t>
            </a:r>
          </a:p>
          <a:p>
            <a:pPr marL="0" indent="0" eaLnBrk="1" hangingPunct="1">
              <a:buNone/>
            </a:pPr>
            <a:r>
              <a:rPr lang="en-US" sz="1400" dirty="0"/>
              <a:t>The left recurrent laryngeal nerve ascends in the angle between the trachea and the esophagus.</a:t>
            </a:r>
          </a:p>
        </p:txBody>
      </p:sp>
      <p:sp>
        <p:nvSpPr>
          <p:cNvPr id="8" name="Title 1">
            <a:extLst>
              <a:ext uri="{FF2B5EF4-FFF2-40B4-BE49-F238E27FC236}">
                <a16:creationId xmlns:a16="http://schemas.microsoft.com/office/drawing/2014/main" id="{68D22282-934B-E65D-1CC9-332935CA8A2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sz="3200" b="1" dirty="0"/>
              <a:t>The unit of 4 structures in the posterior part of superior mediastinum</a:t>
            </a:r>
          </a:p>
        </p:txBody>
      </p:sp>
    </p:spTree>
    <p:extLst>
      <p:ext uri="{BB962C8B-B14F-4D97-AF65-F5344CB8AC3E}">
        <p14:creationId xmlns:p14="http://schemas.microsoft.com/office/powerpoint/2010/main" val="337390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304800" y="990600"/>
            <a:ext cx="3053021" cy="4876800"/>
          </a:xfrm>
          <a:prstGeom prst="rect">
            <a:avLst/>
          </a:prstGeom>
          <a:noFill/>
          <a:ln w="9525">
            <a:noFill/>
            <a:miter lim="800000"/>
            <a:headEnd/>
            <a:tailEnd/>
          </a:ln>
          <a:effectLst/>
        </p:spPr>
      </p:pic>
      <p:pic>
        <p:nvPicPr>
          <p:cNvPr id="1030" name="Picture 6" descr="Image result for diagram of trachea and esophagus 6134 netter"/>
          <p:cNvPicPr>
            <a:picLocks noChangeAspect="1" noChangeArrowheads="1"/>
          </p:cNvPicPr>
          <p:nvPr/>
        </p:nvPicPr>
        <p:blipFill>
          <a:blip r:embed="rId3"/>
          <a:srcRect/>
          <a:stretch>
            <a:fillRect/>
          </a:stretch>
        </p:blipFill>
        <p:spPr bwMode="auto">
          <a:xfrm>
            <a:off x="3483036" y="1524000"/>
            <a:ext cx="5356164" cy="3810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3FB5B0-A1B2-5F89-71F7-8016823BCCC9}"/>
              </a:ext>
            </a:extLst>
          </p:cNvPr>
          <p:cNvPicPr>
            <a:picLocks noChangeAspect="1"/>
          </p:cNvPicPr>
          <p:nvPr/>
        </p:nvPicPr>
        <p:blipFill>
          <a:blip r:embed="rId2"/>
          <a:stretch>
            <a:fillRect/>
          </a:stretch>
        </p:blipFill>
        <p:spPr>
          <a:xfrm>
            <a:off x="408994" y="890233"/>
            <a:ext cx="8326012" cy="507753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29E34-E139-93B7-183F-BAA43B4B093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473CFE-32A9-12A6-04D5-A58BC3B89CAA}"/>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eaLnBrk="1" hangingPunct="1">
              <a:buFont typeface="Arial" panose="020B0604020202020204" pitchFamily="34" charset="0"/>
              <a:buChar char="•"/>
            </a:pPr>
            <a:r>
              <a:rPr lang="en-US" dirty="0"/>
              <a:t>At its upper end:</a:t>
            </a:r>
          </a:p>
          <a:p>
            <a:pPr marL="0" indent="0" eaLnBrk="1" hangingPunct="1">
              <a:buNone/>
            </a:pPr>
            <a:r>
              <a:rPr lang="en-US" sz="1600" i="1" dirty="0"/>
              <a:t>By the thyroid gland.</a:t>
            </a:r>
          </a:p>
          <a:p>
            <a:pPr>
              <a:buFont typeface="Arial" panose="020B0604020202020204" pitchFamily="34" charset="0"/>
              <a:buChar char="•"/>
            </a:pPr>
            <a:r>
              <a:rPr lang="en-US" dirty="0"/>
              <a:t>At its lower end (near bifurcation):</a:t>
            </a:r>
          </a:p>
          <a:p>
            <a:pPr marL="0" indent="0">
              <a:buNone/>
            </a:pPr>
            <a:r>
              <a:rPr lang="en-US" sz="1600" i="1" dirty="0"/>
              <a:t>By the arch of aorta.</a:t>
            </a:r>
          </a:p>
          <a:p>
            <a:pPr eaLnBrk="1" hangingPunct="1">
              <a:buFont typeface="Arial" panose="020B0604020202020204" pitchFamily="34" charset="0"/>
              <a:buChar char="•"/>
            </a:pPr>
            <a:r>
              <a:rPr lang="en-US" dirty="0"/>
              <a:t>Behind the manubrium:</a:t>
            </a:r>
          </a:p>
          <a:p>
            <a:pPr marL="0" indent="0" eaLnBrk="1" hangingPunct="1">
              <a:buNone/>
            </a:pPr>
            <a:r>
              <a:rPr lang="en-US" sz="1600" i="1" dirty="0"/>
              <a:t>By the brachiocephalic artery.</a:t>
            </a:r>
          </a:p>
        </p:txBody>
      </p:sp>
      <p:sp>
        <p:nvSpPr>
          <p:cNvPr id="8" name="Title 1">
            <a:extLst>
              <a:ext uri="{FF2B5EF4-FFF2-40B4-BE49-F238E27FC236}">
                <a16:creationId xmlns:a16="http://schemas.microsoft.com/office/drawing/2014/main" id="{080DC1AA-9C1D-77FE-8226-1A88EE3303C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Sites of constrictions</a:t>
            </a:r>
          </a:p>
          <a:p>
            <a:r>
              <a:rPr lang="en-US" b="1" dirty="0"/>
              <a:t>of the trachea</a:t>
            </a:r>
          </a:p>
        </p:txBody>
      </p:sp>
    </p:spTree>
    <p:extLst>
      <p:ext uri="{BB962C8B-B14F-4D97-AF65-F5344CB8AC3E}">
        <p14:creationId xmlns:p14="http://schemas.microsoft.com/office/powerpoint/2010/main" val="388764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FC4ED-4E40-5D70-2923-6EF5B0519E7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1C17D5-3067-EED8-C075-AD360930323E}"/>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MUCOSA </a:t>
            </a:r>
          </a:p>
          <a:p>
            <a:pPr eaLnBrk="1" hangingPunct="1">
              <a:buFont typeface="Arial" panose="020B0604020202020204" pitchFamily="34" charset="0"/>
              <a:buChar char="•"/>
            </a:pPr>
            <a:r>
              <a:rPr lang="en-US" sz="1600" i="1" dirty="0"/>
              <a:t>It is composed of lining epithelium and lamina propria.</a:t>
            </a:r>
          </a:p>
          <a:p>
            <a:pPr eaLnBrk="1" hangingPunct="1">
              <a:buFont typeface="Arial" panose="020B0604020202020204" pitchFamily="34" charset="0"/>
              <a:buChar char="•"/>
            </a:pPr>
            <a:r>
              <a:rPr lang="en-US" sz="1600" i="1" dirty="0"/>
              <a:t>Lining epithelium is pseudostratified ciliated columnar with few goblets cells.</a:t>
            </a:r>
          </a:p>
          <a:p>
            <a:pPr eaLnBrk="1" hangingPunct="1">
              <a:buFont typeface="Arial" panose="020B0604020202020204" pitchFamily="34" charset="0"/>
              <a:buChar char="•"/>
            </a:pPr>
            <a:r>
              <a:rPr lang="en-US" sz="1600" i="1" dirty="0"/>
              <a:t>Lamina propria is composed of longitudinal elastic fibers.</a:t>
            </a:r>
          </a:p>
          <a:p>
            <a:pPr marL="0" indent="0" eaLnBrk="1" hangingPunct="1">
              <a:buNone/>
            </a:pPr>
            <a:r>
              <a:rPr lang="en-US" dirty="0"/>
              <a:t>SUBMUCOSA</a:t>
            </a:r>
          </a:p>
          <a:p>
            <a:pPr eaLnBrk="1" hangingPunct="1">
              <a:buFont typeface="Arial" panose="020B0604020202020204" pitchFamily="34" charset="0"/>
              <a:buChar char="•"/>
            </a:pPr>
            <a:r>
              <a:rPr lang="en-US" sz="1600" i="1" dirty="0"/>
              <a:t>It is composed of loose areolar tissue consisting of large number of serous and mucous glands.</a:t>
            </a:r>
          </a:p>
          <a:p>
            <a:pPr eaLnBrk="1" hangingPunct="1">
              <a:buFont typeface="Arial" panose="020B0604020202020204" pitchFamily="34" charset="0"/>
              <a:buChar char="•"/>
            </a:pPr>
            <a:r>
              <a:rPr lang="en-US" sz="1600" i="1" dirty="0"/>
              <a:t>Cartilage and smooth muscle layer: It’s created from horseshoe-shaped (C-shaped) hyaline cartilaginous rings, that are deficient posteriorly. The posterior gap is filled up chiefly by the smooth muscle (trachealis) and fibroelastic fibers.</a:t>
            </a:r>
          </a:p>
          <a:p>
            <a:pPr eaLnBrk="1" hangingPunct="1">
              <a:buFont typeface="Arial" panose="020B0604020202020204" pitchFamily="34" charset="0"/>
              <a:buChar char="•"/>
            </a:pPr>
            <a:r>
              <a:rPr lang="en-US" sz="1600" i="1" dirty="0"/>
              <a:t>Perichondrium: It encloses the cartilage.</a:t>
            </a:r>
          </a:p>
          <a:p>
            <a:pPr eaLnBrk="1" hangingPunct="1">
              <a:buFont typeface="Arial" panose="020B0604020202020204" pitchFamily="34" charset="0"/>
              <a:buChar char="•"/>
            </a:pPr>
            <a:r>
              <a:rPr lang="en-US" sz="1600" i="1" dirty="0"/>
              <a:t>Fibrous membrane: It is a layer of dense connective tissue, consisting of neurovascular structure.</a:t>
            </a:r>
          </a:p>
          <a:p>
            <a:pPr eaLnBrk="1" hangingPunct="1">
              <a:buFont typeface="Arial" panose="020B0604020202020204" pitchFamily="34" charset="0"/>
              <a:buChar char="•"/>
            </a:pPr>
            <a:r>
              <a:rPr lang="en-US" sz="1600" i="1" dirty="0"/>
              <a:t>There’s no clear difference between lamina propria and submucosa.</a:t>
            </a:r>
          </a:p>
        </p:txBody>
      </p:sp>
      <p:sp>
        <p:nvSpPr>
          <p:cNvPr id="8" name="Title 1">
            <a:extLst>
              <a:ext uri="{FF2B5EF4-FFF2-40B4-BE49-F238E27FC236}">
                <a16:creationId xmlns:a16="http://schemas.microsoft.com/office/drawing/2014/main" id="{0DF9C6AF-450D-F45C-77DD-DFF70DEC4D2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Histology</a:t>
            </a:r>
          </a:p>
        </p:txBody>
      </p:sp>
    </p:spTree>
    <p:extLst>
      <p:ext uri="{BB962C8B-B14F-4D97-AF65-F5344CB8AC3E}">
        <p14:creationId xmlns:p14="http://schemas.microsoft.com/office/powerpoint/2010/main" val="10331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A814D-5C21-C9E7-E116-A99E6CC9B12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5E443D-70F6-B557-7A0C-78AEB5AF540E}"/>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 Blood supply to the trachea is by inferior thyroid arteries.</a:t>
            </a:r>
          </a:p>
          <a:p>
            <a:pPr marL="0" indent="0" eaLnBrk="1" hangingPunct="1">
              <a:buNone/>
            </a:pPr>
            <a:r>
              <a:rPr lang="en-US" dirty="0"/>
              <a:t>B. Venous drainage of the trachea takes place into the left brachiocephalic (innominate) vein.</a:t>
            </a:r>
          </a:p>
          <a:p>
            <a:pPr marL="0" indent="0" eaLnBrk="1" hangingPunct="1">
              <a:buNone/>
            </a:pPr>
            <a:r>
              <a:rPr lang="en-US" dirty="0"/>
              <a:t>C. Lymphatic drainage of the trachea is into </a:t>
            </a:r>
            <a:r>
              <a:rPr lang="en-US" dirty="0" err="1"/>
              <a:t>pretracheal</a:t>
            </a:r>
            <a:r>
              <a:rPr lang="en-US" dirty="0"/>
              <a:t> and paratracheal lymph nodes.</a:t>
            </a:r>
          </a:p>
        </p:txBody>
      </p:sp>
      <p:sp>
        <p:nvSpPr>
          <p:cNvPr id="8" name="Title 1">
            <a:extLst>
              <a:ext uri="{FF2B5EF4-FFF2-40B4-BE49-F238E27FC236}">
                <a16:creationId xmlns:a16="http://schemas.microsoft.com/office/drawing/2014/main" id="{25374054-2BD3-2E76-610C-217C7175FA9F}"/>
              </a:ext>
            </a:extLst>
          </p:cNvPr>
          <p:cNvSpPr txBox="1">
            <a:spLocks/>
          </p:cNvSpPr>
          <p:nvPr/>
        </p:nvSpPr>
        <p:spPr>
          <a:xfrm>
            <a:off x="768096" y="585216"/>
            <a:ext cx="90617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VASCULAR SUPPLY AND LYMPHATIC DRAINAGE</a:t>
            </a:r>
          </a:p>
        </p:txBody>
      </p:sp>
    </p:spTree>
    <p:extLst>
      <p:ext uri="{BB962C8B-B14F-4D97-AF65-F5344CB8AC3E}">
        <p14:creationId xmlns:p14="http://schemas.microsoft.com/office/powerpoint/2010/main" val="357272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357C-B903-C1CD-CE85-61F3DC5AEA4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30B805B-3E0A-32AE-01D4-E9A6362F39A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NERVE SUPPLY</a:t>
            </a:r>
          </a:p>
        </p:txBody>
      </p:sp>
      <p:sp>
        <p:nvSpPr>
          <p:cNvPr id="2" name="Content Placeholder 4">
            <a:extLst>
              <a:ext uri="{FF2B5EF4-FFF2-40B4-BE49-F238E27FC236}">
                <a16:creationId xmlns:a16="http://schemas.microsoft.com/office/drawing/2014/main" id="{BDC2AAF6-3BA4-8A91-84D9-CC116EB3EE9E}"/>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This is by sympathetic and parasympathetic fibers.</a:t>
            </a:r>
          </a:p>
          <a:p>
            <a:pPr marL="0" indent="0" eaLnBrk="1" hangingPunct="1">
              <a:buNone/>
            </a:pPr>
            <a:r>
              <a:rPr lang="en-US" dirty="0"/>
              <a:t>The parasympathetic fibers are originated from vagus via the recurrent laryngeal nerve. </a:t>
            </a:r>
          </a:p>
          <a:p>
            <a:pPr eaLnBrk="1" hangingPunct="1">
              <a:buFont typeface="Arial" panose="020B0604020202020204" pitchFamily="34" charset="0"/>
              <a:buChar char="•"/>
            </a:pPr>
            <a:r>
              <a:rPr lang="en-US" sz="1600" i="1" dirty="0"/>
              <a:t>These are secretomotor and sensory to the mucus membrane and motor to the trachealis muscle.</a:t>
            </a:r>
          </a:p>
          <a:p>
            <a:pPr marL="0" indent="0" eaLnBrk="1" hangingPunct="1">
              <a:buNone/>
            </a:pPr>
            <a:r>
              <a:rPr lang="en-US" dirty="0"/>
              <a:t>The sympathetic fibers are originated from the middle cervical sympathetic ganglion. </a:t>
            </a:r>
          </a:p>
          <a:p>
            <a:pPr eaLnBrk="1" hangingPunct="1">
              <a:buFont typeface="Arial" panose="020B0604020202020204" pitchFamily="34" charset="0"/>
              <a:buChar char="•"/>
            </a:pPr>
            <a:r>
              <a:rPr lang="en-US" sz="1600" i="1" dirty="0"/>
              <a:t>These are vasomotor in nature.</a:t>
            </a:r>
          </a:p>
        </p:txBody>
      </p:sp>
    </p:spTree>
    <p:extLst>
      <p:ext uri="{BB962C8B-B14F-4D97-AF65-F5344CB8AC3E}">
        <p14:creationId xmlns:p14="http://schemas.microsoft.com/office/powerpoint/2010/main" val="139832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8F7F0-2E35-3CD4-F810-F95C2CE7213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EAF860E-5C8E-8F49-2BD9-2505F3715EE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TRACHEAL SHADOW IN RADIOGRAPH</a:t>
            </a:r>
          </a:p>
        </p:txBody>
      </p:sp>
      <p:sp>
        <p:nvSpPr>
          <p:cNvPr id="2" name="Content Placeholder 4">
            <a:extLst>
              <a:ext uri="{FF2B5EF4-FFF2-40B4-BE49-F238E27FC236}">
                <a16:creationId xmlns:a16="http://schemas.microsoft.com/office/drawing/2014/main" id="{0CDD83EC-72F1-F9BC-9D20-4EC09C73B89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It is viewed as a vertical translucent shadow in front of </a:t>
            </a:r>
            <a:r>
              <a:rPr lang="en-US" dirty="0" err="1"/>
              <a:t>cervico</a:t>
            </a:r>
            <a:r>
              <a:rPr lang="en-US" dirty="0"/>
              <a:t>-thoracic spine. </a:t>
            </a:r>
          </a:p>
          <a:p>
            <a:pPr marL="0" indent="0" eaLnBrk="1" hangingPunct="1">
              <a:buNone/>
            </a:pPr>
            <a:r>
              <a:rPr lang="en-US" dirty="0"/>
              <a:t>The translucency is because of the presence of air in the trachea.</a:t>
            </a:r>
          </a:p>
        </p:txBody>
      </p:sp>
    </p:spTree>
    <p:extLst>
      <p:ext uri="{BB962C8B-B14F-4D97-AF65-F5344CB8AC3E}">
        <p14:creationId xmlns:p14="http://schemas.microsoft.com/office/powerpoint/2010/main" val="1473916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567459" y="876300"/>
            <a:ext cx="4009082" cy="51054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8B60D-D416-7F1F-9A61-C2F971C4818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D67A109-F552-97DF-F2F3-87106ADAD14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PALPATION OF TRACHEA</a:t>
            </a:r>
          </a:p>
        </p:txBody>
      </p:sp>
      <p:sp>
        <p:nvSpPr>
          <p:cNvPr id="2" name="Content Placeholder 4">
            <a:extLst>
              <a:ext uri="{FF2B5EF4-FFF2-40B4-BE49-F238E27FC236}">
                <a16:creationId xmlns:a16="http://schemas.microsoft.com/office/drawing/2014/main" id="{59898EC2-AD2F-4366-F0A1-174E0B6D62C2}"/>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Medically, trachea is palpated in the suprasternal notch. </a:t>
            </a:r>
          </a:p>
          <a:p>
            <a:pPr marL="0" indent="0" eaLnBrk="1" hangingPunct="1">
              <a:buNone/>
            </a:pPr>
            <a:r>
              <a:rPr lang="en-US" dirty="0"/>
              <a:t>Normally, it is median in position but appreciable shift of trachea to left or right side indicates the mediastinal shift.</a:t>
            </a:r>
          </a:p>
        </p:txBody>
      </p:sp>
    </p:spTree>
    <p:extLst>
      <p:ext uri="{BB962C8B-B14F-4D97-AF65-F5344CB8AC3E}">
        <p14:creationId xmlns:p14="http://schemas.microsoft.com/office/powerpoint/2010/main" val="1783412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13149" y="838200"/>
            <a:ext cx="6917702" cy="51816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94577-0F5D-B42E-6CBE-BA39AE37D3A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E71FBB0-EAAF-3A89-7D58-74AB5DAB676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IMPORTANCE OF CARINA</a:t>
            </a:r>
          </a:p>
        </p:txBody>
      </p:sp>
      <p:sp>
        <p:nvSpPr>
          <p:cNvPr id="2" name="Content Placeholder 4">
            <a:extLst>
              <a:ext uri="{FF2B5EF4-FFF2-40B4-BE49-F238E27FC236}">
                <a16:creationId xmlns:a16="http://schemas.microsoft.com/office/drawing/2014/main" id="{E09332BD-B612-06C6-23DC-42172DCD382E}"/>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It is a keel-like (hook-shaped) median ridge in the lumen in the bifurcation of trachea. It is both functional and pathological importance.</a:t>
            </a:r>
          </a:p>
          <a:p>
            <a:pPr marL="0" indent="0" eaLnBrk="1" hangingPunct="1">
              <a:buNone/>
            </a:pPr>
            <a:r>
              <a:rPr lang="en-US" b="1" dirty="0"/>
              <a:t>Functional importance: </a:t>
            </a:r>
            <a:r>
              <a:rPr lang="en-US" dirty="0"/>
              <a:t>The mucosa of trachea over the carina is most sensitive. The cough reflex is generally started here, which helps to clear the sputum.</a:t>
            </a:r>
          </a:p>
          <a:p>
            <a:pPr marL="0" indent="0" eaLnBrk="1" hangingPunct="1">
              <a:buNone/>
            </a:pPr>
            <a:r>
              <a:rPr lang="en-US" b="1" dirty="0"/>
              <a:t>Pathological importance: </a:t>
            </a:r>
            <a:r>
              <a:rPr lang="en-US" dirty="0"/>
              <a:t>It is visible as a sharp sagittal ridge in the tracheal bifurcation during bronchoscopy, for this reason acts as a useful landmark. </a:t>
            </a:r>
          </a:p>
          <a:p>
            <a:pPr marL="0" indent="0" eaLnBrk="1" hangingPunct="1">
              <a:buNone/>
            </a:pPr>
            <a:r>
              <a:rPr lang="en-US" dirty="0"/>
              <a:t>It is located about 25 cm from the incisor teeth and 30 cm from the nostrils. If the tracheobronchial lymph nodes in the angle between the main (principal) bronchi are enlarged because of spread of </a:t>
            </a:r>
            <a:r>
              <a:rPr lang="en-US" dirty="0" err="1"/>
              <a:t>bronchiogenic</a:t>
            </a:r>
            <a:r>
              <a:rPr lang="en-US" dirty="0"/>
              <a:t> carcinoma, the carina becomes distorted and flattened.</a:t>
            </a:r>
          </a:p>
        </p:txBody>
      </p:sp>
    </p:spTree>
    <p:extLst>
      <p:ext uri="{BB962C8B-B14F-4D97-AF65-F5344CB8AC3E}">
        <p14:creationId xmlns:p14="http://schemas.microsoft.com/office/powerpoint/2010/main" val="1378562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58718" y="1181100"/>
            <a:ext cx="6626564" cy="44958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Trachea is also called windpipe and it is a fibrocartilaginous, non-collapsible tube that creates the beginning of the lower respiratory tract. </a:t>
            </a:r>
          </a:p>
          <a:p>
            <a:pPr marL="0" indent="0" eaLnBrk="1" hangingPunct="1">
              <a:buNone/>
            </a:pPr>
            <a:r>
              <a:rPr lang="en-US" dirty="0"/>
              <a:t>16-20 C-shaped rings of Hyaline cartilage keep its lumen patent. </a:t>
            </a:r>
          </a:p>
          <a:p>
            <a:pPr marL="0" indent="0" eaLnBrk="1" hangingPunct="1">
              <a:buNone/>
            </a:pPr>
            <a:r>
              <a:rPr lang="en-US" dirty="0"/>
              <a:t>A band of smooth muscle (Trachealis) and a fibroelastic ligament that bridges the gap between the posterior free ends of C-shaped cartilages, that allow expansion of esophagus during the passage of bolus of the food.</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Trachea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BAF08-AB89-361D-B9CA-B208C4C4A7C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92951E5-BE20-2D95-A5E6-B677BBD1B55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IMPORTANCE OF CARINA</a:t>
            </a:r>
          </a:p>
        </p:txBody>
      </p:sp>
      <p:sp>
        <p:nvSpPr>
          <p:cNvPr id="2" name="Content Placeholder 4">
            <a:extLst>
              <a:ext uri="{FF2B5EF4-FFF2-40B4-BE49-F238E27FC236}">
                <a16:creationId xmlns:a16="http://schemas.microsoft.com/office/drawing/2014/main" id="{629367BC-D8CB-CC06-0E32-B44E9D7938FA}"/>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It is a keel-like (hook-shaped) median ridge in the lumen in the bifurcation of trachea. It is both functional and pathological importance.</a:t>
            </a:r>
          </a:p>
          <a:p>
            <a:pPr marL="0" indent="0" eaLnBrk="1" hangingPunct="1">
              <a:buNone/>
            </a:pPr>
            <a:r>
              <a:rPr lang="en-US" b="1" dirty="0"/>
              <a:t>Functional importance: </a:t>
            </a:r>
            <a:r>
              <a:rPr lang="en-US" dirty="0"/>
              <a:t>The mucosa of trachea over the carina is most sensitive. The cough reflex is generally started here, which helps to clear the sputum.</a:t>
            </a:r>
          </a:p>
          <a:p>
            <a:pPr marL="0" indent="0" eaLnBrk="1" hangingPunct="1">
              <a:buNone/>
            </a:pPr>
            <a:r>
              <a:rPr lang="en-US" b="1" dirty="0"/>
              <a:t>Pathological importance: </a:t>
            </a:r>
            <a:r>
              <a:rPr lang="en-US" dirty="0"/>
              <a:t>It is visible as a sharp sagittal ridge in the tracheal bifurcation during bronchoscopy, for this reason acts as a useful landmark. </a:t>
            </a:r>
          </a:p>
          <a:p>
            <a:pPr marL="0" indent="0" eaLnBrk="1" hangingPunct="1">
              <a:buNone/>
            </a:pPr>
            <a:r>
              <a:rPr lang="en-US" dirty="0"/>
              <a:t>It is located about 25 cm from the incisor teeth and 30 cm from the nostrils. If the tracheobronchial lymph nodes in the angle between the main (principal) bronchi are enlarged because of spread of </a:t>
            </a:r>
            <a:r>
              <a:rPr lang="en-US" dirty="0" err="1"/>
              <a:t>bronchiogenic</a:t>
            </a:r>
            <a:r>
              <a:rPr lang="en-US" dirty="0"/>
              <a:t> carcinoma, the carina becomes distorted and flattened.</a:t>
            </a:r>
          </a:p>
        </p:txBody>
      </p:sp>
    </p:spTree>
    <p:extLst>
      <p:ext uri="{BB962C8B-B14F-4D97-AF65-F5344CB8AC3E}">
        <p14:creationId xmlns:p14="http://schemas.microsoft.com/office/powerpoint/2010/main" val="2830609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EA268-21C3-8BE5-4791-199934119CB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AF86018-246A-1844-D8D4-1EF902A46A9F}"/>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Tracheoesophageal Fistula (TEF)</a:t>
            </a:r>
          </a:p>
        </p:txBody>
      </p:sp>
      <p:sp>
        <p:nvSpPr>
          <p:cNvPr id="2" name="Content Placeholder 4">
            <a:extLst>
              <a:ext uri="{FF2B5EF4-FFF2-40B4-BE49-F238E27FC236}">
                <a16:creationId xmlns:a16="http://schemas.microsoft.com/office/drawing/2014/main" id="{A7996BA1-7E45-8327-C805-C23E9C49CCF5}"/>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most common congenital. Usually, it is combined with some form of esophageal atresia. </a:t>
            </a:r>
          </a:p>
          <a:p>
            <a:pPr marL="0" indent="0" eaLnBrk="1" hangingPunct="1">
              <a:buNone/>
            </a:pPr>
            <a:r>
              <a:rPr lang="en-US" dirty="0"/>
              <a:t>In the most common type of TEF (approximately 90% of cases), the superior part of the esophagus ends in a blind pouch and the inferior part communicates with the trachea (A). </a:t>
            </a:r>
          </a:p>
          <a:p>
            <a:pPr marL="0" indent="0" eaLnBrk="1" hangingPunct="1">
              <a:buNone/>
            </a:pPr>
            <a:r>
              <a:rPr lang="en-US" dirty="0"/>
              <a:t>In some cases, the superior esophagus communicates with the trachea and the inferior esophagus joins the stomach (B).</a:t>
            </a:r>
          </a:p>
          <a:p>
            <a:pPr marL="0" indent="0" eaLnBrk="1" hangingPunct="1">
              <a:buNone/>
            </a:pPr>
            <a:r>
              <a:rPr lang="en-US" dirty="0"/>
              <a:t>Sometimes, TEF exits with esophageal atresia (C). </a:t>
            </a:r>
          </a:p>
          <a:p>
            <a:pPr eaLnBrk="1" hangingPunct="1">
              <a:buFont typeface="Arial" panose="020B0604020202020204" pitchFamily="34" charset="0"/>
              <a:buChar char="•"/>
            </a:pPr>
            <a:r>
              <a:rPr lang="en-US" sz="1600" i="1" dirty="0"/>
              <a:t>TEFs result from abnormalities in partitioning of the esophagus and trachea by the tracheoesophageal septum.</a:t>
            </a:r>
          </a:p>
        </p:txBody>
      </p:sp>
    </p:spTree>
    <p:extLst>
      <p:ext uri="{BB962C8B-B14F-4D97-AF65-F5344CB8AC3E}">
        <p14:creationId xmlns:p14="http://schemas.microsoft.com/office/powerpoint/2010/main" val="1144107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53E3C-F2AB-5AA8-2EA1-1B9EDD2ABDB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13861A7-BCC0-46DB-0765-53B5CF6C753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Tracheal structure </a:t>
            </a:r>
          </a:p>
        </p:txBody>
      </p:sp>
      <p:pic>
        <p:nvPicPr>
          <p:cNvPr id="2" name="Picture 2">
            <a:extLst>
              <a:ext uri="{FF2B5EF4-FFF2-40B4-BE49-F238E27FC236}">
                <a16:creationId xmlns:a16="http://schemas.microsoft.com/office/drawing/2014/main" id="{DA5E607B-F923-1CD5-03A8-CCFA077E53B1}"/>
              </a:ext>
            </a:extLst>
          </p:cNvPr>
          <p:cNvPicPr>
            <a:picLocks noGrp="1" noChangeAspect="1" noChangeArrowheads="1"/>
          </p:cNvPicPr>
          <p:nvPr>
            <p:ph idx="1"/>
          </p:nvPr>
        </p:nvPicPr>
        <p:blipFill>
          <a:blip r:embed="rId2"/>
          <a:srcRect/>
          <a:stretch>
            <a:fillRect/>
          </a:stretch>
        </p:blipFill>
        <p:spPr bwMode="auto">
          <a:xfrm>
            <a:off x="1928371" y="1524000"/>
            <a:ext cx="4969504" cy="4648200"/>
          </a:xfrm>
          <a:prstGeom prst="rect">
            <a:avLst/>
          </a:prstGeom>
          <a:noFill/>
          <a:ln w="9525">
            <a:noFill/>
            <a:miter lim="800000"/>
            <a:headEnd/>
            <a:tailEnd/>
          </a:ln>
          <a:effectLst/>
        </p:spPr>
      </p:pic>
    </p:spTree>
    <p:extLst>
      <p:ext uri="{BB962C8B-B14F-4D97-AF65-F5344CB8AC3E}">
        <p14:creationId xmlns:p14="http://schemas.microsoft.com/office/powerpoint/2010/main" val="392268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Related image"/>
          <p:cNvPicPr>
            <a:picLocks noChangeAspect="1" noChangeArrowheads="1"/>
          </p:cNvPicPr>
          <p:nvPr/>
        </p:nvPicPr>
        <p:blipFill>
          <a:blip r:embed="rId2"/>
          <a:srcRect/>
          <a:stretch>
            <a:fillRect/>
          </a:stretch>
        </p:blipFill>
        <p:spPr bwMode="auto">
          <a:xfrm>
            <a:off x="815742" y="1183294"/>
            <a:ext cx="7512515" cy="449141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940A-FCF1-AA19-657F-8EF5D848010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01A208C-98D0-7577-902A-E89BD9596931}"/>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trachea, bronchi and bronchioles form the tracheobronchial tree – a system of airways that allow passage of air into the lungs, where gas exchange occurs. </a:t>
            </a:r>
          </a:p>
          <a:p>
            <a:pPr marL="0" indent="0" eaLnBrk="1" hangingPunct="1">
              <a:buNone/>
            </a:pPr>
            <a:r>
              <a:rPr lang="en-US" dirty="0"/>
              <a:t>These airways are located in the neck and thorax.</a:t>
            </a:r>
          </a:p>
          <a:p>
            <a:pPr marL="0" indent="0" eaLnBrk="1" hangingPunct="1">
              <a:buNone/>
            </a:pPr>
            <a:r>
              <a:rPr lang="en-US" dirty="0"/>
              <a:t>The arrangement of cartilages and elastic tissue in the tracheal wall prevents its kinking and obstruction during the movements of the head and neck.</a:t>
            </a:r>
          </a:p>
        </p:txBody>
      </p:sp>
      <p:sp>
        <p:nvSpPr>
          <p:cNvPr id="8" name="Title 1">
            <a:extLst>
              <a:ext uri="{FF2B5EF4-FFF2-40B4-BE49-F238E27FC236}">
                <a16:creationId xmlns:a16="http://schemas.microsoft.com/office/drawing/2014/main" id="{7E8B0286-35C8-F70B-3464-3D6E11872B0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Trachea</a:t>
            </a:r>
          </a:p>
        </p:txBody>
      </p:sp>
    </p:spTree>
    <p:extLst>
      <p:ext uri="{BB962C8B-B14F-4D97-AF65-F5344CB8AC3E}">
        <p14:creationId xmlns:p14="http://schemas.microsoft.com/office/powerpoint/2010/main" val="1203238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265766" y="723900"/>
            <a:ext cx="6612467" cy="5410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F2DEF-D4F5-5BD7-80CC-43EFF633A45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73CD5A-D7E5-C76E-39DC-95C993A225F8}"/>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trachea marks the beginning of the tracheobronchial tree. </a:t>
            </a:r>
          </a:p>
          <a:p>
            <a:pPr marL="0" indent="0" eaLnBrk="1" hangingPunct="1">
              <a:buNone/>
            </a:pPr>
            <a:r>
              <a:rPr lang="en-US" dirty="0"/>
              <a:t>It arises at the lower border of cricoid cartilage in the neck, as a continuation of the larynx.</a:t>
            </a:r>
          </a:p>
          <a:p>
            <a:pPr marL="0" indent="0" eaLnBrk="1" hangingPunct="1">
              <a:buNone/>
            </a:pPr>
            <a:r>
              <a:rPr lang="en-US" dirty="0"/>
              <a:t>It travels inferiorly into the superior mediastinum, bifurcating at the level of the sternal angle (forming the right and left main bronchi). </a:t>
            </a:r>
          </a:p>
          <a:p>
            <a:pPr marL="0" indent="0" eaLnBrk="1" hangingPunct="1">
              <a:buNone/>
            </a:pPr>
            <a:r>
              <a:rPr lang="en-US" dirty="0"/>
              <a:t>As it descends, the trachea is located anteriorly to the esophagus, and inclines slightly to the right.</a:t>
            </a:r>
          </a:p>
        </p:txBody>
      </p:sp>
      <p:sp>
        <p:nvSpPr>
          <p:cNvPr id="8" name="Title 1">
            <a:extLst>
              <a:ext uri="{FF2B5EF4-FFF2-40B4-BE49-F238E27FC236}">
                <a16:creationId xmlns:a16="http://schemas.microsoft.com/office/drawing/2014/main" id="{0F88BA67-2275-17CE-FEBA-0AAB6F65263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Anatomical Position</a:t>
            </a:r>
          </a:p>
        </p:txBody>
      </p:sp>
    </p:spTree>
    <p:extLst>
      <p:ext uri="{BB962C8B-B14F-4D97-AF65-F5344CB8AC3E}">
        <p14:creationId xmlns:p14="http://schemas.microsoft.com/office/powerpoint/2010/main" val="362463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47CB7-4179-5212-8E3F-90115FE42A1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7B7EDE-79E1-4C0D-0D0C-BB0ABE5E4CE4}"/>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Trachea stretches from the lower border of cricoid cartilage at the lower border of the C6 vertebra to the lower border of T4 vertebra in supine position, where it ends by dividing into left and right main bronchi.</a:t>
            </a:r>
          </a:p>
        </p:txBody>
      </p:sp>
      <p:sp>
        <p:nvSpPr>
          <p:cNvPr id="8" name="Title 1">
            <a:extLst>
              <a:ext uri="{FF2B5EF4-FFF2-40B4-BE49-F238E27FC236}">
                <a16:creationId xmlns:a16="http://schemas.microsoft.com/office/drawing/2014/main" id="{77DEAADE-5ED2-9180-76F7-24A01168C55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Anatomical Position</a:t>
            </a:r>
          </a:p>
        </p:txBody>
      </p:sp>
    </p:spTree>
    <p:extLst>
      <p:ext uri="{BB962C8B-B14F-4D97-AF65-F5344CB8AC3E}">
        <p14:creationId xmlns:p14="http://schemas.microsoft.com/office/powerpoint/2010/main" val="20417366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924</TotalTime>
  <Words>1678</Words>
  <Application>Microsoft Office PowerPoint</Application>
  <PresentationFormat>On-screen Show (4:3)</PresentationFormat>
  <Paragraphs>146</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RELATIONSHIPS OF THE CERVICAL PARTS OF TRACHEA</vt:lpstr>
      <vt:lpstr>The relations of the trachea in the superior mediastinum of the thorax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TRACHEA THE TRACHEOBRONCHIAL TREE</dc:title>
  <dc:creator>Zone</dc:creator>
  <cp:lastModifiedBy>Rajesh Patel</cp:lastModifiedBy>
  <cp:revision>32</cp:revision>
  <dcterms:created xsi:type="dcterms:W3CDTF">2018-06-06T11:39:21Z</dcterms:created>
  <dcterms:modified xsi:type="dcterms:W3CDTF">2024-11-12T15:50:08Z</dcterms:modified>
</cp:coreProperties>
</file>