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7" r:id="rId1"/>
  </p:sldMasterIdLst>
  <p:notesMasterIdLst>
    <p:notesMasterId r:id="rId122"/>
  </p:notesMasterIdLst>
  <p:sldIdLst>
    <p:sldId id="256" r:id="rId2"/>
    <p:sldId id="406" r:id="rId3"/>
    <p:sldId id="408" r:id="rId4"/>
    <p:sldId id="409" r:id="rId5"/>
    <p:sldId id="258" r:id="rId6"/>
    <p:sldId id="410" r:id="rId7"/>
    <p:sldId id="260" r:id="rId8"/>
    <p:sldId id="261" r:id="rId9"/>
    <p:sldId id="411" r:id="rId10"/>
    <p:sldId id="412" r:id="rId11"/>
    <p:sldId id="265" r:id="rId12"/>
    <p:sldId id="266" r:id="rId13"/>
    <p:sldId id="267" r:id="rId14"/>
    <p:sldId id="413" r:id="rId15"/>
    <p:sldId id="269" r:id="rId16"/>
    <p:sldId id="415" r:id="rId17"/>
    <p:sldId id="416" r:id="rId18"/>
    <p:sldId id="272" r:id="rId19"/>
    <p:sldId id="417" r:id="rId20"/>
    <p:sldId id="274" r:id="rId21"/>
    <p:sldId id="276" r:id="rId22"/>
    <p:sldId id="419" r:id="rId23"/>
    <p:sldId id="420" r:id="rId24"/>
    <p:sldId id="279" r:id="rId25"/>
    <p:sldId id="421" r:id="rId26"/>
    <p:sldId id="422" r:id="rId27"/>
    <p:sldId id="423" r:id="rId28"/>
    <p:sldId id="283" r:id="rId29"/>
    <p:sldId id="424" r:id="rId30"/>
    <p:sldId id="425" r:id="rId31"/>
    <p:sldId id="426" r:id="rId32"/>
    <p:sldId id="288" r:id="rId33"/>
    <p:sldId id="427" r:id="rId34"/>
    <p:sldId id="428" r:id="rId35"/>
    <p:sldId id="429" r:id="rId36"/>
    <p:sldId id="430" r:id="rId37"/>
    <p:sldId id="431" r:id="rId38"/>
    <p:sldId id="293" r:id="rId39"/>
    <p:sldId id="294" r:id="rId40"/>
    <p:sldId id="295" r:id="rId41"/>
    <p:sldId id="432" r:id="rId42"/>
    <p:sldId id="433" r:id="rId43"/>
    <p:sldId id="434" r:id="rId44"/>
    <p:sldId id="435" r:id="rId45"/>
    <p:sldId id="300" r:id="rId46"/>
    <p:sldId id="436" r:id="rId47"/>
    <p:sldId id="437" r:id="rId48"/>
    <p:sldId id="438" r:id="rId49"/>
    <p:sldId id="304" r:id="rId50"/>
    <p:sldId id="439" r:id="rId51"/>
    <p:sldId id="306" r:id="rId52"/>
    <p:sldId id="440" r:id="rId53"/>
    <p:sldId id="441" r:id="rId54"/>
    <p:sldId id="442" r:id="rId55"/>
    <p:sldId id="443" r:id="rId56"/>
    <p:sldId id="444" r:id="rId57"/>
    <p:sldId id="445" r:id="rId58"/>
    <p:sldId id="315" r:id="rId59"/>
    <p:sldId id="446" r:id="rId60"/>
    <p:sldId id="447" r:id="rId61"/>
    <p:sldId id="448" r:id="rId62"/>
    <p:sldId id="449" r:id="rId63"/>
    <p:sldId id="320" r:id="rId64"/>
    <p:sldId id="321" r:id="rId65"/>
    <p:sldId id="322" r:id="rId66"/>
    <p:sldId id="323" r:id="rId67"/>
    <p:sldId id="324" r:id="rId68"/>
    <p:sldId id="325" r:id="rId69"/>
    <p:sldId id="326" r:id="rId70"/>
    <p:sldId id="327" r:id="rId71"/>
    <p:sldId id="328" r:id="rId72"/>
    <p:sldId id="450" r:id="rId73"/>
    <p:sldId id="451" r:id="rId74"/>
    <p:sldId id="452" r:id="rId75"/>
    <p:sldId id="332" r:id="rId76"/>
    <p:sldId id="453" r:id="rId77"/>
    <p:sldId id="454" r:id="rId78"/>
    <p:sldId id="455" r:id="rId79"/>
    <p:sldId id="336" r:id="rId80"/>
    <p:sldId id="456" r:id="rId81"/>
    <p:sldId id="338" r:id="rId82"/>
    <p:sldId id="457" r:id="rId83"/>
    <p:sldId id="458" r:id="rId84"/>
    <p:sldId id="341" r:id="rId85"/>
    <p:sldId id="342" r:id="rId86"/>
    <p:sldId id="343" r:id="rId87"/>
    <p:sldId id="344" r:id="rId88"/>
    <p:sldId id="459" r:id="rId89"/>
    <p:sldId id="460" r:id="rId90"/>
    <p:sldId id="461" r:id="rId91"/>
    <p:sldId id="462" r:id="rId92"/>
    <p:sldId id="463" r:id="rId93"/>
    <p:sldId id="464" r:id="rId94"/>
    <p:sldId id="465" r:id="rId95"/>
    <p:sldId id="466" r:id="rId96"/>
    <p:sldId id="467" r:id="rId97"/>
    <p:sldId id="468" r:id="rId98"/>
    <p:sldId id="469" r:id="rId99"/>
    <p:sldId id="470" r:id="rId100"/>
    <p:sldId id="471" r:id="rId101"/>
    <p:sldId id="472" r:id="rId102"/>
    <p:sldId id="473" r:id="rId103"/>
    <p:sldId id="474" r:id="rId104"/>
    <p:sldId id="475" r:id="rId105"/>
    <p:sldId id="378" r:id="rId106"/>
    <p:sldId id="382" r:id="rId107"/>
    <p:sldId id="388" r:id="rId108"/>
    <p:sldId id="389" r:id="rId109"/>
    <p:sldId id="476" r:id="rId110"/>
    <p:sldId id="477" r:id="rId111"/>
    <p:sldId id="405" r:id="rId112"/>
    <p:sldId id="393" r:id="rId113"/>
    <p:sldId id="394" r:id="rId114"/>
    <p:sldId id="395" r:id="rId115"/>
    <p:sldId id="396" r:id="rId116"/>
    <p:sldId id="397" r:id="rId117"/>
    <p:sldId id="478" r:id="rId118"/>
    <p:sldId id="403" r:id="rId119"/>
    <p:sldId id="404" r:id="rId120"/>
    <p:sldId id="358" r:id="rId1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1914" y="18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188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3A5D9C-146B-494E-BB10-E79C56794133}" type="doc">
      <dgm:prSet loTypeId="urn:microsoft.com/office/officeart/2005/8/layout/orgChart1" loCatId="hierarchy" qsTypeId="urn:microsoft.com/office/officeart/2005/8/quickstyle/simple1" qsCatId="simple" csTypeId="urn:microsoft.com/office/officeart/2005/8/colors/accent1_2" csCatId="accent1" phldr="1"/>
      <dgm:spPr/>
    </dgm:pt>
    <dgm:pt modelId="{32226297-EAD7-4C86-ADA6-E86B53A93828}">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cs typeface="Arial" panose="020B0604020202020204" pitchFamily="34" charset="0"/>
            </a:rPr>
            <a:t>DESCENDING TRACTS</a:t>
          </a:r>
        </a:p>
      </dgm:t>
    </dgm:pt>
    <dgm:pt modelId="{D24D2BC2-C3F3-46C2-8C7B-659333CFA59E}" type="parTrans" cxnId="{AC0399EC-0925-4A34-89E4-AF2D0B6092CC}">
      <dgm:prSet/>
      <dgm:spPr/>
      <dgm:t>
        <a:bodyPr/>
        <a:lstStyle/>
        <a:p>
          <a:endParaRPr lang="en-IN"/>
        </a:p>
      </dgm:t>
    </dgm:pt>
    <dgm:pt modelId="{16754CBD-959D-4DB2-A140-9180D4CC1508}" type="sibTrans" cxnId="{AC0399EC-0925-4A34-89E4-AF2D0B6092CC}">
      <dgm:prSet/>
      <dgm:spPr/>
      <dgm:t>
        <a:bodyPr/>
        <a:lstStyle/>
        <a:p>
          <a:endParaRPr lang="en-IN"/>
        </a:p>
      </dgm:t>
    </dgm:pt>
    <dgm:pt modelId="{418951DE-028E-4FA4-9E1C-CB2928280A7E}">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cs typeface="Arial" panose="020B0604020202020204" pitchFamily="34" charset="0"/>
            </a:rPr>
            <a:t>PYRAMIDAL</a:t>
          </a:r>
        </a:p>
      </dgm:t>
    </dgm:pt>
    <dgm:pt modelId="{B233BE24-3B3D-4963-8DFB-9798DD50BB54}" type="parTrans" cxnId="{48F7F035-357B-4037-8E68-38146A883AD5}">
      <dgm:prSet/>
      <dgm:spPr/>
      <dgm:t>
        <a:bodyPr/>
        <a:lstStyle/>
        <a:p>
          <a:endParaRPr lang="en-IN"/>
        </a:p>
      </dgm:t>
    </dgm:pt>
    <dgm:pt modelId="{064AB717-8D00-403E-9379-9B436181221F}" type="sibTrans" cxnId="{48F7F035-357B-4037-8E68-38146A883AD5}">
      <dgm:prSet/>
      <dgm:spPr/>
      <dgm:t>
        <a:bodyPr/>
        <a:lstStyle/>
        <a:p>
          <a:endParaRPr lang="en-IN"/>
        </a:p>
      </dgm:t>
    </dgm:pt>
    <dgm:pt modelId="{93E84581-10EB-4E28-A168-3E10C47E1192}">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cs typeface="Arial" panose="020B0604020202020204" pitchFamily="34" charset="0"/>
            </a:rPr>
            <a:t>UNCROSSED OR DIRECT</a:t>
          </a:r>
        </a:p>
      </dgm:t>
    </dgm:pt>
    <dgm:pt modelId="{51765403-FDA1-4975-B152-8652A58E50F2}" type="parTrans" cxnId="{5F5E3174-8B47-4E17-86C5-EFA6405B42B6}">
      <dgm:prSet/>
      <dgm:spPr/>
      <dgm:t>
        <a:bodyPr/>
        <a:lstStyle/>
        <a:p>
          <a:endParaRPr lang="en-IN"/>
        </a:p>
      </dgm:t>
    </dgm:pt>
    <dgm:pt modelId="{DDE837C9-BEAF-461B-ABCA-70FA67954B57}" type="sibTrans" cxnId="{5F5E3174-8B47-4E17-86C5-EFA6405B42B6}">
      <dgm:prSet/>
      <dgm:spPr/>
      <dgm:t>
        <a:bodyPr/>
        <a:lstStyle/>
        <a:p>
          <a:endParaRPr lang="en-IN"/>
        </a:p>
      </dgm:t>
    </dgm:pt>
    <dgm:pt modelId="{DD3945EF-6797-4A98-885B-3E5F80F94C52}">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cs typeface="Arial" panose="020B0604020202020204" pitchFamily="34" charset="0"/>
            </a:rPr>
            <a:t>CROSSED</a:t>
          </a:r>
        </a:p>
      </dgm:t>
    </dgm:pt>
    <dgm:pt modelId="{08BC94DE-D374-420B-B10F-2F1C4CFF8D3B}" type="parTrans" cxnId="{F36BA12F-6E3B-4928-A325-A53F2458D6E3}">
      <dgm:prSet/>
      <dgm:spPr/>
      <dgm:t>
        <a:bodyPr/>
        <a:lstStyle/>
        <a:p>
          <a:endParaRPr lang="en-IN"/>
        </a:p>
      </dgm:t>
    </dgm:pt>
    <dgm:pt modelId="{0C3DE4B5-A540-4711-90A2-73853F46FA43}" type="sibTrans" cxnId="{F36BA12F-6E3B-4928-A325-A53F2458D6E3}">
      <dgm:prSet/>
      <dgm:spPr/>
      <dgm:t>
        <a:bodyPr/>
        <a:lstStyle/>
        <a:p>
          <a:endParaRPr lang="en-IN"/>
        </a:p>
      </dgm:t>
    </dgm:pt>
    <dgm:pt modelId="{A3B7F1D1-C9D6-4B25-8A38-E23679D22183}">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cs typeface="Arial" panose="020B0604020202020204" pitchFamily="34" charset="0"/>
            </a:rPr>
            <a:t>EXTRAPYRAMIDAL</a:t>
          </a:r>
        </a:p>
      </dgm:t>
    </dgm:pt>
    <dgm:pt modelId="{DCF08AA0-1FBA-415E-B382-6FE806253F5F}" type="parTrans" cxnId="{77CB2288-7916-44FD-B9CB-90A609BC0EAC}">
      <dgm:prSet/>
      <dgm:spPr/>
      <dgm:t>
        <a:bodyPr/>
        <a:lstStyle/>
        <a:p>
          <a:endParaRPr lang="en-IN"/>
        </a:p>
      </dgm:t>
    </dgm:pt>
    <dgm:pt modelId="{A73A2403-7F4E-4238-8105-3D75D045CB2E}" type="sibTrans" cxnId="{77CB2288-7916-44FD-B9CB-90A609BC0EAC}">
      <dgm:prSet/>
      <dgm:spPr/>
      <dgm:t>
        <a:bodyPr/>
        <a:lstStyle/>
        <a:p>
          <a:endParaRPr lang="en-IN"/>
        </a:p>
      </dgm:t>
    </dgm:pt>
    <dgm:pt modelId="{0F05CE72-1F82-494A-89C3-113068E0FEB3}">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cs typeface="Arial" panose="020B0604020202020204" pitchFamily="34" charset="0"/>
            </a:rPr>
            <a:t>SINGLE (3)</a:t>
          </a:r>
        </a:p>
      </dgm:t>
    </dgm:pt>
    <dgm:pt modelId="{AC4840C2-471A-4D8C-8468-7D920817F571}" type="parTrans" cxnId="{592B9F22-74C8-4FF4-8A59-A437355351A2}">
      <dgm:prSet/>
      <dgm:spPr/>
      <dgm:t>
        <a:bodyPr/>
        <a:lstStyle/>
        <a:p>
          <a:endParaRPr lang="en-IN"/>
        </a:p>
      </dgm:t>
    </dgm:pt>
    <dgm:pt modelId="{0F267406-B46C-458D-AA74-34C4F44746C2}" type="sibTrans" cxnId="{592B9F22-74C8-4FF4-8A59-A437355351A2}">
      <dgm:prSet/>
      <dgm:spPr/>
      <dgm:t>
        <a:bodyPr/>
        <a:lstStyle/>
        <a:p>
          <a:endParaRPr lang="en-IN"/>
        </a:p>
      </dgm:t>
    </dgm:pt>
    <dgm:pt modelId="{0FE80070-171D-4684-9625-AFF45FF0DA48}">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cs typeface="Arial" panose="020B0604020202020204" pitchFamily="34" charset="0"/>
            </a:rPr>
            <a:t>DOUBLE (3)</a:t>
          </a:r>
        </a:p>
      </dgm:t>
    </dgm:pt>
    <dgm:pt modelId="{843BA38D-B41E-40F1-BC1D-16D5424C9F6B}" type="parTrans" cxnId="{F7B1EF1E-6067-4FAD-991A-3A7BAB821311}">
      <dgm:prSet/>
      <dgm:spPr/>
      <dgm:t>
        <a:bodyPr/>
        <a:lstStyle/>
        <a:p>
          <a:endParaRPr lang="en-IN"/>
        </a:p>
      </dgm:t>
    </dgm:pt>
    <dgm:pt modelId="{5982BF96-AC83-4F9B-94D3-283DDD2CC77B}" type="sibTrans" cxnId="{F7B1EF1E-6067-4FAD-991A-3A7BAB821311}">
      <dgm:prSet/>
      <dgm:spPr/>
      <dgm:t>
        <a:bodyPr/>
        <a:lstStyle/>
        <a:p>
          <a:endParaRPr lang="en-IN"/>
        </a:p>
      </dgm:t>
    </dgm:pt>
    <dgm:pt modelId="{C978D123-89A9-479F-8505-AC32C413E4BC}" type="pres">
      <dgm:prSet presAssocID="{103A5D9C-146B-494E-BB10-E79C56794133}" presName="hierChild1" presStyleCnt="0">
        <dgm:presLayoutVars>
          <dgm:orgChart val="1"/>
          <dgm:chPref val="1"/>
          <dgm:dir/>
          <dgm:animOne val="branch"/>
          <dgm:animLvl val="lvl"/>
          <dgm:resizeHandles/>
        </dgm:presLayoutVars>
      </dgm:prSet>
      <dgm:spPr/>
    </dgm:pt>
    <dgm:pt modelId="{35951D64-6640-415C-A038-A5F4A86DBA04}" type="pres">
      <dgm:prSet presAssocID="{32226297-EAD7-4C86-ADA6-E86B53A93828}" presName="hierRoot1" presStyleCnt="0">
        <dgm:presLayoutVars>
          <dgm:hierBranch/>
        </dgm:presLayoutVars>
      </dgm:prSet>
      <dgm:spPr/>
    </dgm:pt>
    <dgm:pt modelId="{232752B4-60EF-445C-8FC7-131FC50E0534}" type="pres">
      <dgm:prSet presAssocID="{32226297-EAD7-4C86-ADA6-E86B53A93828}" presName="rootComposite1" presStyleCnt="0"/>
      <dgm:spPr/>
    </dgm:pt>
    <dgm:pt modelId="{34B0B66C-87C3-431E-A828-0CE2548A602E}" type="pres">
      <dgm:prSet presAssocID="{32226297-EAD7-4C86-ADA6-E86B53A93828}" presName="rootText1" presStyleLbl="node0" presStyleIdx="0" presStyleCnt="1">
        <dgm:presLayoutVars>
          <dgm:chPref val="3"/>
        </dgm:presLayoutVars>
      </dgm:prSet>
      <dgm:spPr/>
    </dgm:pt>
    <dgm:pt modelId="{11DDDFA9-8903-443E-866C-9CB932BCA237}" type="pres">
      <dgm:prSet presAssocID="{32226297-EAD7-4C86-ADA6-E86B53A93828}" presName="rootConnector1" presStyleLbl="node1" presStyleIdx="0" presStyleCnt="0"/>
      <dgm:spPr/>
    </dgm:pt>
    <dgm:pt modelId="{904B5380-F094-4E78-AF1F-386E2DF694F1}" type="pres">
      <dgm:prSet presAssocID="{32226297-EAD7-4C86-ADA6-E86B53A93828}" presName="hierChild2" presStyleCnt="0"/>
      <dgm:spPr/>
    </dgm:pt>
    <dgm:pt modelId="{B0EDF518-A99D-49B0-A2CD-564697A36DE1}" type="pres">
      <dgm:prSet presAssocID="{B233BE24-3B3D-4963-8DFB-9798DD50BB54}" presName="Name35" presStyleLbl="parChTrans1D2" presStyleIdx="0" presStyleCnt="2"/>
      <dgm:spPr/>
    </dgm:pt>
    <dgm:pt modelId="{3900C8C7-2120-4DD2-B562-229BF7AC2260}" type="pres">
      <dgm:prSet presAssocID="{418951DE-028E-4FA4-9E1C-CB2928280A7E}" presName="hierRoot2" presStyleCnt="0">
        <dgm:presLayoutVars>
          <dgm:hierBranch/>
        </dgm:presLayoutVars>
      </dgm:prSet>
      <dgm:spPr/>
    </dgm:pt>
    <dgm:pt modelId="{C37FE416-7B6D-4369-B77B-043892D9DDD2}" type="pres">
      <dgm:prSet presAssocID="{418951DE-028E-4FA4-9E1C-CB2928280A7E}" presName="rootComposite" presStyleCnt="0"/>
      <dgm:spPr/>
    </dgm:pt>
    <dgm:pt modelId="{C65B82DE-2B86-4266-998F-C08E8970298D}" type="pres">
      <dgm:prSet presAssocID="{418951DE-028E-4FA4-9E1C-CB2928280A7E}" presName="rootText" presStyleLbl="node2" presStyleIdx="0" presStyleCnt="2">
        <dgm:presLayoutVars>
          <dgm:chPref val="3"/>
        </dgm:presLayoutVars>
      </dgm:prSet>
      <dgm:spPr/>
    </dgm:pt>
    <dgm:pt modelId="{45687AD4-C0E2-48EC-8744-14CC12F49B96}" type="pres">
      <dgm:prSet presAssocID="{418951DE-028E-4FA4-9E1C-CB2928280A7E}" presName="rootConnector" presStyleLbl="node2" presStyleIdx="0" presStyleCnt="2"/>
      <dgm:spPr/>
    </dgm:pt>
    <dgm:pt modelId="{EE8A138D-1BE6-4177-A044-90A3550DDB5D}" type="pres">
      <dgm:prSet presAssocID="{418951DE-028E-4FA4-9E1C-CB2928280A7E}" presName="hierChild4" presStyleCnt="0"/>
      <dgm:spPr/>
    </dgm:pt>
    <dgm:pt modelId="{FB90F4E4-DB40-44ED-81C8-23FAE383BA3E}" type="pres">
      <dgm:prSet presAssocID="{51765403-FDA1-4975-B152-8652A58E50F2}" presName="Name35" presStyleLbl="parChTrans1D3" presStyleIdx="0" presStyleCnt="4"/>
      <dgm:spPr/>
    </dgm:pt>
    <dgm:pt modelId="{80F238C6-A149-4803-9099-EC657BF84A79}" type="pres">
      <dgm:prSet presAssocID="{93E84581-10EB-4E28-A168-3E10C47E1192}" presName="hierRoot2" presStyleCnt="0">
        <dgm:presLayoutVars>
          <dgm:hierBranch val="r"/>
        </dgm:presLayoutVars>
      </dgm:prSet>
      <dgm:spPr/>
    </dgm:pt>
    <dgm:pt modelId="{A6435641-C800-4430-9DED-E3700877F30B}" type="pres">
      <dgm:prSet presAssocID="{93E84581-10EB-4E28-A168-3E10C47E1192}" presName="rootComposite" presStyleCnt="0"/>
      <dgm:spPr/>
    </dgm:pt>
    <dgm:pt modelId="{415F5DFC-71D1-402E-88A8-FF52D274CA25}" type="pres">
      <dgm:prSet presAssocID="{93E84581-10EB-4E28-A168-3E10C47E1192}" presName="rootText" presStyleLbl="node3" presStyleIdx="0" presStyleCnt="4">
        <dgm:presLayoutVars>
          <dgm:chPref val="3"/>
        </dgm:presLayoutVars>
      </dgm:prSet>
      <dgm:spPr/>
    </dgm:pt>
    <dgm:pt modelId="{ACF037F2-9E0C-4988-8690-36A29508C6FD}" type="pres">
      <dgm:prSet presAssocID="{93E84581-10EB-4E28-A168-3E10C47E1192}" presName="rootConnector" presStyleLbl="node3" presStyleIdx="0" presStyleCnt="4"/>
      <dgm:spPr/>
    </dgm:pt>
    <dgm:pt modelId="{52BF3F1C-3B05-45C8-A032-0D5C109A8102}" type="pres">
      <dgm:prSet presAssocID="{93E84581-10EB-4E28-A168-3E10C47E1192}" presName="hierChild4" presStyleCnt="0"/>
      <dgm:spPr/>
    </dgm:pt>
    <dgm:pt modelId="{7AAA8A23-B147-4021-B6D8-BAC7E0956B85}" type="pres">
      <dgm:prSet presAssocID="{93E84581-10EB-4E28-A168-3E10C47E1192}" presName="hierChild5" presStyleCnt="0"/>
      <dgm:spPr/>
    </dgm:pt>
    <dgm:pt modelId="{02EBF295-6ED5-491C-A02F-4DEEA8C31A8F}" type="pres">
      <dgm:prSet presAssocID="{08BC94DE-D374-420B-B10F-2F1C4CFF8D3B}" presName="Name35" presStyleLbl="parChTrans1D3" presStyleIdx="1" presStyleCnt="4"/>
      <dgm:spPr/>
    </dgm:pt>
    <dgm:pt modelId="{24959B58-65DE-4725-9805-08F801B57DCB}" type="pres">
      <dgm:prSet presAssocID="{DD3945EF-6797-4A98-885B-3E5F80F94C52}" presName="hierRoot2" presStyleCnt="0">
        <dgm:presLayoutVars>
          <dgm:hierBranch val="r"/>
        </dgm:presLayoutVars>
      </dgm:prSet>
      <dgm:spPr/>
    </dgm:pt>
    <dgm:pt modelId="{7B189E0A-2083-4CDE-A9B3-8F70D047090D}" type="pres">
      <dgm:prSet presAssocID="{DD3945EF-6797-4A98-885B-3E5F80F94C52}" presName="rootComposite" presStyleCnt="0"/>
      <dgm:spPr/>
    </dgm:pt>
    <dgm:pt modelId="{DE888B51-C123-468C-99FC-A6086173B89A}" type="pres">
      <dgm:prSet presAssocID="{DD3945EF-6797-4A98-885B-3E5F80F94C52}" presName="rootText" presStyleLbl="node3" presStyleIdx="1" presStyleCnt="4">
        <dgm:presLayoutVars>
          <dgm:chPref val="3"/>
        </dgm:presLayoutVars>
      </dgm:prSet>
      <dgm:spPr/>
    </dgm:pt>
    <dgm:pt modelId="{C5F09E5A-86F4-4301-B8CF-EBCCA679643A}" type="pres">
      <dgm:prSet presAssocID="{DD3945EF-6797-4A98-885B-3E5F80F94C52}" presName="rootConnector" presStyleLbl="node3" presStyleIdx="1" presStyleCnt="4"/>
      <dgm:spPr/>
    </dgm:pt>
    <dgm:pt modelId="{E857FD1C-42DE-4A84-83B5-13444D73FC4D}" type="pres">
      <dgm:prSet presAssocID="{DD3945EF-6797-4A98-885B-3E5F80F94C52}" presName="hierChild4" presStyleCnt="0"/>
      <dgm:spPr/>
    </dgm:pt>
    <dgm:pt modelId="{EBE399A9-6E40-4304-A3AC-8C23EBE06B24}" type="pres">
      <dgm:prSet presAssocID="{DD3945EF-6797-4A98-885B-3E5F80F94C52}" presName="hierChild5" presStyleCnt="0"/>
      <dgm:spPr/>
    </dgm:pt>
    <dgm:pt modelId="{10FD5454-0C63-44A7-8A6A-E1E0892F25B4}" type="pres">
      <dgm:prSet presAssocID="{418951DE-028E-4FA4-9E1C-CB2928280A7E}" presName="hierChild5" presStyleCnt="0"/>
      <dgm:spPr/>
    </dgm:pt>
    <dgm:pt modelId="{D6C9009A-FB64-4E58-8E8D-C92974B04EC9}" type="pres">
      <dgm:prSet presAssocID="{DCF08AA0-1FBA-415E-B382-6FE806253F5F}" presName="Name35" presStyleLbl="parChTrans1D2" presStyleIdx="1" presStyleCnt="2"/>
      <dgm:spPr/>
    </dgm:pt>
    <dgm:pt modelId="{7D7CF5B4-2A23-40E1-9CB6-1A9518DC07DE}" type="pres">
      <dgm:prSet presAssocID="{A3B7F1D1-C9D6-4B25-8A38-E23679D22183}" presName="hierRoot2" presStyleCnt="0">
        <dgm:presLayoutVars>
          <dgm:hierBranch/>
        </dgm:presLayoutVars>
      </dgm:prSet>
      <dgm:spPr/>
    </dgm:pt>
    <dgm:pt modelId="{F53E0EE2-441B-4144-813C-04073326A97C}" type="pres">
      <dgm:prSet presAssocID="{A3B7F1D1-C9D6-4B25-8A38-E23679D22183}" presName="rootComposite" presStyleCnt="0"/>
      <dgm:spPr/>
    </dgm:pt>
    <dgm:pt modelId="{066C924E-EE92-49F3-A7D7-81110E3F5494}" type="pres">
      <dgm:prSet presAssocID="{A3B7F1D1-C9D6-4B25-8A38-E23679D22183}" presName="rootText" presStyleLbl="node2" presStyleIdx="1" presStyleCnt="2" custScaleX="107950">
        <dgm:presLayoutVars>
          <dgm:chPref val="3"/>
        </dgm:presLayoutVars>
      </dgm:prSet>
      <dgm:spPr/>
    </dgm:pt>
    <dgm:pt modelId="{54810CC5-DBAD-4571-9BBD-0AA6284FB1F7}" type="pres">
      <dgm:prSet presAssocID="{A3B7F1D1-C9D6-4B25-8A38-E23679D22183}" presName="rootConnector" presStyleLbl="node2" presStyleIdx="1" presStyleCnt="2"/>
      <dgm:spPr/>
    </dgm:pt>
    <dgm:pt modelId="{A81B9112-CE24-43DA-AA8C-8950538F40FD}" type="pres">
      <dgm:prSet presAssocID="{A3B7F1D1-C9D6-4B25-8A38-E23679D22183}" presName="hierChild4" presStyleCnt="0"/>
      <dgm:spPr/>
    </dgm:pt>
    <dgm:pt modelId="{F4FB7B73-68CE-4CC0-A8E5-AE4ACE421652}" type="pres">
      <dgm:prSet presAssocID="{AC4840C2-471A-4D8C-8468-7D920817F571}" presName="Name35" presStyleLbl="parChTrans1D3" presStyleIdx="2" presStyleCnt="4"/>
      <dgm:spPr/>
    </dgm:pt>
    <dgm:pt modelId="{3B421797-BC52-4DC6-83C3-66786919786E}" type="pres">
      <dgm:prSet presAssocID="{0F05CE72-1F82-494A-89C3-113068E0FEB3}" presName="hierRoot2" presStyleCnt="0">
        <dgm:presLayoutVars>
          <dgm:hierBranch val="r"/>
        </dgm:presLayoutVars>
      </dgm:prSet>
      <dgm:spPr/>
    </dgm:pt>
    <dgm:pt modelId="{D9CF03E2-5919-4586-B34C-3233B5B1C179}" type="pres">
      <dgm:prSet presAssocID="{0F05CE72-1F82-494A-89C3-113068E0FEB3}" presName="rootComposite" presStyleCnt="0"/>
      <dgm:spPr/>
    </dgm:pt>
    <dgm:pt modelId="{0880234C-AD6B-489D-BE0A-C291F4473603}" type="pres">
      <dgm:prSet presAssocID="{0F05CE72-1F82-494A-89C3-113068E0FEB3}" presName="rootText" presStyleLbl="node3" presStyleIdx="2" presStyleCnt="4">
        <dgm:presLayoutVars>
          <dgm:chPref val="3"/>
        </dgm:presLayoutVars>
      </dgm:prSet>
      <dgm:spPr/>
    </dgm:pt>
    <dgm:pt modelId="{25E7DA79-C240-4F5B-90B0-28EDCCC9EE69}" type="pres">
      <dgm:prSet presAssocID="{0F05CE72-1F82-494A-89C3-113068E0FEB3}" presName="rootConnector" presStyleLbl="node3" presStyleIdx="2" presStyleCnt="4"/>
      <dgm:spPr/>
    </dgm:pt>
    <dgm:pt modelId="{44A9B69F-84A1-40C1-8BF5-36189A395941}" type="pres">
      <dgm:prSet presAssocID="{0F05CE72-1F82-494A-89C3-113068E0FEB3}" presName="hierChild4" presStyleCnt="0"/>
      <dgm:spPr/>
    </dgm:pt>
    <dgm:pt modelId="{929D9C27-C75B-4D7A-9563-B7D5F8B5892E}" type="pres">
      <dgm:prSet presAssocID="{0F05CE72-1F82-494A-89C3-113068E0FEB3}" presName="hierChild5" presStyleCnt="0"/>
      <dgm:spPr/>
    </dgm:pt>
    <dgm:pt modelId="{7CA4AE8B-1C1B-4C1D-9F70-D89B97F362A6}" type="pres">
      <dgm:prSet presAssocID="{843BA38D-B41E-40F1-BC1D-16D5424C9F6B}" presName="Name35" presStyleLbl="parChTrans1D3" presStyleIdx="3" presStyleCnt="4"/>
      <dgm:spPr/>
    </dgm:pt>
    <dgm:pt modelId="{7FDFE430-8506-477F-956D-05E7DFCCEEEC}" type="pres">
      <dgm:prSet presAssocID="{0FE80070-171D-4684-9625-AFF45FF0DA48}" presName="hierRoot2" presStyleCnt="0">
        <dgm:presLayoutVars>
          <dgm:hierBranch val="r"/>
        </dgm:presLayoutVars>
      </dgm:prSet>
      <dgm:spPr/>
    </dgm:pt>
    <dgm:pt modelId="{A238EABC-5BDC-422C-914E-B813FA4CBA3C}" type="pres">
      <dgm:prSet presAssocID="{0FE80070-171D-4684-9625-AFF45FF0DA48}" presName="rootComposite" presStyleCnt="0"/>
      <dgm:spPr/>
    </dgm:pt>
    <dgm:pt modelId="{69EA53E5-2480-4863-9E7D-60F0E424A0E4}" type="pres">
      <dgm:prSet presAssocID="{0FE80070-171D-4684-9625-AFF45FF0DA48}" presName="rootText" presStyleLbl="node3" presStyleIdx="3" presStyleCnt="4">
        <dgm:presLayoutVars>
          <dgm:chPref val="3"/>
        </dgm:presLayoutVars>
      </dgm:prSet>
      <dgm:spPr/>
    </dgm:pt>
    <dgm:pt modelId="{D41118D9-3BCD-4C2C-951C-30924CA7122B}" type="pres">
      <dgm:prSet presAssocID="{0FE80070-171D-4684-9625-AFF45FF0DA48}" presName="rootConnector" presStyleLbl="node3" presStyleIdx="3" presStyleCnt="4"/>
      <dgm:spPr/>
    </dgm:pt>
    <dgm:pt modelId="{D3EB9E34-5C1B-417D-A720-65FE93F15F84}" type="pres">
      <dgm:prSet presAssocID="{0FE80070-171D-4684-9625-AFF45FF0DA48}" presName="hierChild4" presStyleCnt="0"/>
      <dgm:spPr/>
    </dgm:pt>
    <dgm:pt modelId="{9C6A9391-1AC6-4564-A1B2-2927F8C3694F}" type="pres">
      <dgm:prSet presAssocID="{0FE80070-171D-4684-9625-AFF45FF0DA48}" presName="hierChild5" presStyleCnt="0"/>
      <dgm:spPr/>
    </dgm:pt>
    <dgm:pt modelId="{0847903D-CE84-448F-9E3E-085FE7732D54}" type="pres">
      <dgm:prSet presAssocID="{A3B7F1D1-C9D6-4B25-8A38-E23679D22183}" presName="hierChild5" presStyleCnt="0"/>
      <dgm:spPr/>
    </dgm:pt>
    <dgm:pt modelId="{DAEC3B72-08F7-44A9-B816-6AF209C7775C}" type="pres">
      <dgm:prSet presAssocID="{32226297-EAD7-4C86-ADA6-E86B53A93828}" presName="hierChild3" presStyleCnt="0"/>
      <dgm:spPr/>
    </dgm:pt>
  </dgm:ptLst>
  <dgm:cxnLst>
    <dgm:cxn modelId="{7AEF4501-C1E6-4436-B3EF-1BFE25F1E33C}" type="presOf" srcId="{103A5D9C-146B-494E-BB10-E79C56794133}" destId="{C978D123-89A9-479F-8505-AC32C413E4BC}" srcOrd="0" destOrd="0" presId="urn:microsoft.com/office/officeart/2005/8/layout/orgChart1"/>
    <dgm:cxn modelId="{744DF013-C458-4ED8-B404-B1308F1BB5DA}" type="presOf" srcId="{A3B7F1D1-C9D6-4B25-8A38-E23679D22183}" destId="{54810CC5-DBAD-4571-9BBD-0AA6284FB1F7}" srcOrd="1" destOrd="0" presId="urn:microsoft.com/office/officeart/2005/8/layout/orgChart1"/>
    <dgm:cxn modelId="{22884F1D-4C42-4CF2-B4BF-1F5D3E73FA39}" type="presOf" srcId="{A3B7F1D1-C9D6-4B25-8A38-E23679D22183}" destId="{066C924E-EE92-49F3-A7D7-81110E3F5494}" srcOrd="0" destOrd="0" presId="urn:microsoft.com/office/officeart/2005/8/layout/orgChart1"/>
    <dgm:cxn modelId="{F7B1EF1E-6067-4FAD-991A-3A7BAB821311}" srcId="{A3B7F1D1-C9D6-4B25-8A38-E23679D22183}" destId="{0FE80070-171D-4684-9625-AFF45FF0DA48}" srcOrd="1" destOrd="0" parTransId="{843BA38D-B41E-40F1-BC1D-16D5424C9F6B}" sibTransId="{5982BF96-AC83-4F9B-94D3-283DDD2CC77B}"/>
    <dgm:cxn modelId="{F099FA1E-EC5F-4CD1-B6E7-97B5CF710D10}" type="presOf" srcId="{B233BE24-3B3D-4963-8DFB-9798DD50BB54}" destId="{B0EDF518-A99D-49B0-A2CD-564697A36DE1}" srcOrd="0" destOrd="0" presId="urn:microsoft.com/office/officeart/2005/8/layout/orgChart1"/>
    <dgm:cxn modelId="{FCF8D91F-BF02-4F3E-B562-8B93EBC16173}" type="presOf" srcId="{DD3945EF-6797-4A98-885B-3E5F80F94C52}" destId="{DE888B51-C123-468C-99FC-A6086173B89A}" srcOrd="0" destOrd="0" presId="urn:microsoft.com/office/officeart/2005/8/layout/orgChart1"/>
    <dgm:cxn modelId="{592B9F22-74C8-4FF4-8A59-A437355351A2}" srcId="{A3B7F1D1-C9D6-4B25-8A38-E23679D22183}" destId="{0F05CE72-1F82-494A-89C3-113068E0FEB3}" srcOrd="0" destOrd="0" parTransId="{AC4840C2-471A-4D8C-8468-7D920817F571}" sibTransId="{0F267406-B46C-458D-AA74-34C4F44746C2}"/>
    <dgm:cxn modelId="{4900B725-F8A3-451B-A3B4-5355775DE1C4}" type="presOf" srcId="{843BA38D-B41E-40F1-BC1D-16D5424C9F6B}" destId="{7CA4AE8B-1C1B-4C1D-9F70-D89B97F362A6}" srcOrd="0" destOrd="0" presId="urn:microsoft.com/office/officeart/2005/8/layout/orgChart1"/>
    <dgm:cxn modelId="{2F32902F-7165-417E-804A-9DEB0D55AE58}" type="presOf" srcId="{0F05CE72-1F82-494A-89C3-113068E0FEB3}" destId="{25E7DA79-C240-4F5B-90B0-28EDCCC9EE69}" srcOrd="1" destOrd="0" presId="urn:microsoft.com/office/officeart/2005/8/layout/orgChart1"/>
    <dgm:cxn modelId="{F36BA12F-6E3B-4928-A325-A53F2458D6E3}" srcId="{418951DE-028E-4FA4-9E1C-CB2928280A7E}" destId="{DD3945EF-6797-4A98-885B-3E5F80F94C52}" srcOrd="1" destOrd="0" parTransId="{08BC94DE-D374-420B-B10F-2F1C4CFF8D3B}" sibTransId="{0C3DE4B5-A540-4711-90A2-73853F46FA43}"/>
    <dgm:cxn modelId="{48F7F035-357B-4037-8E68-38146A883AD5}" srcId="{32226297-EAD7-4C86-ADA6-E86B53A93828}" destId="{418951DE-028E-4FA4-9E1C-CB2928280A7E}" srcOrd="0" destOrd="0" parTransId="{B233BE24-3B3D-4963-8DFB-9798DD50BB54}" sibTransId="{064AB717-8D00-403E-9379-9B436181221F}"/>
    <dgm:cxn modelId="{E609EE3A-9759-4685-AE84-5954A2BBE436}" type="presOf" srcId="{51765403-FDA1-4975-B152-8652A58E50F2}" destId="{FB90F4E4-DB40-44ED-81C8-23FAE383BA3E}" srcOrd="0" destOrd="0" presId="urn:microsoft.com/office/officeart/2005/8/layout/orgChart1"/>
    <dgm:cxn modelId="{203DF74C-2899-4534-A922-FDB5E1E9EB5C}" type="presOf" srcId="{93E84581-10EB-4E28-A168-3E10C47E1192}" destId="{ACF037F2-9E0C-4988-8690-36A29508C6FD}" srcOrd="1" destOrd="0" presId="urn:microsoft.com/office/officeart/2005/8/layout/orgChart1"/>
    <dgm:cxn modelId="{5F5E3174-8B47-4E17-86C5-EFA6405B42B6}" srcId="{418951DE-028E-4FA4-9E1C-CB2928280A7E}" destId="{93E84581-10EB-4E28-A168-3E10C47E1192}" srcOrd="0" destOrd="0" parTransId="{51765403-FDA1-4975-B152-8652A58E50F2}" sibTransId="{DDE837C9-BEAF-461B-ABCA-70FA67954B57}"/>
    <dgm:cxn modelId="{264B265A-4AD9-476A-8945-3DDAB6424B77}" type="presOf" srcId="{0FE80070-171D-4684-9625-AFF45FF0DA48}" destId="{D41118D9-3BCD-4C2C-951C-30924CA7122B}" srcOrd="1" destOrd="0" presId="urn:microsoft.com/office/officeart/2005/8/layout/orgChart1"/>
    <dgm:cxn modelId="{669E2184-21F2-475D-9390-144D9EAFC726}" type="presOf" srcId="{93E84581-10EB-4E28-A168-3E10C47E1192}" destId="{415F5DFC-71D1-402E-88A8-FF52D274CA25}" srcOrd="0" destOrd="0" presId="urn:microsoft.com/office/officeart/2005/8/layout/orgChart1"/>
    <dgm:cxn modelId="{77CB2288-7916-44FD-B9CB-90A609BC0EAC}" srcId="{32226297-EAD7-4C86-ADA6-E86B53A93828}" destId="{A3B7F1D1-C9D6-4B25-8A38-E23679D22183}" srcOrd="1" destOrd="0" parTransId="{DCF08AA0-1FBA-415E-B382-6FE806253F5F}" sibTransId="{A73A2403-7F4E-4238-8105-3D75D045CB2E}"/>
    <dgm:cxn modelId="{97CDE695-A1B8-47AC-8D0A-38E5EAA68C14}" type="presOf" srcId="{DCF08AA0-1FBA-415E-B382-6FE806253F5F}" destId="{D6C9009A-FB64-4E58-8E8D-C92974B04EC9}" srcOrd="0" destOrd="0" presId="urn:microsoft.com/office/officeart/2005/8/layout/orgChart1"/>
    <dgm:cxn modelId="{64625B97-63DE-4C16-86F1-C1D37CA57769}" type="presOf" srcId="{418951DE-028E-4FA4-9E1C-CB2928280A7E}" destId="{C65B82DE-2B86-4266-998F-C08E8970298D}" srcOrd="0" destOrd="0" presId="urn:microsoft.com/office/officeart/2005/8/layout/orgChart1"/>
    <dgm:cxn modelId="{F0944297-53E4-4099-A6C0-191F2FC709B4}" type="presOf" srcId="{DD3945EF-6797-4A98-885B-3E5F80F94C52}" destId="{C5F09E5A-86F4-4301-B8CF-EBCCA679643A}" srcOrd="1" destOrd="0" presId="urn:microsoft.com/office/officeart/2005/8/layout/orgChart1"/>
    <dgm:cxn modelId="{6F9260BB-301F-4CEC-BD26-1E8E801935F0}" type="presOf" srcId="{0FE80070-171D-4684-9625-AFF45FF0DA48}" destId="{69EA53E5-2480-4863-9E7D-60F0E424A0E4}" srcOrd="0" destOrd="0" presId="urn:microsoft.com/office/officeart/2005/8/layout/orgChart1"/>
    <dgm:cxn modelId="{E71E87C7-A913-4C1B-B2A2-7A1DA7D1AED8}" type="presOf" srcId="{418951DE-028E-4FA4-9E1C-CB2928280A7E}" destId="{45687AD4-C0E2-48EC-8744-14CC12F49B96}" srcOrd="1" destOrd="0" presId="urn:microsoft.com/office/officeart/2005/8/layout/orgChart1"/>
    <dgm:cxn modelId="{B7719FCE-2DEA-411B-B07D-A28FFCC4F5F2}" type="presOf" srcId="{08BC94DE-D374-420B-B10F-2F1C4CFF8D3B}" destId="{02EBF295-6ED5-491C-A02F-4DEEA8C31A8F}" srcOrd="0" destOrd="0" presId="urn:microsoft.com/office/officeart/2005/8/layout/orgChart1"/>
    <dgm:cxn modelId="{C63C16D4-A2E5-4949-9380-F744BBC7BEBA}" type="presOf" srcId="{32226297-EAD7-4C86-ADA6-E86B53A93828}" destId="{11DDDFA9-8903-443E-866C-9CB932BCA237}" srcOrd="1" destOrd="0" presId="urn:microsoft.com/office/officeart/2005/8/layout/orgChart1"/>
    <dgm:cxn modelId="{E5B587E4-2A02-4A56-8537-82CCFC7D3606}" type="presOf" srcId="{AC4840C2-471A-4D8C-8468-7D920817F571}" destId="{F4FB7B73-68CE-4CC0-A8E5-AE4ACE421652}" srcOrd="0" destOrd="0" presId="urn:microsoft.com/office/officeart/2005/8/layout/orgChart1"/>
    <dgm:cxn modelId="{44CCB9E7-47BD-46B6-8437-35790C9BE6E4}" type="presOf" srcId="{32226297-EAD7-4C86-ADA6-E86B53A93828}" destId="{34B0B66C-87C3-431E-A828-0CE2548A602E}" srcOrd="0" destOrd="0" presId="urn:microsoft.com/office/officeart/2005/8/layout/orgChart1"/>
    <dgm:cxn modelId="{AC0399EC-0925-4A34-89E4-AF2D0B6092CC}" srcId="{103A5D9C-146B-494E-BB10-E79C56794133}" destId="{32226297-EAD7-4C86-ADA6-E86B53A93828}" srcOrd="0" destOrd="0" parTransId="{D24D2BC2-C3F3-46C2-8C7B-659333CFA59E}" sibTransId="{16754CBD-959D-4DB2-A140-9180D4CC1508}"/>
    <dgm:cxn modelId="{5ECC0AED-98FE-49CB-8DF9-1AA3A0B37117}" type="presOf" srcId="{0F05CE72-1F82-494A-89C3-113068E0FEB3}" destId="{0880234C-AD6B-489D-BE0A-C291F4473603}" srcOrd="0" destOrd="0" presId="urn:microsoft.com/office/officeart/2005/8/layout/orgChart1"/>
    <dgm:cxn modelId="{160D037B-8A1D-4E3D-AE1B-55F771970B29}" type="presParOf" srcId="{C978D123-89A9-479F-8505-AC32C413E4BC}" destId="{35951D64-6640-415C-A038-A5F4A86DBA04}" srcOrd="0" destOrd="0" presId="urn:microsoft.com/office/officeart/2005/8/layout/orgChart1"/>
    <dgm:cxn modelId="{363CF283-2F59-42AC-9FEC-FF5F1143A121}" type="presParOf" srcId="{35951D64-6640-415C-A038-A5F4A86DBA04}" destId="{232752B4-60EF-445C-8FC7-131FC50E0534}" srcOrd="0" destOrd="0" presId="urn:microsoft.com/office/officeart/2005/8/layout/orgChart1"/>
    <dgm:cxn modelId="{AABB32AD-4B3F-4130-AAB0-81DCC5BF3491}" type="presParOf" srcId="{232752B4-60EF-445C-8FC7-131FC50E0534}" destId="{34B0B66C-87C3-431E-A828-0CE2548A602E}" srcOrd="0" destOrd="0" presId="urn:microsoft.com/office/officeart/2005/8/layout/orgChart1"/>
    <dgm:cxn modelId="{6FCB0309-B6A0-4D7C-ADDA-6D425FD7107A}" type="presParOf" srcId="{232752B4-60EF-445C-8FC7-131FC50E0534}" destId="{11DDDFA9-8903-443E-866C-9CB932BCA237}" srcOrd="1" destOrd="0" presId="urn:microsoft.com/office/officeart/2005/8/layout/orgChart1"/>
    <dgm:cxn modelId="{254218D8-847D-425A-BB07-7B2BF0B83922}" type="presParOf" srcId="{35951D64-6640-415C-A038-A5F4A86DBA04}" destId="{904B5380-F094-4E78-AF1F-386E2DF694F1}" srcOrd="1" destOrd="0" presId="urn:microsoft.com/office/officeart/2005/8/layout/orgChart1"/>
    <dgm:cxn modelId="{C83162F6-95E1-4263-8BAC-EF8C093E856B}" type="presParOf" srcId="{904B5380-F094-4E78-AF1F-386E2DF694F1}" destId="{B0EDF518-A99D-49B0-A2CD-564697A36DE1}" srcOrd="0" destOrd="0" presId="urn:microsoft.com/office/officeart/2005/8/layout/orgChart1"/>
    <dgm:cxn modelId="{71AB1346-FE93-4331-9102-F915206ED1FE}" type="presParOf" srcId="{904B5380-F094-4E78-AF1F-386E2DF694F1}" destId="{3900C8C7-2120-4DD2-B562-229BF7AC2260}" srcOrd="1" destOrd="0" presId="urn:microsoft.com/office/officeart/2005/8/layout/orgChart1"/>
    <dgm:cxn modelId="{6C41A60E-08AC-44EB-84A0-27116326B032}" type="presParOf" srcId="{3900C8C7-2120-4DD2-B562-229BF7AC2260}" destId="{C37FE416-7B6D-4369-B77B-043892D9DDD2}" srcOrd="0" destOrd="0" presId="urn:microsoft.com/office/officeart/2005/8/layout/orgChart1"/>
    <dgm:cxn modelId="{797B13D9-ED35-4475-A61C-58A81A141036}" type="presParOf" srcId="{C37FE416-7B6D-4369-B77B-043892D9DDD2}" destId="{C65B82DE-2B86-4266-998F-C08E8970298D}" srcOrd="0" destOrd="0" presId="urn:microsoft.com/office/officeart/2005/8/layout/orgChart1"/>
    <dgm:cxn modelId="{A51460FC-E4B5-4260-A04D-C852A2356423}" type="presParOf" srcId="{C37FE416-7B6D-4369-B77B-043892D9DDD2}" destId="{45687AD4-C0E2-48EC-8744-14CC12F49B96}" srcOrd="1" destOrd="0" presId="urn:microsoft.com/office/officeart/2005/8/layout/orgChart1"/>
    <dgm:cxn modelId="{0F6A4CF7-FB63-4D1C-8605-4A856CC2D701}" type="presParOf" srcId="{3900C8C7-2120-4DD2-B562-229BF7AC2260}" destId="{EE8A138D-1BE6-4177-A044-90A3550DDB5D}" srcOrd="1" destOrd="0" presId="urn:microsoft.com/office/officeart/2005/8/layout/orgChart1"/>
    <dgm:cxn modelId="{6113DB20-0BB5-48EB-9CF3-7FAA47E17248}" type="presParOf" srcId="{EE8A138D-1BE6-4177-A044-90A3550DDB5D}" destId="{FB90F4E4-DB40-44ED-81C8-23FAE383BA3E}" srcOrd="0" destOrd="0" presId="urn:microsoft.com/office/officeart/2005/8/layout/orgChart1"/>
    <dgm:cxn modelId="{3FDF9094-5CDF-4648-A95A-08FF55200B90}" type="presParOf" srcId="{EE8A138D-1BE6-4177-A044-90A3550DDB5D}" destId="{80F238C6-A149-4803-9099-EC657BF84A79}" srcOrd="1" destOrd="0" presId="urn:microsoft.com/office/officeart/2005/8/layout/orgChart1"/>
    <dgm:cxn modelId="{9E011BB1-7495-4E42-AACD-4CFA941382F7}" type="presParOf" srcId="{80F238C6-A149-4803-9099-EC657BF84A79}" destId="{A6435641-C800-4430-9DED-E3700877F30B}" srcOrd="0" destOrd="0" presId="urn:microsoft.com/office/officeart/2005/8/layout/orgChart1"/>
    <dgm:cxn modelId="{DF3326EE-F3CD-47E9-BD56-80819E374150}" type="presParOf" srcId="{A6435641-C800-4430-9DED-E3700877F30B}" destId="{415F5DFC-71D1-402E-88A8-FF52D274CA25}" srcOrd="0" destOrd="0" presId="urn:microsoft.com/office/officeart/2005/8/layout/orgChart1"/>
    <dgm:cxn modelId="{1BC38342-F970-4EF7-BFD6-0791B6CC6FB8}" type="presParOf" srcId="{A6435641-C800-4430-9DED-E3700877F30B}" destId="{ACF037F2-9E0C-4988-8690-36A29508C6FD}" srcOrd="1" destOrd="0" presId="urn:microsoft.com/office/officeart/2005/8/layout/orgChart1"/>
    <dgm:cxn modelId="{F852CB6E-5CA3-4379-B07A-69C8C93DD4CD}" type="presParOf" srcId="{80F238C6-A149-4803-9099-EC657BF84A79}" destId="{52BF3F1C-3B05-45C8-A032-0D5C109A8102}" srcOrd="1" destOrd="0" presId="urn:microsoft.com/office/officeart/2005/8/layout/orgChart1"/>
    <dgm:cxn modelId="{F73AD4A2-24D2-4BED-9197-88C2B2473A77}" type="presParOf" srcId="{80F238C6-A149-4803-9099-EC657BF84A79}" destId="{7AAA8A23-B147-4021-B6D8-BAC7E0956B85}" srcOrd="2" destOrd="0" presId="urn:microsoft.com/office/officeart/2005/8/layout/orgChart1"/>
    <dgm:cxn modelId="{B2AB58C3-C0C8-4FDF-A644-8EA84F6D30FB}" type="presParOf" srcId="{EE8A138D-1BE6-4177-A044-90A3550DDB5D}" destId="{02EBF295-6ED5-491C-A02F-4DEEA8C31A8F}" srcOrd="2" destOrd="0" presId="urn:microsoft.com/office/officeart/2005/8/layout/orgChart1"/>
    <dgm:cxn modelId="{25334280-35E2-4AD8-988A-0F5475D6BB61}" type="presParOf" srcId="{EE8A138D-1BE6-4177-A044-90A3550DDB5D}" destId="{24959B58-65DE-4725-9805-08F801B57DCB}" srcOrd="3" destOrd="0" presId="urn:microsoft.com/office/officeart/2005/8/layout/orgChart1"/>
    <dgm:cxn modelId="{C7FB06AB-DC03-4841-9CBA-1BD115B1A911}" type="presParOf" srcId="{24959B58-65DE-4725-9805-08F801B57DCB}" destId="{7B189E0A-2083-4CDE-A9B3-8F70D047090D}" srcOrd="0" destOrd="0" presId="urn:microsoft.com/office/officeart/2005/8/layout/orgChart1"/>
    <dgm:cxn modelId="{00E5567E-0A3B-4300-9DC1-17B16EEBA4C7}" type="presParOf" srcId="{7B189E0A-2083-4CDE-A9B3-8F70D047090D}" destId="{DE888B51-C123-468C-99FC-A6086173B89A}" srcOrd="0" destOrd="0" presId="urn:microsoft.com/office/officeart/2005/8/layout/orgChart1"/>
    <dgm:cxn modelId="{8CD477C4-D1A7-4374-9546-974D3ADEC703}" type="presParOf" srcId="{7B189E0A-2083-4CDE-A9B3-8F70D047090D}" destId="{C5F09E5A-86F4-4301-B8CF-EBCCA679643A}" srcOrd="1" destOrd="0" presId="urn:microsoft.com/office/officeart/2005/8/layout/orgChart1"/>
    <dgm:cxn modelId="{9E567C0F-27FB-468B-87A5-E57886F1642F}" type="presParOf" srcId="{24959B58-65DE-4725-9805-08F801B57DCB}" destId="{E857FD1C-42DE-4A84-83B5-13444D73FC4D}" srcOrd="1" destOrd="0" presId="urn:microsoft.com/office/officeart/2005/8/layout/orgChart1"/>
    <dgm:cxn modelId="{289FF7A6-E65D-498C-857F-D8CDA0831062}" type="presParOf" srcId="{24959B58-65DE-4725-9805-08F801B57DCB}" destId="{EBE399A9-6E40-4304-A3AC-8C23EBE06B24}" srcOrd="2" destOrd="0" presId="urn:microsoft.com/office/officeart/2005/8/layout/orgChart1"/>
    <dgm:cxn modelId="{F48D53E6-8332-4072-9E45-5E7223702790}" type="presParOf" srcId="{3900C8C7-2120-4DD2-B562-229BF7AC2260}" destId="{10FD5454-0C63-44A7-8A6A-E1E0892F25B4}" srcOrd="2" destOrd="0" presId="urn:microsoft.com/office/officeart/2005/8/layout/orgChart1"/>
    <dgm:cxn modelId="{68582C6A-421A-4CA3-81F3-1EE10648A62A}" type="presParOf" srcId="{904B5380-F094-4E78-AF1F-386E2DF694F1}" destId="{D6C9009A-FB64-4E58-8E8D-C92974B04EC9}" srcOrd="2" destOrd="0" presId="urn:microsoft.com/office/officeart/2005/8/layout/orgChart1"/>
    <dgm:cxn modelId="{CE1764FE-A6E4-4F86-80FE-195413C83666}" type="presParOf" srcId="{904B5380-F094-4E78-AF1F-386E2DF694F1}" destId="{7D7CF5B4-2A23-40E1-9CB6-1A9518DC07DE}" srcOrd="3" destOrd="0" presId="urn:microsoft.com/office/officeart/2005/8/layout/orgChart1"/>
    <dgm:cxn modelId="{655DEF7C-DAF8-41F3-8B5A-79105A8589A5}" type="presParOf" srcId="{7D7CF5B4-2A23-40E1-9CB6-1A9518DC07DE}" destId="{F53E0EE2-441B-4144-813C-04073326A97C}" srcOrd="0" destOrd="0" presId="urn:microsoft.com/office/officeart/2005/8/layout/orgChart1"/>
    <dgm:cxn modelId="{0B3D1684-7F2E-4529-9E1B-94E5417B920A}" type="presParOf" srcId="{F53E0EE2-441B-4144-813C-04073326A97C}" destId="{066C924E-EE92-49F3-A7D7-81110E3F5494}" srcOrd="0" destOrd="0" presId="urn:microsoft.com/office/officeart/2005/8/layout/orgChart1"/>
    <dgm:cxn modelId="{FD7FB8D0-2F42-4AA1-B2C6-0C0F4D78ACB3}" type="presParOf" srcId="{F53E0EE2-441B-4144-813C-04073326A97C}" destId="{54810CC5-DBAD-4571-9BBD-0AA6284FB1F7}" srcOrd="1" destOrd="0" presId="urn:microsoft.com/office/officeart/2005/8/layout/orgChart1"/>
    <dgm:cxn modelId="{BF8726D7-D40C-4233-B970-2714C45B654A}" type="presParOf" srcId="{7D7CF5B4-2A23-40E1-9CB6-1A9518DC07DE}" destId="{A81B9112-CE24-43DA-AA8C-8950538F40FD}" srcOrd="1" destOrd="0" presId="urn:microsoft.com/office/officeart/2005/8/layout/orgChart1"/>
    <dgm:cxn modelId="{A7F4CC4D-C83E-49A4-969B-2620A956876B}" type="presParOf" srcId="{A81B9112-CE24-43DA-AA8C-8950538F40FD}" destId="{F4FB7B73-68CE-4CC0-A8E5-AE4ACE421652}" srcOrd="0" destOrd="0" presId="urn:microsoft.com/office/officeart/2005/8/layout/orgChart1"/>
    <dgm:cxn modelId="{FC334BA0-2EE1-4363-AC5F-9BDC39BD255F}" type="presParOf" srcId="{A81B9112-CE24-43DA-AA8C-8950538F40FD}" destId="{3B421797-BC52-4DC6-83C3-66786919786E}" srcOrd="1" destOrd="0" presId="urn:microsoft.com/office/officeart/2005/8/layout/orgChart1"/>
    <dgm:cxn modelId="{2776439A-314E-4C12-A18D-658B1E6BD25F}" type="presParOf" srcId="{3B421797-BC52-4DC6-83C3-66786919786E}" destId="{D9CF03E2-5919-4586-B34C-3233B5B1C179}" srcOrd="0" destOrd="0" presId="urn:microsoft.com/office/officeart/2005/8/layout/orgChart1"/>
    <dgm:cxn modelId="{60CC2B97-82C1-4DEB-B024-50AE08FBEC43}" type="presParOf" srcId="{D9CF03E2-5919-4586-B34C-3233B5B1C179}" destId="{0880234C-AD6B-489D-BE0A-C291F4473603}" srcOrd="0" destOrd="0" presId="urn:microsoft.com/office/officeart/2005/8/layout/orgChart1"/>
    <dgm:cxn modelId="{4B6EF0E4-8EA3-4A78-9CEC-6A11838E699A}" type="presParOf" srcId="{D9CF03E2-5919-4586-B34C-3233B5B1C179}" destId="{25E7DA79-C240-4F5B-90B0-28EDCCC9EE69}" srcOrd="1" destOrd="0" presId="urn:microsoft.com/office/officeart/2005/8/layout/orgChart1"/>
    <dgm:cxn modelId="{98AE5BA0-4A26-4CC0-BE68-D042E4F23DE9}" type="presParOf" srcId="{3B421797-BC52-4DC6-83C3-66786919786E}" destId="{44A9B69F-84A1-40C1-8BF5-36189A395941}" srcOrd="1" destOrd="0" presId="urn:microsoft.com/office/officeart/2005/8/layout/orgChart1"/>
    <dgm:cxn modelId="{EFED42D1-61EF-4AD7-8C5B-215B38036121}" type="presParOf" srcId="{3B421797-BC52-4DC6-83C3-66786919786E}" destId="{929D9C27-C75B-4D7A-9563-B7D5F8B5892E}" srcOrd="2" destOrd="0" presId="urn:microsoft.com/office/officeart/2005/8/layout/orgChart1"/>
    <dgm:cxn modelId="{57796DCC-B3E3-4237-A08E-904EC1FEC85E}" type="presParOf" srcId="{A81B9112-CE24-43DA-AA8C-8950538F40FD}" destId="{7CA4AE8B-1C1B-4C1D-9F70-D89B97F362A6}" srcOrd="2" destOrd="0" presId="urn:microsoft.com/office/officeart/2005/8/layout/orgChart1"/>
    <dgm:cxn modelId="{E915475D-0319-4B5B-9937-67CA075880D8}" type="presParOf" srcId="{A81B9112-CE24-43DA-AA8C-8950538F40FD}" destId="{7FDFE430-8506-477F-956D-05E7DFCCEEEC}" srcOrd="3" destOrd="0" presId="urn:microsoft.com/office/officeart/2005/8/layout/orgChart1"/>
    <dgm:cxn modelId="{52C472FA-52B9-4957-908B-E49A74AC13C5}" type="presParOf" srcId="{7FDFE430-8506-477F-956D-05E7DFCCEEEC}" destId="{A238EABC-5BDC-422C-914E-B813FA4CBA3C}" srcOrd="0" destOrd="0" presId="urn:microsoft.com/office/officeart/2005/8/layout/orgChart1"/>
    <dgm:cxn modelId="{0AED65FC-B5F6-4B3B-AF48-72D0A0F32139}" type="presParOf" srcId="{A238EABC-5BDC-422C-914E-B813FA4CBA3C}" destId="{69EA53E5-2480-4863-9E7D-60F0E424A0E4}" srcOrd="0" destOrd="0" presId="urn:microsoft.com/office/officeart/2005/8/layout/orgChart1"/>
    <dgm:cxn modelId="{FC9AC8E7-0115-4869-91F1-FA1243B0FA9A}" type="presParOf" srcId="{A238EABC-5BDC-422C-914E-B813FA4CBA3C}" destId="{D41118D9-3BCD-4C2C-951C-30924CA7122B}" srcOrd="1" destOrd="0" presId="urn:microsoft.com/office/officeart/2005/8/layout/orgChart1"/>
    <dgm:cxn modelId="{F93D85EB-F25A-486C-B80F-3262622683CB}" type="presParOf" srcId="{7FDFE430-8506-477F-956D-05E7DFCCEEEC}" destId="{D3EB9E34-5C1B-417D-A720-65FE93F15F84}" srcOrd="1" destOrd="0" presId="urn:microsoft.com/office/officeart/2005/8/layout/orgChart1"/>
    <dgm:cxn modelId="{DDEB99E1-7DFA-472F-8C87-D58801329C9E}" type="presParOf" srcId="{7FDFE430-8506-477F-956D-05E7DFCCEEEC}" destId="{9C6A9391-1AC6-4564-A1B2-2927F8C3694F}" srcOrd="2" destOrd="0" presId="urn:microsoft.com/office/officeart/2005/8/layout/orgChart1"/>
    <dgm:cxn modelId="{3A90A178-A42F-45CC-A31E-C5703A9229A2}" type="presParOf" srcId="{7D7CF5B4-2A23-40E1-9CB6-1A9518DC07DE}" destId="{0847903D-CE84-448F-9E3E-085FE7732D54}" srcOrd="2" destOrd="0" presId="urn:microsoft.com/office/officeart/2005/8/layout/orgChart1"/>
    <dgm:cxn modelId="{BDB0F494-A167-40DB-847D-9DE65DC161E7}" type="presParOf" srcId="{35951D64-6640-415C-A038-A5F4A86DBA04}" destId="{DAEC3B72-08F7-44A9-B816-6AF209C7775C}"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A4AE8B-1C1B-4C1D-9F70-D89B97F362A6}">
      <dsp:nvSpPr>
        <dsp:cNvPr id="0" name=""/>
        <dsp:cNvSpPr/>
      </dsp:nvSpPr>
      <dsp:spPr>
        <a:xfrm>
          <a:off x="5663217" y="1739598"/>
          <a:ext cx="869458" cy="301795"/>
        </a:xfrm>
        <a:custGeom>
          <a:avLst/>
          <a:gdLst/>
          <a:ahLst/>
          <a:cxnLst/>
          <a:rect l="0" t="0" r="0" b="0"/>
          <a:pathLst>
            <a:path>
              <a:moveTo>
                <a:pt x="0" y="0"/>
              </a:moveTo>
              <a:lnTo>
                <a:pt x="0" y="150897"/>
              </a:lnTo>
              <a:lnTo>
                <a:pt x="869458" y="150897"/>
              </a:lnTo>
              <a:lnTo>
                <a:pt x="869458" y="301795"/>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FB7B73-68CE-4CC0-A8E5-AE4ACE421652}">
      <dsp:nvSpPr>
        <dsp:cNvPr id="0" name=""/>
        <dsp:cNvSpPr/>
      </dsp:nvSpPr>
      <dsp:spPr>
        <a:xfrm>
          <a:off x="4793758" y="1739598"/>
          <a:ext cx="869458" cy="301795"/>
        </a:xfrm>
        <a:custGeom>
          <a:avLst/>
          <a:gdLst/>
          <a:ahLst/>
          <a:cxnLst/>
          <a:rect l="0" t="0" r="0" b="0"/>
          <a:pathLst>
            <a:path>
              <a:moveTo>
                <a:pt x="869458" y="0"/>
              </a:moveTo>
              <a:lnTo>
                <a:pt x="869458" y="150897"/>
              </a:lnTo>
              <a:lnTo>
                <a:pt x="0" y="150897"/>
              </a:lnTo>
              <a:lnTo>
                <a:pt x="0" y="301795"/>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C9009A-FB64-4E58-8E8D-C92974B04EC9}">
      <dsp:nvSpPr>
        <dsp:cNvPr id="0" name=""/>
        <dsp:cNvSpPr/>
      </dsp:nvSpPr>
      <dsp:spPr>
        <a:xfrm>
          <a:off x="3952862" y="719242"/>
          <a:ext cx="1710354" cy="301795"/>
        </a:xfrm>
        <a:custGeom>
          <a:avLst/>
          <a:gdLst/>
          <a:ahLst/>
          <a:cxnLst/>
          <a:rect l="0" t="0" r="0" b="0"/>
          <a:pathLst>
            <a:path>
              <a:moveTo>
                <a:pt x="0" y="0"/>
              </a:moveTo>
              <a:lnTo>
                <a:pt x="0" y="150897"/>
              </a:lnTo>
              <a:lnTo>
                <a:pt x="1710354" y="150897"/>
              </a:lnTo>
              <a:lnTo>
                <a:pt x="1710354" y="301795"/>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2EBF295-6ED5-491C-A02F-4DEEA8C31A8F}">
      <dsp:nvSpPr>
        <dsp:cNvPr id="0" name=""/>
        <dsp:cNvSpPr/>
      </dsp:nvSpPr>
      <dsp:spPr>
        <a:xfrm>
          <a:off x="2185382" y="1739598"/>
          <a:ext cx="869458" cy="301795"/>
        </a:xfrm>
        <a:custGeom>
          <a:avLst/>
          <a:gdLst/>
          <a:ahLst/>
          <a:cxnLst/>
          <a:rect l="0" t="0" r="0" b="0"/>
          <a:pathLst>
            <a:path>
              <a:moveTo>
                <a:pt x="0" y="0"/>
              </a:moveTo>
              <a:lnTo>
                <a:pt x="0" y="150897"/>
              </a:lnTo>
              <a:lnTo>
                <a:pt x="869458" y="150897"/>
              </a:lnTo>
              <a:lnTo>
                <a:pt x="869458" y="301795"/>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90F4E4-DB40-44ED-81C8-23FAE383BA3E}">
      <dsp:nvSpPr>
        <dsp:cNvPr id="0" name=""/>
        <dsp:cNvSpPr/>
      </dsp:nvSpPr>
      <dsp:spPr>
        <a:xfrm>
          <a:off x="1315924" y="1739598"/>
          <a:ext cx="869458" cy="301795"/>
        </a:xfrm>
        <a:custGeom>
          <a:avLst/>
          <a:gdLst/>
          <a:ahLst/>
          <a:cxnLst/>
          <a:rect l="0" t="0" r="0" b="0"/>
          <a:pathLst>
            <a:path>
              <a:moveTo>
                <a:pt x="869458" y="0"/>
              </a:moveTo>
              <a:lnTo>
                <a:pt x="869458" y="150897"/>
              </a:lnTo>
              <a:lnTo>
                <a:pt x="0" y="150897"/>
              </a:lnTo>
              <a:lnTo>
                <a:pt x="0" y="301795"/>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EDF518-A99D-49B0-A2CD-564697A36DE1}">
      <dsp:nvSpPr>
        <dsp:cNvPr id="0" name=""/>
        <dsp:cNvSpPr/>
      </dsp:nvSpPr>
      <dsp:spPr>
        <a:xfrm>
          <a:off x="2185382" y="719242"/>
          <a:ext cx="1767479" cy="301795"/>
        </a:xfrm>
        <a:custGeom>
          <a:avLst/>
          <a:gdLst/>
          <a:ahLst/>
          <a:cxnLst/>
          <a:rect l="0" t="0" r="0" b="0"/>
          <a:pathLst>
            <a:path>
              <a:moveTo>
                <a:pt x="1767479" y="0"/>
              </a:moveTo>
              <a:lnTo>
                <a:pt x="1767479" y="150897"/>
              </a:lnTo>
              <a:lnTo>
                <a:pt x="0" y="150897"/>
              </a:lnTo>
              <a:lnTo>
                <a:pt x="0" y="301795"/>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B0B66C-87C3-431E-A828-0CE2548A602E}">
      <dsp:nvSpPr>
        <dsp:cNvPr id="0" name=""/>
        <dsp:cNvSpPr/>
      </dsp:nvSpPr>
      <dsp:spPr>
        <a:xfrm>
          <a:off x="3234302" y="681"/>
          <a:ext cx="1437121" cy="718560"/>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kern="1200" cap="none" normalizeH="0" baseline="0" dirty="0">
              <a:ln>
                <a:noFill/>
              </a:ln>
              <a:solidFill>
                <a:schemeClr val="tx1"/>
              </a:solidFill>
              <a:effectLst/>
              <a:latin typeface="+mn-lt"/>
              <a:cs typeface="Arial" panose="020B0604020202020204" pitchFamily="34" charset="0"/>
            </a:rPr>
            <a:t>DESCENDING TRACTS</a:t>
          </a:r>
        </a:p>
      </dsp:txBody>
      <dsp:txXfrm>
        <a:off x="3234302" y="681"/>
        <a:ext cx="1437121" cy="718560"/>
      </dsp:txXfrm>
    </dsp:sp>
    <dsp:sp modelId="{C65B82DE-2B86-4266-998F-C08E8970298D}">
      <dsp:nvSpPr>
        <dsp:cNvPr id="0" name=""/>
        <dsp:cNvSpPr/>
      </dsp:nvSpPr>
      <dsp:spPr>
        <a:xfrm>
          <a:off x="1466822" y="1021037"/>
          <a:ext cx="1437121" cy="718560"/>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kern="1200" cap="none" normalizeH="0" baseline="0" dirty="0">
              <a:ln>
                <a:noFill/>
              </a:ln>
              <a:solidFill>
                <a:schemeClr val="tx1"/>
              </a:solidFill>
              <a:effectLst/>
              <a:latin typeface="+mn-lt"/>
              <a:cs typeface="Arial" panose="020B0604020202020204" pitchFamily="34" charset="0"/>
            </a:rPr>
            <a:t>PYRAMIDAL</a:t>
          </a:r>
        </a:p>
      </dsp:txBody>
      <dsp:txXfrm>
        <a:off x="1466822" y="1021037"/>
        <a:ext cx="1437121" cy="718560"/>
      </dsp:txXfrm>
    </dsp:sp>
    <dsp:sp modelId="{415F5DFC-71D1-402E-88A8-FF52D274CA25}">
      <dsp:nvSpPr>
        <dsp:cNvPr id="0" name=""/>
        <dsp:cNvSpPr/>
      </dsp:nvSpPr>
      <dsp:spPr>
        <a:xfrm>
          <a:off x="597363" y="2041393"/>
          <a:ext cx="1437121" cy="718560"/>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kern="1200" cap="none" normalizeH="0" baseline="0" dirty="0">
              <a:ln>
                <a:noFill/>
              </a:ln>
              <a:solidFill>
                <a:schemeClr val="tx1"/>
              </a:solidFill>
              <a:effectLst/>
              <a:latin typeface="+mn-lt"/>
              <a:cs typeface="Arial" panose="020B0604020202020204" pitchFamily="34" charset="0"/>
            </a:rPr>
            <a:t>UNCROSSED OR DIRECT</a:t>
          </a:r>
        </a:p>
      </dsp:txBody>
      <dsp:txXfrm>
        <a:off x="597363" y="2041393"/>
        <a:ext cx="1437121" cy="718560"/>
      </dsp:txXfrm>
    </dsp:sp>
    <dsp:sp modelId="{DE888B51-C123-468C-99FC-A6086173B89A}">
      <dsp:nvSpPr>
        <dsp:cNvPr id="0" name=""/>
        <dsp:cNvSpPr/>
      </dsp:nvSpPr>
      <dsp:spPr>
        <a:xfrm>
          <a:off x="2336280" y="2041393"/>
          <a:ext cx="1437121" cy="718560"/>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kern="1200" cap="none" normalizeH="0" baseline="0" dirty="0">
              <a:ln>
                <a:noFill/>
              </a:ln>
              <a:solidFill>
                <a:schemeClr val="tx1"/>
              </a:solidFill>
              <a:effectLst/>
              <a:latin typeface="+mn-lt"/>
              <a:cs typeface="Arial" panose="020B0604020202020204" pitchFamily="34" charset="0"/>
            </a:rPr>
            <a:t>CROSSED</a:t>
          </a:r>
        </a:p>
      </dsp:txBody>
      <dsp:txXfrm>
        <a:off x="2336280" y="2041393"/>
        <a:ext cx="1437121" cy="718560"/>
      </dsp:txXfrm>
    </dsp:sp>
    <dsp:sp modelId="{066C924E-EE92-49F3-A7D7-81110E3F5494}">
      <dsp:nvSpPr>
        <dsp:cNvPr id="0" name=""/>
        <dsp:cNvSpPr/>
      </dsp:nvSpPr>
      <dsp:spPr>
        <a:xfrm>
          <a:off x="4887530" y="1021037"/>
          <a:ext cx="1551372" cy="718560"/>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kern="1200" cap="none" normalizeH="0" baseline="0" dirty="0">
              <a:ln>
                <a:noFill/>
              </a:ln>
              <a:solidFill>
                <a:schemeClr val="tx1"/>
              </a:solidFill>
              <a:effectLst/>
              <a:latin typeface="+mn-lt"/>
              <a:cs typeface="Arial" panose="020B0604020202020204" pitchFamily="34" charset="0"/>
            </a:rPr>
            <a:t>EXTRAPYRAMIDAL</a:t>
          </a:r>
        </a:p>
      </dsp:txBody>
      <dsp:txXfrm>
        <a:off x="4887530" y="1021037"/>
        <a:ext cx="1551372" cy="718560"/>
      </dsp:txXfrm>
    </dsp:sp>
    <dsp:sp modelId="{0880234C-AD6B-489D-BE0A-C291F4473603}">
      <dsp:nvSpPr>
        <dsp:cNvPr id="0" name=""/>
        <dsp:cNvSpPr/>
      </dsp:nvSpPr>
      <dsp:spPr>
        <a:xfrm>
          <a:off x="4075197" y="2041393"/>
          <a:ext cx="1437121" cy="718560"/>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kern="1200" cap="none" normalizeH="0" baseline="0" dirty="0">
              <a:ln>
                <a:noFill/>
              </a:ln>
              <a:solidFill>
                <a:schemeClr val="tx1"/>
              </a:solidFill>
              <a:effectLst/>
              <a:latin typeface="+mn-lt"/>
              <a:cs typeface="Arial" panose="020B0604020202020204" pitchFamily="34" charset="0"/>
            </a:rPr>
            <a:t>SINGLE (3)</a:t>
          </a:r>
        </a:p>
      </dsp:txBody>
      <dsp:txXfrm>
        <a:off x="4075197" y="2041393"/>
        <a:ext cx="1437121" cy="718560"/>
      </dsp:txXfrm>
    </dsp:sp>
    <dsp:sp modelId="{69EA53E5-2480-4863-9E7D-60F0E424A0E4}">
      <dsp:nvSpPr>
        <dsp:cNvPr id="0" name=""/>
        <dsp:cNvSpPr/>
      </dsp:nvSpPr>
      <dsp:spPr>
        <a:xfrm>
          <a:off x="5814114" y="2041393"/>
          <a:ext cx="1437121" cy="718560"/>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kern="1200" cap="none" normalizeH="0" baseline="0" dirty="0">
              <a:ln>
                <a:noFill/>
              </a:ln>
              <a:solidFill>
                <a:schemeClr val="tx1"/>
              </a:solidFill>
              <a:effectLst/>
              <a:latin typeface="+mn-lt"/>
              <a:cs typeface="Arial" panose="020B0604020202020204" pitchFamily="34" charset="0"/>
            </a:rPr>
            <a:t>DOUBLE (3)</a:t>
          </a:r>
        </a:p>
      </dsp:txBody>
      <dsp:txXfrm>
        <a:off x="5814114" y="2041393"/>
        <a:ext cx="1437121" cy="71856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DAE7FE2-FFCE-E3FA-3DE6-D7C2243403CE}"/>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83E4CFD9-04AB-2A0C-4EA4-768E3A4A19EF}"/>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81001FD3-3AE9-4AB6-A990-82D54118D25B}" type="datetimeFigureOut">
              <a:rPr lang="en-US"/>
              <a:pPr>
                <a:defRPr/>
              </a:pPr>
              <a:t>2/19/2025</a:t>
            </a:fld>
            <a:endParaRPr lang="en-US"/>
          </a:p>
        </p:txBody>
      </p:sp>
      <p:sp>
        <p:nvSpPr>
          <p:cNvPr id="4" name="Slide Image Placeholder 3">
            <a:extLst>
              <a:ext uri="{FF2B5EF4-FFF2-40B4-BE49-F238E27FC236}">
                <a16:creationId xmlns:a16="http://schemas.microsoft.com/office/drawing/2014/main" id="{C8D05C8F-1303-AB44-46EF-F363FE1BE548}"/>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8E724538-72E4-E7BE-C3ED-8612FBFB2B36}"/>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310DBF5E-97F8-BCA2-2435-319C30E00429}"/>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3B3580F6-704E-CAAB-4011-13EC77AE9A4B}"/>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0E97C0E0-8767-4C5D-96A5-0D1EA00F4686}"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5">
            <a:extLst>
              <a:ext uri="{FF2B5EF4-FFF2-40B4-BE49-F238E27FC236}">
                <a16:creationId xmlns:a16="http://schemas.microsoft.com/office/drawing/2014/main" id="{B7BEAD1D-A8DA-3EFA-829D-6A35535D3EDD}"/>
              </a:ext>
            </a:extLst>
          </p:cNvPr>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75CCE38-9FDE-47CD-BA16-E8EB96DA7A35}" type="slidenum">
              <a:rPr lang="en-US" altLang="ko-KR"/>
              <a:pPr eaLnBrk="1" hangingPunct="1"/>
              <a:t>49</a:t>
            </a:fld>
            <a:endParaRPr lang="en-US" altLang="ko-KR"/>
          </a:p>
        </p:txBody>
      </p:sp>
      <p:sp>
        <p:nvSpPr>
          <p:cNvPr id="133123" name="Rectangle 2">
            <a:extLst>
              <a:ext uri="{FF2B5EF4-FFF2-40B4-BE49-F238E27FC236}">
                <a16:creationId xmlns:a16="http://schemas.microsoft.com/office/drawing/2014/main" id="{1A368289-2B9E-E1F0-53C3-23DD04090C12}"/>
              </a:ext>
            </a:extLst>
          </p:cNvPr>
          <p:cNvSpPr>
            <a:spLocks noGrp="1" noRot="1" noChangeAspect="1" noChangeArrowheads="1" noTextEdit="1"/>
          </p:cNvSpPr>
          <p:nvPr>
            <p:ph type="sldImg"/>
          </p:nvPr>
        </p:nvSpPr>
        <p:spPr bwMode="auto">
          <a:xfrm>
            <a:off x="1300163" y="801688"/>
            <a:ext cx="4257675" cy="3194050"/>
          </a:xfr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4" name="Rectangle 3">
            <a:extLst>
              <a:ext uri="{FF2B5EF4-FFF2-40B4-BE49-F238E27FC236}">
                <a16:creationId xmlns:a16="http://schemas.microsoft.com/office/drawing/2014/main" id="{11E1CFB5-777C-9972-E6DE-32239A3D248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5">
            <a:extLst>
              <a:ext uri="{FF2B5EF4-FFF2-40B4-BE49-F238E27FC236}">
                <a16:creationId xmlns:a16="http://schemas.microsoft.com/office/drawing/2014/main" id="{01887560-BD0F-B440-E258-203EAA452B1A}"/>
              </a:ext>
            </a:extLst>
          </p:cNvPr>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27E8C8D-A01A-41A4-87C2-0DCC5AE637BE}" type="slidenum">
              <a:rPr lang="en-US" altLang="ko-KR"/>
              <a:pPr eaLnBrk="1" hangingPunct="1"/>
              <a:t>113</a:t>
            </a:fld>
            <a:endParaRPr lang="en-US" altLang="ko-KR"/>
          </a:p>
        </p:txBody>
      </p:sp>
      <p:sp>
        <p:nvSpPr>
          <p:cNvPr id="141315" name="Rectangle 2">
            <a:extLst>
              <a:ext uri="{FF2B5EF4-FFF2-40B4-BE49-F238E27FC236}">
                <a16:creationId xmlns:a16="http://schemas.microsoft.com/office/drawing/2014/main" id="{1CEB3843-69F6-A4C7-7922-3410A2A86246}"/>
              </a:ext>
            </a:extLst>
          </p:cNvPr>
          <p:cNvSpPr>
            <a:spLocks noGrp="1" noRot="1" noChangeAspect="1" noChangeArrowheads="1" noTextEdit="1"/>
          </p:cNvSpPr>
          <p:nvPr>
            <p:ph type="sldImg"/>
          </p:nvPr>
        </p:nvSpPr>
        <p:spPr bwMode="auto">
          <a:xfrm>
            <a:off x="1300163" y="801688"/>
            <a:ext cx="4257675" cy="3194050"/>
          </a:xfrm>
          <a:noFill/>
          <a:ln w="12699"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41316" name="Rectangle 3">
            <a:extLst>
              <a:ext uri="{FF2B5EF4-FFF2-40B4-BE49-F238E27FC236}">
                <a16:creationId xmlns:a16="http://schemas.microsoft.com/office/drawing/2014/main" id="{4517037C-AFF3-5A2E-8824-961999414927}"/>
              </a:ext>
            </a:extLst>
          </p:cNvPr>
          <p:cNvSpPr>
            <a:spLocks noGrp="1" noChangeArrowheads="1"/>
          </p:cNvSpPr>
          <p:nvPr>
            <p:ph type="body" idx="1"/>
          </p:nvPr>
        </p:nvSpPr>
        <p:spPr bwMode="auto">
          <a:xfrm>
            <a:off x="914400" y="4344988"/>
            <a:ext cx="5029200" cy="3849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5489D-E237-275E-C7B0-EACB947E83F6}"/>
            </a:ext>
          </a:extLst>
        </p:cNvPr>
        <p:cNvGrpSpPr/>
        <p:nvPr/>
      </p:nvGrpSpPr>
      <p:grpSpPr>
        <a:xfrm>
          <a:off x="0" y="0"/>
          <a:ext cx="0" cy="0"/>
          <a:chOff x="0" y="0"/>
          <a:chExt cx="0" cy="0"/>
        </a:xfrm>
      </p:grpSpPr>
      <p:sp>
        <p:nvSpPr>
          <p:cNvPr id="135170" name="Rectangle 5">
            <a:extLst>
              <a:ext uri="{FF2B5EF4-FFF2-40B4-BE49-F238E27FC236}">
                <a16:creationId xmlns:a16="http://schemas.microsoft.com/office/drawing/2014/main" id="{6E4C2296-42A6-5A63-1E6C-7D147ACEB1A1}"/>
              </a:ext>
            </a:extLst>
          </p:cNvPr>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75CCE38-9FDE-47CD-BA16-E8EB96DA7A35}" type="slidenum">
              <a:rPr lang="en-US" altLang="ko-KR"/>
              <a:pPr eaLnBrk="1" hangingPunct="1"/>
              <a:t>62</a:t>
            </a:fld>
            <a:endParaRPr lang="en-US" altLang="ko-KR"/>
          </a:p>
        </p:txBody>
      </p:sp>
      <p:sp>
        <p:nvSpPr>
          <p:cNvPr id="133123" name="Rectangle 2">
            <a:extLst>
              <a:ext uri="{FF2B5EF4-FFF2-40B4-BE49-F238E27FC236}">
                <a16:creationId xmlns:a16="http://schemas.microsoft.com/office/drawing/2014/main" id="{FD8651B9-A5F1-DFFF-F0B0-F113389FA311}"/>
              </a:ext>
            </a:extLst>
          </p:cNvPr>
          <p:cNvSpPr>
            <a:spLocks noGrp="1" noRot="1" noChangeAspect="1" noChangeArrowheads="1" noTextEdit="1"/>
          </p:cNvSpPr>
          <p:nvPr>
            <p:ph type="sldImg"/>
          </p:nvPr>
        </p:nvSpPr>
        <p:spPr bwMode="auto">
          <a:xfrm>
            <a:off x="1300163" y="801688"/>
            <a:ext cx="4257675" cy="3194050"/>
          </a:xfr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4" name="Rectangle 3">
            <a:extLst>
              <a:ext uri="{FF2B5EF4-FFF2-40B4-BE49-F238E27FC236}">
                <a16:creationId xmlns:a16="http://schemas.microsoft.com/office/drawing/2014/main" id="{611BA576-236A-9620-0CFF-43C553B1C1F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4164546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5">
            <a:extLst>
              <a:ext uri="{FF2B5EF4-FFF2-40B4-BE49-F238E27FC236}">
                <a16:creationId xmlns:a16="http://schemas.microsoft.com/office/drawing/2014/main" id="{96113DAE-86AC-1640-43F0-F6C1EF177B32}"/>
              </a:ext>
            </a:extLst>
          </p:cNvPr>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E48C4F3-71F3-4000-9ECC-0C2C20E20981}" type="slidenum">
              <a:rPr lang="en-US" altLang="ko-KR"/>
              <a:pPr eaLnBrk="1" hangingPunct="1"/>
              <a:t>75</a:t>
            </a:fld>
            <a:endParaRPr lang="en-US" altLang="ko-KR"/>
          </a:p>
        </p:txBody>
      </p:sp>
      <p:sp>
        <p:nvSpPr>
          <p:cNvPr id="137219" name="Rectangle 2">
            <a:extLst>
              <a:ext uri="{FF2B5EF4-FFF2-40B4-BE49-F238E27FC236}">
                <a16:creationId xmlns:a16="http://schemas.microsoft.com/office/drawing/2014/main" id="{E0DE713A-7F48-D34D-8347-9413C0FA4532}"/>
              </a:ext>
            </a:extLst>
          </p:cNvPr>
          <p:cNvSpPr>
            <a:spLocks noGrp="1" noRot="1" noChangeAspect="1" noChangeArrowheads="1" noTextEdit="1"/>
          </p:cNvSpPr>
          <p:nvPr>
            <p:ph type="sldImg"/>
          </p:nvPr>
        </p:nvSpPr>
        <p:spPr bwMode="auto">
          <a:xfrm>
            <a:off x="1300163" y="801688"/>
            <a:ext cx="4257675" cy="3194050"/>
          </a:xfr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20" name="Rectangle 3">
            <a:extLst>
              <a:ext uri="{FF2B5EF4-FFF2-40B4-BE49-F238E27FC236}">
                <a16:creationId xmlns:a16="http://schemas.microsoft.com/office/drawing/2014/main" id="{184D6309-A16A-0976-7F90-0D1B849158C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C4386-0B64-F834-053D-7557C106D04E}"/>
            </a:ext>
          </a:extLst>
        </p:cNvPr>
        <p:cNvGrpSpPr/>
        <p:nvPr/>
      </p:nvGrpSpPr>
      <p:grpSpPr>
        <a:xfrm>
          <a:off x="0" y="0"/>
          <a:ext cx="0" cy="0"/>
          <a:chOff x="0" y="0"/>
          <a:chExt cx="0" cy="0"/>
        </a:xfrm>
      </p:grpSpPr>
      <p:sp>
        <p:nvSpPr>
          <p:cNvPr id="139266" name="Rectangle 5">
            <a:extLst>
              <a:ext uri="{FF2B5EF4-FFF2-40B4-BE49-F238E27FC236}">
                <a16:creationId xmlns:a16="http://schemas.microsoft.com/office/drawing/2014/main" id="{5BE6282E-3948-3DBF-E728-6EDDF838AFD8}"/>
              </a:ext>
            </a:extLst>
          </p:cNvPr>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E48C4F3-71F3-4000-9ECC-0C2C20E20981}" type="slidenum">
              <a:rPr lang="en-US" altLang="ko-KR"/>
              <a:pPr eaLnBrk="1" hangingPunct="1"/>
              <a:t>77</a:t>
            </a:fld>
            <a:endParaRPr lang="en-US" altLang="ko-KR"/>
          </a:p>
        </p:txBody>
      </p:sp>
      <p:sp>
        <p:nvSpPr>
          <p:cNvPr id="137219" name="Rectangle 2">
            <a:extLst>
              <a:ext uri="{FF2B5EF4-FFF2-40B4-BE49-F238E27FC236}">
                <a16:creationId xmlns:a16="http://schemas.microsoft.com/office/drawing/2014/main" id="{329486D0-97C4-8C04-D044-8FC7CD1F746C}"/>
              </a:ext>
            </a:extLst>
          </p:cNvPr>
          <p:cNvSpPr>
            <a:spLocks noGrp="1" noRot="1" noChangeAspect="1" noChangeArrowheads="1" noTextEdit="1"/>
          </p:cNvSpPr>
          <p:nvPr>
            <p:ph type="sldImg"/>
          </p:nvPr>
        </p:nvSpPr>
        <p:spPr bwMode="auto">
          <a:xfrm>
            <a:off x="1300163" y="801688"/>
            <a:ext cx="4257675" cy="3194050"/>
          </a:xfr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20" name="Rectangle 3">
            <a:extLst>
              <a:ext uri="{FF2B5EF4-FFF2-40B4-BE49-F238E27FC236}">
                <a16:creationId xmlns:a16="http://schemas.microsoft.com/office/drawing/2014/main" id="{CF9CF8E5-19FB-3F76-42E8-9625B90BCF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4087516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13F19-FE69-310F-A420-E59FC6F4539B}"/>
            </a:ext>
          </a:extLst>
        </p:cNvPr>
        <p:cNvGrpSpPr/>
        <p:nvPr/>
      </p:nvGrpSpPr>
      <p:grpSpPr>
        <a:xfrm>
          <a:off x="0" y="0"/>
          <a:ext cx="0" cy="0"/>
          <a:chOff x="0" y="0"/>
          <a:chExt cx="0" cy="0"/>
        </a:xfrm>
      </p:grpSpPr>
      <p:sp>
        <p:nvSpPr>
          <p:cNvPr id="135170" name="Rectangle 5">
            <a:extLst>
              <a:ext uri="{FF2B5EF4-FFF2-40B4-BE49-F238E27FC236}">
                <a16:creationId xmlns:a16="http://schemas.microsoft.com/office/drawing/2014/main" id="{13E32AE7-A923-47C1-586D-06915909F974}"/>
              </a:ext>
            </a:extLst>
          </p:cNvPr>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75CCE38-9FDE-47CD-BA16-E8EB96DA7A35}" type="slidenum">
              <a:rPr lang="en-US" altLang="ko-KR"/>
              <a:pPr eaLnBrk="1" hangingPunct="1"/>
              <a:t>89</a:t>
            </a:fld>
            <a:endParaRPr lang="en-US" altLang="ko-KR"/>
          </a:p>
        </p:txBody>
      </p:sp>
      <p:sp>
        <p:nvSpPr>
          <p:cNvPr id="133123" name="Rectangle 2">
            <a:extLst>
              <a:ext uri="{FF2B5EF4-FFF2-40B4-BE49-F238E27FC236}">
                <a16:creationId xmlns:a16="http://schemas.microsoft.com/office/drawing/2014/main" id="{92D8595D-0122-AFE2-5EFB-901FAB5884B4}"/>
              </a:ext>
            </a:extLst>
          </p:cNvPr>
          <p:cNvSpPr>
            <a:spLocks noGrp="1" noRot="1" noChangeAspect="1" noChangeArrowheads="1" noTextEdit="1"/>
          </p:cNvSpPr>
          <p:nvPr>
            <p:ph type="sldImg"/>
          </p:nvPr>
        </p:nvSpPr>
        <p:spPr bwMode="auto">
          <a:xfrm>
            <a:off x="1300163" y="801688"/>
            <a:ext cx="4257675" cy="3194050"/>
          </a:xfr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4" name="Rectangle 3">
            <a:extLst>
              <a:ext uri="{FF2B5EF4-FFF2-40B4-BE49-F238E27FC236}">
                <a16:creationId xmlns:a16="http://schemas.microsoft.com/office/drawing/2014/main" id="{C4962135-9765-2EF8-EC5F-69050D2BCB4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27601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2A721-787A-3485-A492-423AABAAF4BF}"/>
            </a:ext>
          </a:extLst>
        </p:cNvPr>
        <p:cNvGrpSpPr/>
        <p:nvPr/>
      </p:nvGrpSpPr>
      <p:grpSpPr>
        <a:xfrm>
          <a:off x="0" y="0"/>
          <a:ext cx="0" cy="0"/>
          <a:chOff x="0" y="0"/>
          <a:chExt cx="0" cy="0"/>
        </a:xfrm>
      </p:grpSpPr>
      <p:sp>
        <p:nvSpPr>
          <p:cNvPr id="135170" name="Rectangle 5">
            <a:extLst>
              <a:ext uri="{FF2B5EF4-FFF2-40B4-BE49-F238E27FC236}">
                <a16:creationId xmlns:a16="http://schemas.microsoft.com/office/drawing/2014/main" id="{09482A8B-6F2F-B11E-D6A8-947D64297A3A}"/>
              </a:ext>
            </a:extLst>
          </p:cNvPr>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75CCE38-9FDE-47CD-BA16-E8EB96DA7A35}" type="slidenum">
              <a:rPr lang="en-US" altLang="ko-KR"/>
              <a:pPr eaLnBrk="1" hangingPunct="1"/>
              <a:t>90</a:t>
            </a:fld>
            <a:endParaRPr lang="en-US" altLang="ko-KR"/>
          </a:p>
        </p:txBody>
      </p:sp>
      <p:sp>
        <p:nvSpPr>
          <p:cNvPr id="133123" name="Rectangle 2">
            <a:extLst>
              <a:ext uri="{FF2B5EF4-FFF2-40B4-BE49-F238E27FC236}">
                <a16:creationId xmlns:a16="http://schemas.microsoft.com/office/drawing/2014/main" id="{AD4FDFE8-4E79-392D-76CB-D943B1D66E07}"/>
              </a:ext>
            </a:extLst>
          </p:cNvPr>
          <p:cNvSpPr>
            <a:spLocks noGrp="1" noRot="1" noChangeAspect="1" noChangeArrowheads="1" noTextEdit="1"/>
          </p:cNvSpPr>
          <p:nvPr>
            <p:ph type="sldImg"/>
          </p:nvPr>
        </p:nvSpPr>
        <p:spPr bwMode="auto">
          <a:xfrm>
            <a:off x="1300163" y="801688"/>
            <a:ext cx="4257675" cy="3194050"/>
          </a:xfr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4" name="Rectangle 3">
            <a:extLst>
              <a:ext uri="{FF2B5EF4-FFF2-40B4-BE49-F238E27FC236}">
                <a16:creationId xmlns:a16="http://schemas.microsoft.com/office/drawing/2014/main" id="{0D9AA7C5-873A-50F7-D193-C42CAA7BE4D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857573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B5917-4076-7275-CD22-D9A08AB542E2}"/>
            </a:ext>
          </a:extLst>
        </p:cNvPr>
        <p:cNvGrpSpPr/>
        <p:nvPr/>
      </p:nvGrpSpPr>
      <p:grpSpPr>
        <a:xfrm>
          <a:off x="0" y="0"/>
          <a:ext cx="0" cy="0"/>
          <a:chOff x="0" y="0"/>
          <a:chExt cx="0" cy="0"/>
        </a:xfrm>
      </p:grpSpPr>
      <p:sp>
        <p:nvSpPr>
          <p:cNvPr id="135170" name="Rectangle 5">
            <a:extLst>
              <a:ext uri="{FF2B5EF4-FFF2-40B4-BE49-F238E27FC236}">
                <a16:creationId xmlns:a16="http://schemas.microsoft.com/office/drawing/2014/main" id="{54738641-6595-6331-1EC1-6E53ED534A34}"/>
              </a:ext>
            </a:extLst>
          </p:cNvPr>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75CCE38-9FDE-47CD-BA16-E8EB96DA7A35}" type="slidenum">
              <a:rPr lang="en-US" altLang="ko-KR"/>
              <a:pPr eaLnBrk="1" hangingPunct="1"/>
              <a:t>91</a:t>
            </a:fld>
            <a:endParaRPr lang="en-US" altLang="ko-KR"/>
          </a:p>
        </p:txBody>
      </p:sp>
      <p:sp>
        <p:nvSpPr>
          <p:cNvPr id="133123" name="Rectangle 2">
            <a:extLst>
              <a:ext uri="{FF2B5EF4-FFF2-40B4-BE49-F238E27FC236}">
                <a16:creationId xmlns:a16="http://schemas.microsoft.com/office/drawing/2014/main" id="{61FF72BE-59CE-0D34-07CD-DD2DFB119CB2}"/>
              </a:ext>
            </a:extLst>
          </p:cNvPr>
          <p:cNvSpPr>
            <a:spLocks noGrp="1" noRot="1" noChangeAspect="1" noChangeArrowheads="1" noTextEdit="1"/>
          </p:cNvSpPr>
          <p:nvPr>
            <p:ph type="sldImg"/>
          </p:nvPr>
        </p:nvSpPr>
        <p:spPr bwMode="auto">
          <a:xfrm>
            <a:off x="1300163" y="801688"/>
            <a:ext cx="4257675" cy="3194050"/>
          </a:xfr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4" name="Rectangle 3">
            <a:extLst>
              <a:ext uri="{FF2B5EF4-FFF2-40B4-BE49-F238E27FC236}">
                <a16:creationId xmlns:a16="http://schemas.microsoft.com/office/drawing/2014/main" id="{2D8376E0-2B82-417A-E301-B0D52F15986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967044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10D05-B618-0DDA-34E8-0045D7D42424}"/>
            </a:ext>
          </a:extLst>
        </p:cNvPr>
        <p:cNvGrpSpPr/>
        <p:nvPr/>
      </p:nvGrpSpPr>
      <p:grpSpPr>
        <a:xfrm>
          <a:off x="0" y="0"/>
          <a:ext cx="0" cy="0"/>
          <a:chOff x="0" y="0"/>
          <a:chExt cx="0" cy="0"/>
        </a:xfrm>
      </p:grpSpPr>
      <p:sp>
        <p:nvSpPr>
          <p:cNvPr id="135170" name="Rectangle 5">
            <a:extLst>
              <a:ext uri="{FF2B5EF4-FFF2-40B4-BE49-F238E27FC236}">
                <a16:creationId xmlns:a16="http://schemas.microsoft.com/office/drawing/2014/main" id="{A28B50D4-5FF0-2E8B-FB53-5DCD14403550}"/>
              </a:ext>
            </a:extLst>
          </p:cNvPr>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75CCE38-9FDE-47CD-BA16-E8EB96DA7A35}" type="slidenum">
              <a:rPr lang="en-US" altLang="ko-KR"/>
              <a:pPr eaLnBrk="1" hangingPunct="1"/>
              <a:t>92</a:t>
            </a:fld>
            <a:endParaRPr lang="en-US" altLang="ko-KR"/>
          </a:p>
        </p:txBody>
      </p:sp>
      <p:sp>
        <p:nvSpPr>
          <p:cNvPr id="133123" name="Rectangle 2">
            <a:extLst>
              <a:ext uri="{FF2B5EF4-FFF2-40B4-BE49-F238E27FC236}">
                <a16:creationId xmlns:a16="http://schemas.microsoft.com/office/drawing/2014/main" id="{7FAABD80-9019-5B03-7F71-52173AA5606F}"/>
              </a:ext>
            </a:extLst>
          </p:cNvPr>
          <p:cNvSpPr>
            <a:spLocks noGrp="1" noRot="1" noChangeAspect="1" noChangeArrowheads="1" noTextEdit="1"/>
          </p:cNvSpPr>
          <p:nvPr>
            <p:ph type="sldImg"/>
          </p:nvPr>
        </p:nvSpPr>
        <p:spPr bwMode="auto">
          <a:xfrm>
            <a:off x="1300163" y="801688"/>
            <a:ext cx="4257675" cy="3194050"/>
          </a:xfr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4" name="Rectangle 3">
            <a:extLst>
              <a:ext uri="{FF2B5EF4-FFF2-40B4-BE49-F238E27FC236}">
                <a16:creationId xmlns:a16="http://schemas.microsoft.com/office/drawing/2014/main" id="{964FF169-4D59-3668-680F-2FA39F19CA9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491197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5">
            <a:extLst>
              <a:ext uri="{FF2B5EF4-FFF2-40B4-BE49-F238E27FC236}">
                <a16:creationId xmlns:a16="http://schemas.microsoft.com/office/drawing/2014/main" id="{02DB95DA-E714-CB1C-C0C1-C83E496E22CB}"/>
              </a:ext>
            </a:extLst>
          </p:cNvPr>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DCBCB07-59A1-4527-8E35-AF14A68DA5A1}" type="slidenum">
              <a:rPr lang="en-US" altLang="ko-KR"/>
              <a:pPr eaLnBrk="1" hangingPunct="1"/>
              <a:t>112</a:t>
            </a:fld>
            <a:endParaRPr lang="en-US" altLang="ko-KR"/>
          </a:p>
        </p:txBody>
      </p:sp>
      <p:sp>
        <p:nvSpPr>
          <p:cNvPr id="140291" name="Rectangle 2">
            <a:extLst>
              <a:ext uri="{FF2B5EF4-FFF2-40B4-BE49-F238E27FC236}">
                <a16:creationId xmlns:a16="http://schemas.microsoft.com/office/drawing/2014/main" id="{E97342F1-DD70-F275-3449-5D0D8B825D35}"/>
              </a:ext>
            </a:extLst>
          </p:cNvPr>
          <p:cNvSpPr>
            <a:spLocks noGrp="1" noRot="1" noChangeAspect="1" noChangeArrowheads="1" noTextEdit="1"/>
          </p:cNvSpPr>
          <p:nvPr>
            <p:ph type="sldImg"/>
          </p:nvPr>
        </p:nvSpPr>
        <p:spPr bwMode="auto">
          <a:xfrm>
            <a:off x="1300163" y="801688"/>
            <a:ext cx="4257675" cy="3194050"/>
          </a:xfrm>
          <a:noFill/>
          <a:ln w="12699"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40292" name="Rectangle 3">
            <a:extLst>
              <a:ext uri="{FF2B5EF4-FFF2-40B4-BE49-F238E27FC236}">
                <a16:creationId xmlns:a16="http://schemas.microsoft.com/office/drawing/2014/main" id="{04BFEC8B-5DDA-F739-19B9-A3720394D188}"/>
              </a:ext>
            </a:extLst>
          </p:cNvPr>
          <p:cNvSpPr>
            <a:spLocks noGrp="1" noChangeArrowheads="1"/>
          </p:cNvSpPr>
          <p:nvPr>
            <p:ph type="body" idx="1"/>
          </p:nvPr>
        </p:nvSpPr>
        <p:spPr bwMode="auto">
          <a:xfrm>
            <a:off x="914400" y="4344988"/>
            <a:ext cx="5029200" cy="3849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0000"/>
                    <a:lumOff val="10000"/>
                  </a:schemeClr>
                </a:solidFill>
              </a:defRPr>
            </a:lvl1pPr>
            <a:lvl2pPr marL="457189" indent="0" algn="ctr">
              <a:buNone/>
              <a:defRPr sz="1600"/>
            </a:lvl2pPr>
            <a:lvl3pPr marL="914377" indent="0" algn="ctr">
              <a:buNone/>
              <a:defRPr sz="16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pPr>
              <a:defRPr/>
            </a:pPr>
            <a:fld id="{719303FF-3F04-4B84-A321-DABA1EF5CA21}" type="datetimeFigureOut">
              <a:rPr lang="en-US" smtClean="0"/>
              <a:pPr>
                <a:defRPr/>
              </a:pPr>
              <a:t>2/19/2025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53E50475-8245-4311-A132-EEE9333DE633}" type="slidenum">
              <a:rPr lang="en-US" altLang="en-US" smtClean="0"/>
              <a:pPr/>
              <a:t>‹#›</a:t>
            </a:fld>
            <a:endParaRPr lang="en-US" altLang="en-US"/>
          </a:p>
        </p:txBody>
      </p:sp>
      <p:cxnSp>
        <p:nvCxnSpPr>
          <p:cNvPr id="8" name="Straight Connector 7"/>
          <p:cNvCxnSpPr/>
          <p:nvPr/>
        </p:nvCxnSpPr>
        <p:spPr>
          <a:xfrm flipV="1">
            <a:off x="629013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658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6D62A50A-8F14-4983-ACEC-CE60B91B331F}" type="datetimeFigureOut">
              <a:rPr lang="en-US" smtClean="0"/>
              <a:pPr>
                <a:defRPr/>
              </a:pPr>
              <a:t>2/19/2025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FD8E7BF1-4CEE-4170-B6B1-02A63A218073}" type="slidenum">
              <a:rPr lang="en-US" altLang="en-US" smtClean="0"/>
              <a:pPr/>
              <a:t>‹#›</a:t>
            </a:fld>
            <a:endParaRPr lang="en-US" altLang="en-US"/>
          </a:p>
        </p:txBody>
      </p:sp>
    </p:spTree>
    <p:extLst>
      <p:ext uri="{BB962C8B-B14F-4D97-AF65-F5344CB8AC3E}">
        <p14:creationId xmlns:p14="http://schemas.microsoft.com/office/powerpoint/2010/main" val="3995387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4769B28F-66B2-40EC-9D42-7282B9F0BEC1}" type="datetimeFigureOut">
              <a:rPr lang="en-US" smtClean="0"/>
              <a:pPr>
                <a:defRPr/>
              </a:pPr>
              <a:t>2/19/2025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AD728E7-CDC8-4E29-897C-2AD7AA0B6C51}" type="slidenum">
              <a:rPr lang="en-US" altLang="en-US" smtClean="0"/>
              <a:pPr/>
              <a:t>‹#›</a:t>
            </a:fld>
            <a:endParaRPr lang="en-US" altLang="en-US"/>
          </a:p>
        </p:txBody>
      </p:sp>
      <p:cxnSp>
        <p:nvCxnSpPr>
          <p:cNvPr id="7" name="Straight Connector 6"/>
          <p:cNvCxnSpPr/>
          <p:nvPr/>
        </p:nvCxnSpPr>
        <p:spPr>
          <a:xfrm rot="5400000" flipV="1">
            <a:off x="7543800" y="17356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9495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F36964A5-7522-4FBE-88A8-026EF16E883A}" type="datetimeFigureOut">
              <a:rPr lang="en-US" smtClean="0"/>
              <a:pPr>
                <a:defRPr/>
              </a:pPr>
              <a:t>2/19/2025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189B287F-DED3-40DF-8CFB-32B62E1E28A8}" type="slidenum">
              <a:rPr lang="en-US" altLang="en-US" smtClean="0"/>
              <a:pPr/>
              <a:t>‹#›</a:t>
            </a:fld>
            <a:endParaRPr lang="en-US" altLang="en-US"/>
          </a:p>
        </p:txBody>
      </p:sp>
    </p:spTree>
    <p:extLst>
      <p:ext uri="{BB962C8B-B14F-4D97-AF65-F5344CB8AC3E}">
        <p14:creationId xmlns:p14="http://schemas.microsoft.com/office/powerpoint/2010/main" val="2540266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9144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457189" indent="0">
              <a:buNone/>
              <a:defRPr sz="16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373ECD38-A237-4FB4-B711-2AEE362887F4}" type="datetimeFigureOut">
              <a:rPr lang="en-US" smtClean="0"/>
              <a:pPr>
                <a:defRPr/>
              </a:pPr>
              <a:t>2/19/2025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35A04AC-D0DE-4CE9-A599-3F1C3EDA160C}" type="slidenum">
              <a:rPr lang="en-US" altLang="en-US" smtClean="0"/>
              <a:pPr/>
              <a:t>‹#›</a:t>
            </a:fld>
            <a:endParaRPr lang="en-US" altLang="en-US"/>
          </a:p>
        </p:txBody>
      </p:sp>
      <p:cxnSp>
        <p:nvCxnSpPr>
          <p:cNvPr id="8" name="Straight Connector 7"/>
          <p:cNvCxnSpPr/>
          <p:nvPr/>
        </p:nvCxnSpPr>
        <p:spPr>
          <a:xfrm flipV="1">
            <a:off x="629013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639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B55C4EFD-055A-40FC-B6BE-1B5392398CBF}" type="datetimeFigureOut">
              <a:rPr lang="en-US" smtClean="0"/>
              <a:pPr>
                <a:defRPr/>
              </a:pPr>
              <a:t>2/19/2025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2D7ABD48-7870-4480-A565-CBCE06D2528E}" type="slidenum">
              <a:rPr lang="en-US" altLang="en-US" smtClean="0"/>
              <a:pPr/>
              <a:t>‹#›</a:t>
            </a:fld>
            <a:endParaRPr lang="en-US" altLang="en-US"/>
          </a:p>
        </p:txBody>
      </p:sp>
    </p:spTree>
    <p:extLst>
      <p:ext uri="{BB962C8B-B14F-4D97-AF65-F5344CB8AC3E}">
        <p14:creationId xmlns:p14="http://schemas.microsoft.com/office/powerpoint/2010/main" val="830939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2">
                    <a:lumMod val="75000"/>
                  </a:schemeClr>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2">
                    <a:lumMod val="75000"/>
                  </a:schemeClr>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marL="0" lvl="0" indent="0" algn="l" defTabSz="914377"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4491990"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E170A7F0-2F4D-495F-AB6C-F10B3DD2FCFD}" type="datetimeFigureOut">
              <a:rPr lang="en-US" smtClean="0"/>
              <a:pPr>
                <a:defRPr/>
              </a:pPr>
              <a:t>2/19/2025</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29D05B78-B351-4465-85F7-09DE95AFD168}" type="slidenum">
              <a:rPr lang="en-US" altLang="en-US" smtClean="0"/>
              <a:pPr/>
              <a:t>‹#›</a:t>
            </a:fld>
            <a:endParaRPr lang="en-US" altLang="en-US"/>
          </a:p>
        </p:txBody>
      </p:sp>
    </p:spTree>
    <p:extLst>
      <p:ext uri="{BB962C8B-B14F-4D97-AF65-F5344CB8AC3E}">
        <p14:creationId xmlns:p14="http://schemas.microsoft.com/office/powerpoint/2010/main" val="941776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2384D805-803F-4572-9DF7-6435BD4F4079}" type="datetimeFigureOut">
              <a:rPr lang="en-US" smtClean="0"/>
              <a:pPr>
                <a:defRPr/>
              </a:pPr>
              <a:t>2/19/2025</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6422B64D-053F-46BF-959B-9B26433177B1}" type="slidenum">
              <a:rPr lang="en-US" altLang="en-US" smtClean="0"/>
              <a:pPr/>
              <a:t>‹#›</a:t>
            </a:fld>
            <a:endParaRPr lang="en-US" altLang="en-US"/>
          </a:p>
        </p:txBody>
      </p:sp>
    </p:spTree>
    <p:extLst>
      <p:ext uri="{BB962C8B-B14F-4D97-AF65-F5344CB8AC3E}">
        <p14:creationId xmlns:p14="http://schemas.microsoft.com/office/powerpoint/2010/main" val="2444103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BDEB239-76EE-4168-8418-7859BEDA1649}" type="datetimeFigureOut">
              <a:rPr lang="en-US" smtClean="0"/>
              <a:pPr>
                <a:defRPr/>
              </a:pPr>
              <a:t>2/19/2025</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308526BB-FD7D-4796-9AEA-0B3D594F5B53}" type="slidenum">
              <a:rPr lang="en-US" altLang="en-US" smtClean="0"/>
              <a:pPr/>
              <a:t>‹#›</a:t>
            </a:fld>
            <a:endParaRPr lang="en-US" altLang="en-US"/>
          </a:p>
        </p:txBody>
      </p:sp>
    </p:spTree>
    <p:extLst>
      <p:ext uri="{BB962C8B-B14F-4D97-AF65-F5344CB8AC3E}">
        <p14:creationId xmlns:p14="http://schemas.microsoft.com/office/powerpoint/2010/main" val="3500258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en-US"/>
              <a:t>Click to edit Master title style</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3A6E00F3-35E4-474F-B52A-5545F700D2A4}" type="datetimeFigureOut">
              <a:rPr lang="en-US" smtClean="0"/>
              <a:pPr>
                <a:defRPr/>
              </a:pPr>
              <a:t>2/19/2025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911E310F-39DE-46B0-A063-6EA8D1F74C67}" type="slidenum">
              <a:rPr lang="en-US" altLang="en-US" smtClean="0"/>
              <a:pPr/>
              <a:t>‹#›</a:t>
            </a:fld>
            <a:endParaRPr lang="en-US" altLang="en-US"/>
          </a:p>
        </p:txBody>
      </p:sp>
    </p:spTree>
    <p:extLst>
      <p:ext uri="{BB962C8B-B14F-4D97-AF65-F5344CB8AC3E}">
        <p14:creationId xmlns:p14="http://schemas.microsoft.com/office/powerpoint/2010/main" val="1086520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9141714" cy="4572000"/>
          </a:xfrm>
          <a:solidFill>
            <a:schemeClr val="accent2">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F0DC6752-6139-42B2-A862-F1933170FAC8}" type="datetimeFigureOut">
              <a:rPr lang="en-US" smtClean="0"/>
              <a:pPr>
                <a:defRPr/>
              </a:pPr>
              <a:t>2/19/2025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0F07892A-48E4-4A78-8BF1-AC88873F0C00}" type="slidenum">
              <a:rPr lang="en-US" altLang="en-US" smtClean="0"/>
              <a:pPr/>
              <a:t>‹#›</a:t>
            </a:fld>
            <a:endParaRPr lang="en-US" altLang="en-US"/>
          </a:p>
        </p:txBody>
      </p:sp>
      <p:cxnSp>
        <p:nvCxnSpPr>
          <p:cNvPr id="9" name="Straight Connector 8"/>
          <p:cNvCxnSpPr/>
          <p:nvPr/>
        </p:nvCxnSpPr>
        <p:spPr>
          <a:xfrm flipV="1">
            <a:off x="629013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1998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pPr>
              <a:defRPr/>
            </a:pPr>
            <a:fld id="{56BB0EB8-A293-4011-99B9-E6B012B038FC}" type="datetimeFigureOut">
              <a:rPr lang="en-US" smtClean="0"/>
              <a:pPr>
                <a:defRPr/>
              </a:pPr>
              <a:t>2/19/2025</a:t>
            </a:fld>
            <a:endParaRPr lang="en-US"/>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pPr>
              <a:defRPr/>
            </a:pPr>
            <a:endParaRPr lang="en-US"/>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680F6B1E-6A8F-4A4C-BB6F-F5E8EC8F7102}" type="slidenum">
              <a:rPr lang="en-US" altLang="en-US" smtClean="0"/>
              <a:pPr/>
              <a:t>‹#›</a:t>
            </a:fld>
            <a:endParaRPr lang="en-US" altLang="en-US"/>
          </a:p>
        </p:txBody>
      </p:sp>
      <p:cxnSp>
        <p:nvCxnSpPr>
          <p:cNvPr id="7" name="Straight Connector 6"/>
          <p:cNvCxnSpPr/>
          <p:nvPr/>
        </p:nvCxnSpPr>
        <p:spPr>
          <a:xfrm flipV="1">
            <a:off x="5715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2561393"/>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l" defTabSz="914377" rtl="0" eaLnBrk="1" latinLnBrk="0" hangingPunct="1">
        <a:lnSpc>
          <a:spcPct val="80000"/>
        </a:lnSpc>
        <a:spcBef>
          <a:spcPct val="0"/>
        </a:spcBef>
        <a:buNone/>
        <a:defRPr sz="4400" kern="1200" cap="all" spc="100" baseline="0">
          <a:solidFill>
            <a:schemeClr val="tx1">
              <a:lumMod val="90000"/>
              <a:lumOff val="10000"/>
            </a:schemeClr>
          </a:solidFill>
          <a:latin typeface="+mj-lt"/>
          <a:ea typeface="+mj-ea"/>
          <a:cs typeface="+mj-cs"/>
        </a:defRPr>
      </a:lvl1pPr>
    </p:titleStyle>
    <p:body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oleObject" Target="../embeddings/oleObject29.bin"/><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oleObject" Target="../embeddings/oleObject30.bin"/><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lh3.ggpht.com/__2lrVcvv9JE/Sx5hIkNC9tI/AAAAAAAAA2A/7hbsO7cPiUY/s1600-h/image%5b5%5d.png" TargetMode="Externa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oleObject" Target="../embeddings/oleObject31.bin"/><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oleObject" Target="../embeddings/oleObject32.bin"/><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oleObject" Target="../embeddings/oleObject3.bin"/><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oleObject" Target="../embeddings/oleObject4.bin"/><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oleObject" Target="../embeddings/oleObject5.bin"/><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oleObject" Target="../embeddings/oleObject6.bin"/><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oleObject" Target="../embeddings/oleObject7.bin"/><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oleObject" Target="../embeddings/oleObject8.bin"/><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oleObject" Target="../embeddings/oleObject9.bin"/><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oleObject" Target="../embeddings/oleObject10.bin"/><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oleObject" Target="../embeddings/oleObject11.bin"/><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oleObject" Target="../embeddings/oleObject12.bin"/><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oleObject" Target="../embeddings/oleObject13.bin"/><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oleObject" Target="../embeddings/oleObject14.bin"/><Relationship Id="rId1" Type="http://schemas.openxmlformats.org/officeDocument/2006/relationships/slideLayout" Target="../slideLayouts/slideLayout7.xml"/><Relationship Id="rId6" Type="http://schemas.openxmlformats.org/officeDocument/2006/relationships/oleObject" Target="../embeddings/oleObject16.bin"/><Relationship Id="rId5" Type="http://schemas.openxmlformats.org/officeDocument/2006/relationships/image" Target="../media/image31.png"/><Relationship Id="rId4" Type="http://schemas.openxmlformats.org/officeDocument/2006/relationships/oleObject" Target="../embeddings/oleObject15.bin"/><Relationship Id="rId9" Type="http://schemas.openxmlformats.org/officeDocument/2006/relationships/image" Target="../media/image33.png"/></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file:///C:\Documents%20and%20Settings\Pulasthi\Local%20Settings\Temp\WindowsLiveWriter-429641856\supfiles17A6BCB\image%5b15%5d.png"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5.wmf"/></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oleObject" Target="../embeddings/oleObject19.bin"/><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oleObject" Target="../embeddings/oleObject20.bin"/><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oleObject" Target="../embeddings/oleObject21.bin"/><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upload.wikimedia.org/wikipedia/commons/f/fe/Medulla_spinalis_-_tracts_-_English.svg" TargetMode="Externa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file:///C:\Documents%20and%20Settings\Pulasthi\Local%20Settings\Temp\WindowsLiveWriter-429641856\supfiles17A6BCB\image%5b26%5d.png"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file:///C:\Documents%20and%20Settings\Pulasthi\Local%20Settings\Temp\WindowsLiveWriter-429641856\supfiles17A6BCB\image%5b31%5d.png"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oleObject" Target="../embeddings/oleObject22.bin"/><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oleObject" Target="../embeddings/oleObject23.bin"/><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0.w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1.wm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oleObject" Target="../embeddings/oleObject26.bin"/><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oleObject" Target="../embeddings/oleObject27.bin"/><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oleObject" Target="../embeddings/oleObject28.bin"/><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95C80F-9E7F-9971-1B06-5B8ECDB50B35}"/>
              </a:ext>
            </a:extLst>
          </p:cNvPr>
          <p:cNvSpPr txBox="1">
            <a:spLocks/>
          </p:cNvSpPr>
          <p:nvPr/>
        </p:nvSpPr>
        <p:spPr>
          <a:xfrm>
            <a:off x="133350" y="5112537"/>
            <a:ext cx="6038850" cy="1463040"/>
          </a:xfrm>
          <a:prstGeom prst="rect">
            <a:avLst/>
          </a:prstGeom>
        </p:spPr>
        <p:txBody>
          <a:bodyPr vert="horz" lIns="91440" tIns="45720" rIns="91440" bIns="45720" rtlCol="0" anchor="ctr">
            <a:normAutofit/>
          </a:bodyPr>
          <a:lstStyle>
            <a:lvl1pPr algn="r" defTabSz="914400" rtl="0" eaLnBrk="1" latinLnBrk="0" hangingPunct="1">
              <a:lnSpc>
                <a:spcPct val="80000"/>
              </a:lnSpc>
              <a:spcBef>
                <a:spcPct val="0"/>
              </a:spcBef>
              <a:buNone/>
              <a:defRPr sz="4400" kern="1200" cap="all" spc="200" baseline="0">
                <a:solidFill>
                  <a:schemeClr val="tx1">
                    <a:lumMod val="95000"/>
                    <a:lumOff val="5000"/>
                  </a:schemeClr>
                </a:solidFill>
                <a:latin typeface="+mj-lt"/>
                <a:ea typeface="+mj-ea"/>
                <a:cs typeface="+mj-cs"/>
              </a:defRPr>
            </a:lvl1pPr>
          </a:lstStyle>
          <a:p>
            <a:r>
              <a:rPr lang="en-US" cap="all" dirty="0"/>
              <a:t>Tractology</a:t>
            </a:r>
          </a:p>
          <a:p>
            <a:r>
              <a:rPr lang="en-US" sz="2000" cap="all" dirty="0"/>
              <a:t>Ascending &amp; descending tracts of spinal cord </a:t>
            </a:r>
            <a:endParaRPr lang="en-US" sz="2000" dirty="0"/>
          </a:p>
        </p:txBody>
      </p:sp>
      <p:sp>
        <p:nvSpPr>
          <p:cNvPr id="8" name="Subtitle 2">
            <a:extLst>
              <a:ext uri="{FF2B5EF4-FFF2-40B4-BE49-F238E27FC236}">
                <a16:creationId xmlns:a16="http://schemas.microsoft.com/office/drawing/2014/main" id="{B2CE11FB-2EE6-2114-D6A4-FD0C9B8859B3}"/>
              </a:ext>
            </a:extLst>
          </p:cNvPr>
          <p:cNvSpPr txBox="1">
            <a:spLocks/>
          </p:cNvSpPr>
          <p:nvPr/>
        </p:nvSpPr>
        <p:spPr>
          <a:xfrm>
            <a:off x="6610350" y="5112537"/>
            <a:ext cx="2400300" cy="1463040"/>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0"/>
              </a:spcBef>
              <a:spcAft>
                <a:spcPts val="200"/>
              </a:spcAft>
              <a:buClr>
                <a:schemeClr val="accent1"/>
              </a:buClr>
              <a:buSzPct val="100000"/>
              <a:buFont typeface="Tw Cen MT" panose="020B0602020104020603" pitchFamily="34" charset="0"/>
              <a:buNone/>
              <a:defRPr sz="1600" kern="1200">
                <a:solidFill>
                  <a:schemeClr val="tx1">
                    <a:lumMod val="95000"/>
                    <a:lumOff val="5000"/>
                  </a:schemeClr>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6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6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600" kern="1200">
                <a:solidFill>
                  <a:schemeClr val="tx1"/>
                </a:solidFill>
                <a:latin typeface="+mn-lt"/>
                <a:ea typeface="+mn-ea"/>
                <a:cs typeface="+mn-cs"/>
              </a:defRPr>
            </a:lvl9pPr>
          </a:lstStyle>
          <a:p>
            <a:r>
              <a:rPr lang="en-US" dirty="0"/>
              <a:t>BY MBBSPPT.COM</a:t>
            </a:r>
          </a:p>
        </p:txBody>
      </p:sp>
      <p:pic>
        <p:nvPicPr>
          <p:cNvPr id="3" name="Picture 2">
            <a:extLst>
              <a:ext uri="{FF2B5EF4-FFF2-40B4-BE49-F238E27FC236}">
                <a16:creationId xmlns:a16="http://schemas.microsoft.com/office/drawing/2014/main" id="{0502268D-7279-6899-4D89-8B26D51CB3E5}"/>
              </a:ext>
            </a:extLst>
          </p:cNvPr>
          <p:cNvPicPr>
            <a:picLocks noChangeAspect="1"/>
          </p:cNvPicPr>
          <p:nvPr/>
        </p:nvPicPr>
        <p:blipFill>
          <a:blip r:embed="rId2">
            <a:extLst>
              <a:ext uri="{28A0092B-C50C-407E-A947-70E740481C1C}">
                <a14:useLocalDpi xmlns:a14="http://schemas.microsoft.com/office/drawing/2010/main" val="0"/>
              </a:ext>
            </a:extLst>
          </a:blip>
          <a:srcRect t="18604" b="21594"/>
          <a:stretch/>
        </p:blipFill>
        <p:spPr>
          <a:xfrm>
            <a:off x="1704975" y="609600"/>
            <a:ext cx="5734050" cy="3429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2E10F-D8C3-3C06-448C-EF5BEB79288C}"/>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20F1BC2-74E1-F793-1EF8-003A87D39F81}"/>
              </a:ext>
            </a:extLst>
          </p:cNvPr>
          <p:cNvSpPr txBox="1">
            <a:spLocks/>
          </p:cNvSpPr>
          <p:nvPr/>
        </p:nvSpPr>
        <p:spPr>
          <a:xfrm>
            <a:off x="768096" y="2286000"/>
            <a:ext cx="7690104" cy="40233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algn="just" eaLnBrk="1" hangingPunct="1">
              <a:buNone/>
            </a:pPr>
            <a:r>
              <a:rPr lang="en-US" sz="1800" dirty="0"/>
              <a:t>The pain &amp; temperature </a:t>
            </a:r>
            <a:r>
              <a:rPr lang="en-US" sz="1800" dirty="0" err="1"/>
              <a:t>fibres</a:t>
            </a:r>
            <a:r>
              <a:rPr lang="en-US" sz="1800" dirty="0"/>
              <a:t> enter Lissauer’s tract. Each bifurcate into </a:t>
            </a:r>
          </a:p>
          <a:p>
            <a:pPr algn="just" eaLnBrk="1" hangingPunct="1">
              <a:buFont typeface="Arial" panose="020B0604020202020204" pitchFamily="34" charset="0"/>
              <a:buChar char="•"/>
            </a:pPr>
            <a:r>
              <a:rPr lang="en-US" sz="1600" i="1" dirty="0"/>
              <a:t>a very short ascending branch </a:t>
            </a:r>
          </a:p>
          <a:p>
            <a:pPr algn="just" eaLnBrk="1" hangingPunct="1">
              <a:buFont typeface="Arial" panose="020B0604020202020204" pitchFamily="34" charset="0"/>
              <a:buChar char="•"/>
            </a:pPr>
            <a:r>
              <a:rPr lang="en-US" sz="1600" i="1" dirty="0"/>
              <a:t>a very short descending branch</a:t>
            </a:r>
          </a:p>
          <a:p>
            <a:pPr marL="0" indent="0" algn="just" eaLnBrk="1" hangingPunct="1">
              <a:buNone/>
            </a:pPr>
            <a:r>
              <a:rPr lang="en-US" sz="1800" dirty="0"/>
              <a:t>The main </a:t>
            </a:r>
            <a:r>
              <a:rPr lang="en-US" sz="1800" dirty="0" err="1"/>
              <a:t>fibre</a:t>
            </a:r>
            <a:r>
              <a:rPr lang="en-US" sz="1800" dirty="0"/>
              <a:t> &amp; its branches synapse with cells in SGR mainly within same segment.</a:t>
            </a:r>
          </a:p>
          <a:p>
            <a:pPr marL="0" indent="0" algn="just" eaLnBrk="1" hangingPunct="1">
              <a:buNone/>
            </a:pPr>
            <a:r>
              <a:rPr lang="en-US" sz="1800" dirty="0" err="1"/>
              <a:t>Lissaure’s</a:t>
            </a:r>
            <a:r>
              <a:rPr lang="en-US" sz="1800" dirty="0"/>
              <a:t> tract is part of axon of 1st neuron of pain &amp; temperature.</a:t>
            </a:r>
          </a:p>
          <a:p>
            <a:pPr marL="0" indent="0" algn="just" eaLnBrk="1" hangingPunct="1">
              <a:buNone/>
            </a:pPr>
            <a:r>
              <a:rPr lang="en-US" sz="1800" dirty="0"/>
              <a:t>Exteroceptive sensations (sensations from skin)are pain, </a:t>
            </a:r>
            <a:r>
              <a:rPr lang="en-US" sz="1800" dirty="0" err="1"/>
              <a:t>temerature</a:t>
            </a:r>
            <a:r>
              <a:rPr lang="en-US" sz="1800" dirty="0"/>
              <a:t> &amp; touch.</a:t>
            </a:r>
          </a:p>
        </p:txBody>
      </p:sp>
      <p:sp>
        <p:nvSpPr>
          <p:cNvPr id="8" name="Title 1">
            <a:extLst>
              <a:ext uri="{FF2B5EF4-FFF2-40B4-BE49-F238E27FC236}">
                <a16:creationId xmlns:a16="http://schemas.microsoft.com/office/drawing/2014/main" id="{D7B34DE8-4955-C9A7-0049-519E68739EFE}"/>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dirty="0"/>
              <a:t>Lissauer’s tract</a:t>
            </a:r>
          </a:p>
        </p:txBody>
      </p:sp>
      <p:sp>
        <p:nvSpPr>
          <p:cNvPr id="2" name="Text Box 5">
            <a:extLst>
              <a:ext uri="{FF2B5EF4-FFF2-40B4-BE49-F238E27FC236}">
                <a16:creationId xmlns:a16="http://schemas.microsoft.com/office/drawing/2014/main" id="{823B088D-F7B5-EAD7-B2F3-4D5922153393}"/>
              </a:ext>
            </a:extLst>
          </p:cNvPr>
          <p:cNvSpPr txBox="1">
            <a:spLocks noChangeArrowheads="1"/>
          </p:cNvSpPr>
          <p:nvPr/>
        </p:nvSpPr>
        <p:spPr bwMode="auto">
          <a:xfrm>
            <a:off x="3657600" y="2993138"/>
            <a:ext cx="4572000" cy="243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lnSpc>
                <a:spcPct val="80000"/>
              </a:lnSpc>
              <a:spcBef>
                <a:spcPct val="20000"/>
              </a:spcBef>
            </a:pPr>
            <a:r>
              <a:rPr lang="en-US" altLang="en-US" sz="1200" dirty="0">
                <a:latin typeface="Calibri" panose="020F0502020204030204" pitchFamily="34" charset="0"/>
              </a:rPr>
              <a:t>which reach one segment above &amp; one segment below.</a:t>
            </a:r>
          </a:p>
        </p:txBody>
      </p:sp>
      <p:sp>
        <p:nvSpPr>
          <p:cNvPr id="3" name="AutoShape 6">
            <a:extLst>
              <a:ext uri="{FF2B5EF4-FFF2-40B4-BE49-F238E27FC236}">
                <a16:creationId xmlns:a16="http://schemas.microsoft.com/office/drawing/2014/main" id="{808780E8-B0C0-958F-7503-6AFEBB9E8412}"/>
              </a:ext>
            </a:extLst>
          </p:cNvPr>
          <p:cNvSpPr>
            <a:spLocks/>
          </p:cNvSpPr>
          <p:nvPr/>
        </p:nvSpPr>
        <p:spPr bwMode="auto">
          <a:xfrm>
            <a:off x="3810000" y="2772910"/>
            <a:ext cx="205273" cy="684243"/>
          </a:xfrm>
          <a:prstGeom prst="rightBrace">
            <a:avLst>
              <a:gd name="adj1" fmla="val 27778"/>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Tree>
    <p:extLst>
      <p:ext uri="{BB962C8B-B14F-4D97-AF65-F5344CB8AC3E}">
        <p14:creationId xmlns:p14="http://schemas.microsoft.com/office/powerpoint/2010/main" val="28808696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691B8-08F5-4AFD-0607-92039961D0F1}"/>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25BFB8B-805B-FF95-A6EE-9873305CD28C}"/>
              </a:ext>
            </a:extLst>
          </p:cNvPr>
          <p:cNvSpPr txBox="1">
            <a:spLocks/>
          </p:cNvSpPr>
          <p:nvPr/>
        </p:nvSpPr>
        <p:spPr>
          <a:xfrm>
            <a:off x="838200" y="1752600"/>
            <a:ext cx="7537704" cy="45567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eaLnBrk="1" hangingPunct="1">
              <a:buNone/>
            </a:pPr>
            <a:r>
              <a:rPr lang="en-US" sz="1400" dirty="0"/>
              <a:t>5. Motor neuron - sends signal to appropriate effector</a:t>
            </a:r>
          </a:p>
          <a:p>
            <a:pPr marL="0" indent="0" eaLnBrk="1" hangingPunct="1">
              <a:buNone/>
            </a:pPr>
            <a:r>
              <a:rPr lang="en-US" sz="1400" dirty="0"/>
              <a:t>		a. resides in anterior horn - skeletal muscle</a:t>
            </a:r>
          </a:p>
          <a:p>
            <a:pPr marL="0" indent="0" eaLnBrk="1" hangingPunct="1">
              <a:buNone/>
            </a:pPr>
            <a:r>
              <a:rPr lang="en-US" sz="1400" dirty="0"/>
              <a:t>		b. resides in lateral horn - smooth/cardiac/gland</a:t>
            </a:r>
          </a:p>
          <a:p>
            <a:pPr marL="0" indent="0" eaLnBrk="1" hangingPunct="1">
              <a:buNone/>
            </a:pPr>
            <a:r>
              <a:rPr lang="en-US" sz="1400" dirty="0"/>
              <a:t>6. Effector Organ - organ effected by motor neuron</a:t>
            </a:r>
          </a:p>
          <a:p>
            <a:pPr marL="0" indent="0" eaLnBrk="1" hangingPunct="1">
              <a:buNone/>
            </a:pPr>
            <a:r>
              <a:rPr lang="en-US" sz="1400" dirty="0"/>
              <a:t>		a. simple reflexes and motion - skeletal muscle</a:t>
            </a:r>
          </a:p>
          <a:p>
            <a:pPr marL="0" indent="0" eaLnBrk="1" hangingPunct="1">
              <a:buNone/>
            </a:pPr>
            <a:r>
              <a:rPr lang="en-US" sz="1400" dirty="0"/>
              <a:t>		b. general physiological - other organs</a:t>
            </a:r>
          </a:p>
        </p:txBody>
      </p:sp>
      <p:sp>
        <p:nvSpPr>
          <p:cNvPr id="8" name="Title 1">
            <a:extLst>
              <a:ext uri="{FF2B5EF4-FFF2-40B4-BE49-F238E27FC236}">
                <a16:creationId xmlns:a16="http://schemas.microsoft.com/office/drawing/2014/main" id="{56FBFEEE-3674-27D7-D630-7347FAFAFE50}"/>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sz="4000" dirty="0"/>
              <a:t>The Simple Reflex Arc</a:t>
            </a:r>
          </a:p>
        </p:txBody>
      </p:sp>
    </p:spTree>
    <p:extLst>
      <p:ext uri="{BB962C8B-B14F-4D97-AF65-F5344CB8AC3E}">
        <p14:creationId xmlns:p14="http://schemas.microsoft.com/office/powerpoint/2010/main" val="291630828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08D3A-6567-3E65-72A2-26A2387F24FB}"/>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2867885-F222-1E8C-F3FB-A305D2E42F7E}"/>
              </a:ext>
            </a:extLst>
          </p:cNvPr>
          <p:cNvSpPr txBox="1">
            <a:spLocks/>
          </p:cNvSpPr>
          <p:nvPr/>
        </p:nvSpPr>
        <p:spPr>
          <a:xfrm>
            <a:off x="838200" y="2084832"/>
            <a:ext cx="7537704" cy="4224528"/>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eaLnBrk="1" hangingPunct="1">
              <a:buNone/>
            </a:pPr>
            <a:r>
              <a:rPr lang="en-US" dirty="0"/>
              <a:t>1. Patellar Reflex (Knee Jerk)</a:t>
            </a:r>
          </a:p>
          <a:p>
            <a:pPr marL="0" indent="0" eaLnBrk="1" hangingPunct="1">
              <a:buNone/>
            </a:pPr>
            <a:r>
              <a:rPr lang="en-US" dirty="0"/>
              <a:t>2. Achilles Reflex (Ankle Jerk)</a:t>
            </a:r>
          </a:p>
          <a:p>
            <a:pPr marL="0" indent="0" eaLnBrk="1" hangingPunct="1">
              <a:buNone/>
            </a:pPr>
            <a:r>
              <a:rPr lang="en-US" dirty="0"/>
              <a:t>3. Babinski Sign - 	</a:t>
            </a:r>
          </a:p>
          <a:p>
            <a:pPr marL="173736" lvl="1" indent="0">
              <a:buNone/>
            </a:pPr>
            <a:r>
              <a:rPr lang="en-US" dirty="0"/>
              <a:t>Positive (Under 1</a:t>
            </a:r>
            <a:r>
              <a:rPr lang="en-US" baseline="30000" dirty="0"/>
              <a:t>1/2</a:t>
            </a:r>
            <a:r>
              <a:rPr lang="en-US" dirty="0"/>
              <a:t> Years Old)</a:t>
            </a:r>
          </a:p>
          <a:p>
            <a:pPr marL="173736" lvl="1" indent="0">
              <a:buNone/>
            </a:pPr>
            <a:r>
              <a:rPr lang="en-US" dirty="0"/>
              <a:t>Negative (After 1</a:t>
            </a:r>
            <a:r>
              <a:rPr lang="en-US" baseline="30000" dirty="0"/>
              <a:t>1/2</a:t>
            </a:r>
            <a:r>
              <a:rPr lang="en-US" dirty="0"/>
              <a:t> Years Old)</a:t>
            </a:r>
          </a:p>
          <a:p>
            <a:pPr marL="0" indent="0" eaLnBrk="1" hangingPunct="1">
              <a:buNone/>
            </a:pPr>
            <a:r>
              <a:rPr lang="en-US" dirty="0"/>
              <a:t>4. Abdominal Reflex</a:t>
            </a:r>
          </a:p>
        </p:txBody>
      </p:sp>
      <p:sp>
        <p:nvSpPr>
          <p:cNvPr id="8" name="Title 1">
            <a:extLst>
              <a:ext uri="{FF2B5EF4-FFF2-40B4-BE49-F238E27FC236}">
                <a16:creationId xmlns:a16="http://schemas.microsoft.com/office/drawing/2014/main" id="{0BC5B6DC-05D9-7FF4-2B35-B0908E3C54C8}"/>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sz="4000" dirty="0"/>
              <a:t>Major Clinical Reflexes</a:t>
            </a:r>
          </a:p>
        </p:txBody>
      </p:sp>
    </p:spTree>
    <p:extLst>
      <p:ext uri="{BB962C8B-B14F-4D97-AF65-F5344CB8AC3E}">
        <p14:creationId xmlns:p14="http://schemas.microsoft.com/office/powerpoint/2010/main" val="301763188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4060E-8E0E-AFC3-1690-CB281B293B5B}"/>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F69C53F-9D6E-6354-26A8-E360D4415C13}"/>
              </a:ext>
            </a:extLst>
          </p:cNvPr>
          <p:cNvSpPr txBox="1">
            <a:spLocks/>
          </p:cNvSpPr>
          <p:nvPr/>
        </p:nvSpPr>
        <p:spPr>
          <a:xfrm>
            <a:off x="838200" y="1981200"/>
            <a:ext cx="7537704" cy="43281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eaLnBrk="1" hangingPunct="1">
              <a:buNone/>
            </a:pPr>
            <a:r>
              <a:rPr lang="en-US" sz="1000" b="1" dirty="0"/>
              <a:t>1. Spinal Reflexes - </a:t>
            </a:r>
            <a:r>
              <a:rPr lang="en-US" sz="1000" dirty="0"/>
              <a:t>Spinal Cord Controlled (Posture)</a:t>
            </a:r>
          </a:p>
          <a:p>
            <a:pPr marL="0" indent="0" eaLnBrk="1" hangingPunct="1">
              <a:buNone/>
            </a:pPr>
            <a:r>
              <a:rPr lang="en-US" sz="1000" b="1" dirty="0"/>
              <a:t>2. Somatic Reflexes - </a:t>
            </a:r>
            <a:r>
              <a:rPr lang="en-US" sz="1000" dirty="0"/>
              <a:t>Skeletal Muscles</a:t>
            </a:r>
          </a:p>
          <a:p>
            <a:pPr marL="0" indent="0" eaLnBrk="1" hangingPunct="1">
              <a:buNone/>
            </a:pPr>
            <a:r>
              <a:rPr lang="en-US" sz="1000" b="1" dirty="0"/>
              <a:t>3. Cranial Reflexes - </a:t>
            </a:r>
            <a:r>
              <a:rPr lang="en-US" sz="1000" dirty="0"/>
              <a:t>Brain And Cranial Nerves</a:t>
            </a:r>
          </a:p>
          <a:p>
            <a:pPr marL="0" indent="0" eaLnBrk="1" hangingPunct="1">
              <a:buNone/>
            </a:pPr>
            <a:r>
              <a:rPr lang="en-US" sz="1000" b="1" dirty="0"/>
              <a:t>4. Visceral (Autonomic) R. - Smooth/Cardiac/Glands</a:t>
            </a:r>
          </a:p>
          <a:p>
            <a:pPr marL="0" indent="0" eaLnBrk="1" hangingPunct="1">
              <a:buNone/>
            </a:pPr>
            <a:r>
              <a:rPr lang="en-US" sz="1000" b="1" dirty="0"/>
              <a:t>5. Stretch Reflex - </a:t>
            </a:r>
            <a:r>
              <a:rPr lang="en-US" sz="1000" dirty="0"/>
              <a:t>Monosynaptic</a:t>
            </a:r>
          </a:p>
          <a:p>
            <a:pPr marL="173736" lvl="1" indent="0">
              <a:buNone/>
            </a:pPr>
            <a:r>
              <a:rPr lang="en-US" sz="1200" dirty="0"/>
              <a:t>A. Muscle Spindle Organ (Sense Stretch)</a:t>
            </a:r>
          </a:p>
          <a:p>
            <a:pPr marL="173736" lvl="1" indent="0">
              <a:buNone/>
            </a:pPr>
            <a:r>
              <a:rPr lang="en-US" sz="1200" dirty="0"/>
              <a:t>B. Sensory Neuron -&gt; Motor Neuron</a:t>
            </a:r>
          </a:p>
          <a:p>
            <a:pPr marL="173736" lvl="1" indent="0">
              <a:buNone/>
            </a:pPr>
            <a:r>
              <a:rPr lang="en-US" sz="1200" dirty="0"/>
              <a:t>C. Ipsilateral (Same Side) Reflex Arc</a:t>
            </a:r>
          </a:p>
          <a:p>
            <a:pPr marL="173736" lvl="1" indent="0">
              <a:buNone/>
            </a:pPr>
            <a:r>
              <a:rPr lang="en-US" sz="1200" dirty="0"/>
              <a:t>D. Patellar Tendon Reflex</a:t>
            </a:r>
          </a:p>
          <a:p>
            <a:pPr marL="173736" lvl="1" indent="0">
              <a:buNone/>
            </a:pPr>
            <a:r>
              <a:rPr lang="en-US" sz="1200" dirty="0"/>
              <a:t>E. Reciprocal Innervation - Excitatory/Inhibitory</a:t>
            </a:r>
          </a:p>
          <a:p>
            <a:pPr marL="0" indent="0" eaLnBrk="1" hangingPunct="1">
              <a:buNone/>
            </a:pPr>
            <a:r>
              <a:rPr lang="en-US" sz="1000" b="1" dirty="0"/>
              <a:t>6. Tendon Reflex - </a:t>
            </a:r>
            <a:r>
              <a:rPr lang="en-US" sz="1000" dirty="0"/>
              <a:t>Polysynaptic</a:t>
            </a:r>
          </a:p>
          <a:p>
            <a:pPr marL="173736" lvl="1" indent="0">
              <a:buNone/>
            </a:pPr>
            <a:r>
              <a:rPr lang="en-US" sz="1200" dirty="0"/>
              <a:t>A. Golgi Tendon Organs (Sense Tension)</a:t>
            </a:r>
          </a:p>
          <a:p>
            <a:pPr marL="173736" lvl="1" indent="0">
              <a:buNone/>
            </a:pPr>
            <a:r>
              <a:rPr lang="en-US" sz="1200" dirty="0"/>
              <a:t>B. Sensory Neuron -&gt; Interneuron -&gt; Motor Neuron</a:t>
            </a:r>
          </a:p>
          <a:p>
            <a:pPr marL="173736" lvl="1" indent="0">
              <a:buNone/>
            </a:pPr>
            <a:r>
              <a:rPr lang="en-US" sz="1200" dirty="0"/>
              <a:t>C. Ipsilateral Reflex Arc</a:t>
            </a:r>
          </a:p>
          <a:p>
            <a:pPr marL="173736" lvl="1" indent="0">
              <a:buNone/>
            </a:pPr>
            <a:r>
              <a:rPr lang="en-US" sz="1200" dirty="0"/>
              <a:t>D. Also Reciprocal Innervation</a:t>
            </a:r>
          </a:p>
        </p:txBody>
      </p:sp>
      <p:sp>
        <p:nvSpPr>
          <p:cNvPr id="8" name="Title 1">
            <a:extLst>
              <a:ext uri="{FF2B5EF4-FFF2-40B4-BE49-F238E27FC236}">
                <a16:creationId xmlns:a16="http://schemas.microsoft.com/office/drawing/2014/main" id="{0D88806D-8656-D5B4-E6C9-451A4975C1E7}"/>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sz="4000" b="1" dirty="0"/>
              <a:t>Different Reflexes</a:t>
            </a:r>
          </a:p>
        </p:txBody>
      </p:sp>
    </p:spTree>
    <p:extLst>
      <p:ext uri="{BB962C8B-B14F-4D97-AF65-F5344CB8AC3E}">
        <p14:creationId xmlns:p14="http://schemas.microsoft.com/office/powerpoint/2010/main" val="39861089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C96FF-EC82-E2D1-F6E5-391302FDBFA5}"/>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154173F-9D47-A405-35F8-3F54DD4E8CD5}"/>
              </a:ext>
            </a:extLst>
          </p:cNvPr>
          <p:cNvSpPr txBox="1">
            <a:spLocks/>
          </p:cNvSpPr>
          <p:nvPr/>
        </p:nvSpPr>
        <p:spPr>
          <a:xfrm>
            <a:off x="838200" y="1752600"/>
            <a:ext cx="7537704" cy="45567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a:lnSpc>
                <a:spcPct val="80000"/>
              </a:lnSpc>
            </a:pPr>
            <a:r>
              <a:rPr lang="en-US" altLang="en-US" sz="1000" b="1" dirty="0"/>
              <a:t>7. Flexor (Withdrawal) Reflex Polysynaptic</a:t>
            </a:r>
          </a:p>
          <a:p>
            <a:pPr lvl="1">
              <a:lnSpc>
                <a:spcPct val="80000"/>
              </a:lnSpc>
            </a:pPr>
            <a:r>
              <a:rPr lang="en-US" altLang="en-US" sz="2000" dirty="0"/>
              <a:t>A. Pain Receptors</a:t>
            </a:r>
          </a:p>
          <a:p>
            <a:pPr lvl="1">
              <a:lnSpc>
                <a:spcPct val="80000"/>
              </a:lnSpc>
            </a:pPr>
            <a:r>
              <a:rPr lang="en-US" altLang="en-US" sz="2000" dirty="0"/>
              <a:t>B. Sensory -&gt; Interneurons -&gt; Many Motor Neurons</a:t>
            </a:r>
          </a:p>
          <a:p>
            <a:pPr lvl="1">
              <a:lnSpc>
                <a:spcPct val="80000"/>
              </a:lnSpc>
            </a:pPr>
            <a:r>
              <a:rPr lang="en-US" altLang="en-US" b="1" dirty="0"/>
              <a:t>C. Intersegmental Reflex Arc</a:t>
            </a:r>
          </a:p>
          <a:p>
            <a:pPr marL="310896" lvl="2" indent="0">
              <a:lnSpc>
                <a:spcPct val="80000"/>
              </a:lnSpc>
              <a:buNone/>
            </a:pPr>
            <a:r>
              <a:rPr lang="en-US" altLang="en-US" sz="1600" dirty="0"/>
              <a:t>I. Many Spinal Segments Involved In Response</a:t>
            </a:r>
          </a:p>
          <a:p>
            <a:pPr marL="310896" lvl="2" indent="0">
              <a:lnSpc>
                <a:spcPct val="80000"/>
              </a:lnSpc>
              <a:buNone/>
            </a:pPr>
            <a:r>
              <a:rPr lang="en-US" altLang="en-US" sz="1600" dirty="0" err="1"/>
              <a:t>Ii</a:t>
            </a:r>
            <a:r>
              <a:rPr lang="en-US" altLang="en-US" sz="1600" dirty="0"/>
              <a:t>. Complex Movement Is Coordinated</a:t>
            </a:r>
          </a:p>
          <a:p>
            <a:pPr lvl="1">
              <a:lnSpc>
                <a:spcPct val="80000"/>
              </a:lnSpc>
            </a:pPr>
            <a:r>
              <a:rPr lang="en-US" altLang="en-US" b="1" dirty="0"/>
              <a:t>D. Crossed-extensor Reflex</a:t>
            </a:r>
          </a:p>
          <a:p>
            <a:pPr marL="310896" lvl="2" indent="0">
              <a:lnSpc>
                <a:spcPct val="80000"/>
              </a:lnSpc>
              <a:buNone/>
            </a:pPr>
            <a:r>
              <a:rPr lang="en-US" altLang="en-US" sz="1600" dirty="0"/>
              <a:t>I. Sensory Message Crosses To Opposite Side</a:t>
            </a:r>
          </a:p>
          <a:p>
            <a:pPr marL="310896" lvl="2" indent="0">
              <a:lnSpc>
                <a:spcPct val="80000"/>
              </a:lnSpc>
              <a:buNone/>
            </a:pPr>
            <a:r>
              <a:rPr lang="en-US" altLang="en-US" sz="1600" dirty="0" err="1"/>
              <a:t>Ii</a:t>
            </a:r>
            <a:r>
              <a:rPr lang="en-US" altLang="en-US" sz="1600" dirty="0"/>
              <a:t>. Allows Contralateral Muscle Response</a:t>
            </a:r>
          </a:p>
          <a:p>
            <a:pPr marL="310896" lvl="2" indent="0">
              <a:lnSpc>
                <a:spcPct val="80000"/>
              </a:lnSpc>
              <a:buNone/>
            </a:pPr>
            <a:r>
              <a:rPr lang="en-US" altLang="en-US" sz="1600" dirty="0"/>
              <a:t>Iii. Maintain Body Balance During Reflex</a:t>
            </a:r>
          </a:p>
        </p:txBody>
      </p:sp>
      <p:sp>
        <p:nvSpPr>
          <p:cNvPr id="8" name="Title 1">
            <a:extLst>
              <a:ext uri="{FF2B5EF4-FFF2-40B4-BE49-F238E27FC236}">
                <a16:creationId xmlns:a16="http://schemas.microsoft.com/office/drawing/2014/main" id="{08B86297-1838-504F-1843-2B5E135ED8F3}"/>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sz="4000" b="1" dirty="0"/>
              <a:t>Different Reflexes</a:t>
            </a:r>
          </a:p>
        </p:txBody>
      </p:sp>
    </p:spTree>
    <p:extLst>
      <p:ext uri="{BB962C8B-B14F-4D97-AF65-F5344CB8AC3E}">
        <p14:creationId xmlns:p14="http://schemas.microsoft.com/office/powerpoint/2010/main" val="340917516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AC45A-A1D2-E6CA-456B-4F90F5D6BD96}"/>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7B4CA56-FB8D-DD8D-5ED3-363533171560}"/>
              </a:ext>
            </a:extLst>
          </p:cNvPr>
          <p:cNvSpPr txBox="1">
            <a:spLocks/>
          </p:cNvSpPr>
          <p:nvPr/>
        </p:nvSpPr>
        <p:spPr>
          <a:xfrm>
            <a:off x="838200" y="1752600"/>
            <a:ext cx="7537704" cy="45567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eaLnBrk="1" hangingPunct="1">
              <a:buNone/>
            </a:pPr>
            <a:r>
              <a:rPr lang="en-US" dirty="0"/>
              <a:t>1. Patellar Reflex (Knee Jerk)</a:t>
            </a:r>
          </a:p>
          <a:p>
            <a:pPr marL="0" indent="0" eaLnBrk="1" hangingPunct="1">
              <a:buNone/>
            </a:pPr>
            <a:r>
              <a:rPr lang="en-US" dirty="0"/>
              <a:t>2. Achilles Reflex (Ankle Jerk)</a:t>
            </a:r>
          </a:p>
          <a:p>
            <a:pPr marL="0" indent="0" eaLnBrk="1" hangingPunct="1">
              <a:buNone/>
            </a:pPr>
            <a:r>
              <a:rPr lang="en-US" dirty="0"/>
              <a:t>3. Babinski Sign - 	</a:t>
            </a:r>
          </a:p>
          <a:p>
            <a:pPr marL="0" indent="0" eaLnBrk="1" hangingPunct="1">
              <a:buNone/>
            </a:pPr>
            <a:r>
              <a:rPr lang="en-US" dirty="0"/>
              <a:t>Positive (Under 1</a:t>
            </a:r>
            <a:r>
              <a:rPr lang="en-US" baseline="30000" dirty="0"/>
              <a:t>1/2 </a:t>
            </a:r>
            <a:r>
              <a:rPr lang="en-US" dirty="0"/>
              <a:t>Years Old)</a:t>
            </a:r>
          </a:p>
          <a:p>
            <a:pPr marL="0" indent="0" eaLnBrk="1" hangingPunct="1">
              <a:buNone/>
            </a:pPr>
            <a:r>
              <a:rPr lang="en-US" dirty="0"/>
              <a:t>Negative (After 1</a:t>
            </a:r>
            <a:r>
              <a:rPr lang="en-US" baseline="30000" dirty="0"/>
              <a:t>1/2</a:t>
            </a:r>
            <a:r>
              <a:rPr lang="en-US" dirty="0"/>
              <a:t> Years Old)</a:t>
            </a:r>
          </a:p>
          <a:p>
            <a:pPr marL="0" indent="0" eaLnBrk="1" hangingPunct="1">
              <a:buNone/>
            </a:pPr>
            <a:r>
              <a:rPr lang="en-US" dirty="0"/>
              <a:t>4. Abdominal Reflex</a:t>
            </a:r>
          </a:p>
        </p:txBody>
      </p:sp>
      <p:sp>
        <p:nvSpPr>
          <p:cNvPr id="8" name="Title 1">
            <a:extLst>
              <a:ext uri="{FF2B5EF4-FFF2-40B4-BE49-F238E27FC236}">
                <a16:creationId xmlns:a16="http://schemas.microsoft.com/office/drawing/2014/main" id="{AB012F77-2A32-9289-C6BD-3E80440CFADA}"/>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sz="4000" dirty="0"/>
              <a:t>Major Clinical Reflexes</a:t>
            </a:r>
          </a:p>
        </p:txBody>
      </p:sp>
    </p:spTree>
    <p:extLst>
      <p:ext uri="{BB962C8B-B14F-4D97-AF65-F5344CB8AC3E}">
        <p14:creationId xmlns:p14="http://schemas.microsoft.com/office/powerpoint/2010/main" val="393409401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698" name="Object 4">
            <a:extLst>
              <a:ext uri="{FF2B5EF4-FFF2-40B4-BE49-F238E27FC236}">
                <a16:creationId xmlns:a16="http://schemas.microsoft.com/office/drawing/2014/main" id="{79766038-9A10-8CF2-9DD0-C97C81B599A0}"/>
              </a:ext>
            </a:extLst>
          </p:cNvPr>
          <p:cNvGraphicFramePr>
            <a:graphicFrameLocks noChangeAspect="1"/>
          </p:cNvGraphicFramePr>
          <p:nvPr>
            <p:extLst>
              <p:ext uri="{D42A27DB-BD31-4B8C-83A1-F6EECF244321}">
                <p14:modId xmlns:p14="http://schemas.microsoft.com/office/powerpoint/2010/main" val="3385989376"/>
              </p:ext>
            </p:extLst>
          </p:nvPr>
        </p:nvGraphicFramePr>
        <p:xfrm>
          <a:off x="2660164" y="952500"/>
          <a:ext cx="3823671" cy="4953000"/>
        </p:xfrm>
        <a:graphic>
          <a:graphicData uri="http://schemas.openxmlformats.org/presentationml/2006/ole">
            <mc:AlternateContent xmlns:mc="http://schemas.openxmlformats.org/markup-compatibility/2006">
              <mc:Choice xmlns:v="urn:schemas-microsoft-com:vml" Requires="v">
                <p:oleObj name="Bitmap Image" r:id="rId2" imgW="5668166" imgH="7342857" progId="Paint.Picture">
                  <p:embed/>
                </p:oleObj>
              </mc:Choice>
              <mc:Fallback>
                <p:oleObj name="Bitmap Image" r:id="rId2" imgW="5668166" imgH="7342857" progId="Paint.Picture">
                  <p:embed/>
                  <p:pic>
                    <p:nvPicPr>
                      <p:cNvPr id="0" name="Object 4"/>
                      <p:cNvPicPr>
                        <a:picLocks noChangeAspect="1" noChangeArrowheads="1"/>
                      </p:cNvPicPr>
                      <p:nvPr/>
                    </p:nvPicPr>
                    <p:blipFill>
                      <a:blip r:embed="rId3">
                        <a:lum bright="-20000" contrast="40000"/>
                        <a:extLst>
                          <a:ext uri="{28A0092B-C50C-407E-A947-70E740481C1C}">
                            <a14:useLocalDpi xmlns:a14="http://schemas.microsoft.com/office/drawing/2010/main" val="0"/>
                          </a:ext>
                        </a:extLst>
                      </a:blip>
                      <a:srcRect/>
                      <a:stretch>
                        <a:fillRect/>
                      </a:stretch>
                    </p:blipFill>
                    <p:spPr bwMode="auto">
                      <a:xfrm>
                        <a:off x="2660164" y="952500"/>
                        <a:ext cx="3823671" cy="4953000"/>
                      </a:xfrm>
                      <a:prstGeom prst="rect">
                        <a:avLst/>
                      </a:prstGeom>
                      <a:noFill/>
                      <a:ln>
                        <a:noFill/>
                      </a:ln>
                      <a:effectLst/>
                    </p:spPr>
                  </p:pic>
                </p:oleObj>
              </mc:Fallback>
            </mc:AlternateContent>
          </a:graphicData>
        </a:graphic>
      </p:graphicFrame>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2" name="Object 241">
            <a:extLst>
              <a:ext uri="{FF2B5EF4-FFF2-40B4-BE49-F238E27FC236}">
                <a16:creationId xmlns:a16="http://schemas.microsoft.com/office/drawing/2014/main" id="{868D759C-7B93-C677-83F7-A7E257AF2429}"/>
              </a:ext>
            </a:extLst>
          </p:cNvPr>
          <p:cNvGraphicFramePr>
            <a:graphicFrameLocks noChangeAspect="1"/>
          </p:cNvGraphicFramePr>
          <p:nvPr>
            <p:extLst>
              <p:ext uri="{D42A27DB-BD31-4B8C-83A1-F6EECF244321}">
                <p14:modId xmlns:p14="http://schemas.microsoft.com/office/powerpoint/2010/main" val="1194068918"/>
              </p:ext>
            </p:extLst>
          </p:nvPr>
        </p:nvGraphicFramePr>
        <p:xfrm>
          <a:off x="838200" y="1895952"/>
          <a:ext cx="7467600" cy="3057049"/>
        </p:xfrm>
        <a:graphic>
          <a:graphicData uri="http://schemas.openxmlformats.org/presentationml/2006/ole">
            <mc:AlternateContent xmlns:mc="http://schemas.openxmlformats.org/markup-compatibility/2006">
              <mc:Choice xmlns:v="urn:schemas-microsoft-com:vml" Requires="v">
                <p:oleObj name="Bitmap Image" r:id="rId2" imgW="7028571" imgH="2876190" progId="Paint.Picture">
                  <p:embed/>
                </p:oleObj>
              </mc:Choice>
              <mc:Fallback>
                <p:oleObj name="Bitmap Image" r:id="rId2" imgW="7028571" imgH="2876190" progId="Paint.Picture">
                  <p:embed/>
                  <p:pic>
                    <p:nvPicPr>
                      <p:cNvPr id="0" name="Object 241"/>
                      <p:cNvPicPr>
                        <a:picLocks noChangeAspect="1" noChangeArrowheads="1"/>
                      </p:cNvPicPr>
                      <p:nvPr/>
                    </p:nvPicPr>
                    <p:blipFill>
                      <a:blip r:embed="rId3">
                        <a:lum bright="-20000" contrast="40000"/>
                        <a:extLst>
                          <a:ext uri="{28A0092B-C50C-407E-A947-70E740481C1C}">
                            <a14:useLocalDpi xmlns:a14="http://schemas.microsoft.com/office/drawing/2010/main" val="0"/>
                          </a:ext>
                        </a:extLst>
                      </a:blip>
                      <a:srcRect/>
                      <a:stretch>
                        <a:fillRect/>
                      </a:stretch>
                    </p:blipFill>
                    <p:spPr bwMode="auto">
                      <a:xfrm>
                        <a:off x="838200" y="1895952"/>
                        <a:ext cx="7467600" cy="3057049"/>
                      </a:xfrm>
                      <a:prstGeom prst="rect">
                        <a:avLst/>
                      </a:prstGeom>
                      <a:noFill/>
                      <a:ln>
                        <a:noFill/>
                      </a:ln>
                      <a:effectLst/>
                    </p:spPr>
                  </p:pic>
                </p:oleObj>
              </mc:Fallback>
            </mc:AlternateContent>
          </a:graphicData>
        </a:graphic>
      </p:graphicFrame>
      <p:sp>
        <p:nvSpPr>
          <p:cNvPr id="30723" name="Rectangle 242">
            <a:extLst>
              <a:ext uri="{FF2B5EF4-FFF2-40B4-BE49-F238E27FC236}">
                <a16:creationId xmlns:a16="http://schemas.microsoft.com/office/drawing/2014/main" id="{C4D26366-1473-6880-2020-724D3CEB9240}"/>
              </a:ext>
            </a:extLst>
          </p:cNvPr>
          <p:cNvSpPr>
            <a:spLocks noChangeArrowheads="1"/>
          </p:cNvSpPr>
          <p:nvPr/>
        </p:nvSpPr>
        <p:spPr bwMode="auto">
          <a:xfrm>
            <a:off x="1295400" y="1676400"/>
            <a:ext cx="838200" cy="228600"/>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30724" name="Rectangle 243">
            <a:extLst>
              <a:ext uri="{FF2B5EF4-FFF2-40B4-BE49-F238E27FC236}">
                <a16:creationId xmlns:a16="http://schemas.microsoft.com/office/drawing/2014/main" id="{47919EF4-1455-3AF8-07E2-D6772579436E}"/>
              </a:ext>
            </a:extLst>
          </p:cNvPr>
          <p:cNvSpPr>
            <a:spLocks noChangeArrowheads="1"/>
          </p:cNvSpPr>
          <p:nvPr/>
        </p:nvSpPr>
        <p:spPr bwMode="auto">
          <a:xfrm>
            <a:off x="1371600" y="1447800"/>
            <a:ext cx="762000" cy="228600"/>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4" descr="Top">
            <a:extLst>
              <a:ext uri="{FF2B5EF4-FFF2-40B4-BE49-F238E27FC236}">
                <a16:creationId xmlns:a16="http://schemas.microsoft.com/office/drawing/2014/main" id="{4C2DC160-C0E9-F983-B543-2DE7DFEACB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50950"/>
            <a:ext cx="6849845"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Rectangle 5">
            <a:extLst>
              <a:ext uri="{FF2B5EF4-FFF2-40B4-BE49-F238E27FC236}">
                <a16:creationId xmlns:a16="http://schemas.microsoft.com/office/drawing/2014/main" id="{5D562D3D-F924-A165-2F41-126F8F21A8DE}"/>
              </a:ext>
            </a:extLst>
          </p:cNvPr>
          <p:cNvSpPr>
            <a:spLocks noChangeArrowheads="1"/>
          </p:cNvSpPr>
          <p:nvPr/>
        </p:nvSpPr>
        <p:spPr bwMode="auto">
          <a:xfrm>
            <a:off x="609600" y="990600"/>
            <a:ext cx="1066800" cy="304800"/>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4">
            <a:extLst>
              <a:ext uri="{FF2B5EF4-FFF2-40B4-BE49-F238E27FC236}">
                <a16:creationId xmlns:a16="http://schemas.microsoft.com/office/drawing/2014/main" id="{32B6A551-A300-BBDD-6323-B8CA5CBD7738}"/>
              </a:ext>
            </a:extLst>
          </p:cNvPr>
          <p:cNvPicPr>
            <a:picLocks noChangeAspect="1" noChangeArrowheads="1"/>
          </p:cNvPicPr>
          <p:nvPr/>
        </p:nvPicPr>
        <p:blipFill>
          <a:blip r:embed="rId2">
            <a:lum contrast="60000"/>
            <a:extLst>
              <a:ext uri="{28A0092B-C50C-407E-A947-70E740481C1C}">
                <a14:useLocalDpi xmlns:a14="http://schemas.microsoft.com/office/drawing/2010/main" val="0"/>
              </a:ext>
            </a:extLst>
          </a:blip>
          <a:srcRect/>
          <a:stretch>
            <a:fillRect/>
          </a:stretch>
        </p:blipFill>
        <p:spPr bwMode="auto">
          <a:xfrm>
            <a:off x="2958262" y="914400"/>
            <a:ext cx="3227476"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Rectangle 5">
            <a:extLst>
              <a:ext uri="{FF2B5EF4-FFF2-40B4-BE49-F238E27FC236}">
                <a16:creationId xmlns:a16="http://schemas.microsoft.com/office/drawing/2014/main" id="{E538399F-E69C-FFDF-53EF-29E7FE89B67E}"/>
              </a:ext>
            </a:extLst>
          </p:cNvPr>
          <p:cNvSpPr>
            <a:spLocks noChangeArrowheads="1"/>
          </p:cNvSpPr>
          <p:nvPr/>
        </p:nvSpPr>
        <p:spPr bwMode="auto">
          <a:xfrm>
            <a:off x="3657600" y="6629400"/>
            <a:ext cx="609600" cy="228600"/>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113668" name="Rectangle 6">
            <a:extLst>
              <a:ext uri="{FF2B5EF4-FFF2-40B4-BE49-F238E27FC236}">
                <a16:creationId xmlns:a16="http://schemas.microsoft.com/office/drawing/2014/main" id="{837C36F6-F935-9C31-73E8-11FC42FC6FA9}"/>
              </a:ext>
            </a:extLst>
          </p:cNvPr>
          <p:cNvSpPr>
            <a:spLocks noChangeArrowheads="1"/>
          </p:cNvSpPr>
          <p:nvPr/>
        </p:nvSpPr>
        <p:spPr bwMode="auto">
          <a:xfrm>
            <a:off x="2209800" y="4419600"/>
            <a:ext cx="228600" cy="2438400"/>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2CBBB-6ACF-ED87-A5DD-D7316D45C29E}"/>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43891A7-24F4-CCDB-9733-0A4CFF2FDFE3}"/>
              </a:ext>
            </a:extLst>
          </p:cNvPr>
          <p:cNvSpPr txBox="1">
            <a:spLocks/>
          </p:cNvSpPr>
          <p:nvPr/>
        </p:nvSpPr>
        <p:spPr>
          <a:xfrm>
            <a:off x="838200" y="1752600"/>
            <a:ext cx="7537704" cy="45567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eaLnBrk="1" hangingPunct="1">
              <a:buFont typeface="Arial" panose="020B0604020202020204" pitchFamily="34" charset="0"/>
              <a:buChar char="•"/>
            </a:pPr>
            <a:r>
              <a:rPr lang="en-US" dirty="0"/>
              <a:t>Syndrome with unilateral spinal cord lesions, proprioception loss and weakness occur ipsilateral to the lesion, while pain and temperature loss occur contralateral.</a:t>
            </a:r>
          </a:p>
          <a:p>
            <a:pPr eaLnBrk="1" hangingPunct="1">
              <a:buFont typeface="Arial" panose="020B0604020202020204" pitchFamily="34" charset="0"/>
              <a:buChar char="•"/>
            </a:pPr>
            <a:r>
              <a:rPr lang="en-US" dirty="0"/>
              <a:t>Syn: Brown-</a:t>
            </a:r>
            <a:r>
              <a:rPr lang="en-US" dirty="0" err="1"/>
              <a:t>Séquard's</a:t>
            </a:r>
            <a:r>
              <a:rPr lang="en-US" dirty="0"/>
              <a:t> paralysis.</a:t>
            </a:r>
          </a:p>
        </p:txBody>
      </p:sp>
      <p:sp>
        <p:nvSpPr>
          <p:cNvPr id="8" name="Title 1">
            <a:extLst>
              <a:ext uri="{FF2B5EF4-FFF2-40B4-BE49-F238E27FC236}">
                <a16:creationId xmlns:a16="http://schemas.microsoft.com/office/drawing/2014/main" id="{2BA334B9-F69E-9EE5-14D3-636D4B682B04}"/>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sz="4000" dirty="0"/>
              <a:t>Brown-</a:t>
            </a:r>
            <a:r>
              <a:rPr lang="en-US" sz="4000" dirty="0" err="1"/>
              <a:t>Séquard's</a:t>
            </a:r>
            <a:r>
              <a:rPr lang="en-US" sz="4000" dirty="0"/>
              <a:t> syndrome</a:t>
            </a:r>
          </a:p>
        </p:txBody>
      </p:sp>
    </p:spTree>
    <p:extLst>
      <p:ext uri="{BB962C8B-B14F-4D97-AF65-F5344CB8AC3E}">
        <p14:creationId xmlns:p14="http://schemas.microsoft.com/office/powerpoint/2010/main" val="4200411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7C555B-3A27-E2E7-3D52-8CEC45088B41}"/>
              </a:ext>
            </a:extLst>
          </p:cNvPr>
          <p:cNvPicPr>
            <a:picLocks noChangeAspect="1"/>
          </p:cNvPicPr>
          <p:nvPr/>
        </p:nvPicPr>
        <p:blipFill>
          <a:blip r:embed="rId2"/>
          <a:stretch>
            <a:fillRect/>
          </a:stretch>
        </p:blipFill>
        <p:spPr>
          <a:xfrm>
            <a:off x="762000" y="1203858"/>
            <a:ext cx="7620000" cy="4450283"/>
          </a:xfrm>
          <a:prstGeom prst="rect">
            <a:avLst/>
          </a:prstGeom>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59A85-F294-9FCB-6E01-0B065EE9FFC4}"/>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C11B423-48D2-7F30-EF1C-F83FAEBD799C}"/>
              </a:ext>
            </a:extLst>
          </p:cNvPr>
          <p:cNvSpPr txBox="1">
            <a:spLocks/>
          </p:cNvSpPr>
          <p:nvPr/>
        </p:nvSpPr>
        <p:spPr>
          <a:xfrm>
            <a:off x="838200" y="1752600"/>
            <a:ext cx="7537704" cy="45567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eaLnBrk="1" hangingPunct="1">
              <a:buNone/>
            </a:pPr>
            <a:r>
              <a:rPr lang="en-US" sz="1400" dirty="0"/>
              <a:t>	 </a:t>
            </a:r>
          </a:p>
          <a:p>
            <a:pPr marL="0" indent="0" eaLnBrk="1" hangingPunct="1">
              <a:buNone/>
            </a:pPr>
            <a:r>
              <a:rPr lang="en-US" sz="1400" dirty="0"/>
              <a:t>Brown-</a:t>
            </a:r>
            <a:r>
              <a:rPr lang="en-US" sz="1400" dirty="0" err="1"/>
              <a:t>sequard</a:t>
            </a:r>
            <a:r>
              <a:rPr lang="en-US" sz="1400" dirty="0"/>
              <a:t> Syndrome (Spinal Cord </a:t>
            </a:r>
            <a:r>
              <a:rPr lang="en-US" sz="1400" dirty="0" err="1"/>
              <a:t>Hemisection</a:t>
            </a:r>
            <a:r>
              <a:rPr lang="en-US" sz="1400" dirty="0"/>
              <a:t>)</a:t>
            </a:r>
          </a:p>
          <a:p>
            <a:pPr marL="0" indent="0" eaLnBrk="1" hangingPunct="1">
              <a:buNone/>
            </a:pPr>
            <a:endParaRPr lang="en-US" sz="1400" b="1" dirty="0"/>
          </a:p>
          <a:p>
            <a:pPr marL="0" indent="0" eaLnBrk="1" hangingPunct="1">
              <a:buNone/>
            </a:pPr>
            <a:r>
              <a:rPr lang="en-US" sz="1400" b="1" dirty="0"/>
              <a:t>Major Symptoms</a:t>
            </a:r>
          </a:p>
          <a:p>
            <a:pPr marL="0" indent="0" eaLnBrk="1" hangingPunct="1">
              <a:buNone/>
            </a:pPr>
            <a:r>
              <a:rPr lang="en-US" sz="1400" dirty="0"/>
              <a:t>Ipsilateral UMN Syndrome Below the Level of Lesion.</a:t>
            </a:r>
          </a:p>
          <a:p>
            <a:pPr marL="0" indent="0" eaLnBrk="1" hangingPunct="1">
              <a:buNone/>
            </a:pPr>
            <a:r>
              <a:rPr lang="en-US" sz="1400" dirty="0"/>
              <a:t>Ipsilateral LMN Syndrome at the Level of Lesion.</a:t>
            </a:r>
          </a:p>
          <a:p>
            <a:pPr marL="0" indent="0" eaLnBrk="1" hangingPunct="1">
              <a:buNone/>
            </a:pPr>
            <a:r>
              <a:rPr lang="en-US" sz="1400" dirty="0"/>
              <a:t>Ipsilateral Loss of Discriminative Touch Sensation and Conscious Proprioception below the Level of Lesion (Posterior White Column Lesion).</a:t>
            </a:r>
          </a:p>
          <a:p>
            <a:pPr marL="0" indent="0" eaLnBrk="1" hangingPunct="1">
              <a:buNone/>
            </a:pPr>
            <a:r>
              <a:rPr lang="en-US" sz="1400" dirty="0"/>
              <a:t>Contralateral Loss of Pain And Temperature Sensation Below the Level of Lesion (Spinothalamic Tract Lesion).</a:t>
            </a:r>
          </a:p>
        </p:txBody>
      </p:sp>
      <p:sp>
        <p:nvSpPr>
          <p:cNvPr id="8" name="Title 1">
            <a:extLst>
              <a:ext uri="{FF2B5EF4-FFF2-40B4-BE49-F238E27FC236}">
                <a16:creationId xmlns:a16="http://schemas.microsoft.com/office/drawing/2014/main" id="{B79689B7-74D2-8634-0040-5E91A137259B}"/>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sz="4000" dirty="0"/>
              <a:t>Spinal Cord Syndrome</a:t>
            </a:r>
          </a:p>
        </p:txBody>
      </p:sp>
    </p:spTree>
    <p:extLst>
      <p:ext uri="{BB962C8B-B14F-4D97-AF65-F5344CB8AC3E}">
        <p14:creationId xmlns:p14="http://schemas.microsoft.com/office/powerpoint/2010/main" val="148549610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Related image">
            <a:extLst>
              <a:ext uri="{FF2B5EF4-FFF2-40B4-BE49-F238E27FC236}">
                <a16:creationId xmlns:a16="http://schemas.microsoft.com/office/drawing/2014/main" id="{E728D4D8-5A2C-C3EF-46F9-5672B806E0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5300" y="1028700"/>
            <a:ext cx="6393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3" name="Picture 7" descr="Brown_Sequard Syndrome.jpg                                     00031FE6Brain                          BC66D45E:">
            <a:extLst>
              <a:ext uri="{FF2B5EF4-FFF2-40B4-BE49-F238E27FC236}">
                <a16:creationId xmlns:a16="http://schemas.microsoft.com/office/drawing/2014/main" id="{988710BD-FCC0-3EF9-CB38-02F9E6B373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1497" y="889000"/>
            <a:ext cx="4661006"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7" name="Picture 4" descr="Spine-T9_Hemisection.gif                                       00000013NYCOM                          00000000:">
            <a:extLst>
              <a:ext uri="{FF2B5EF4-FFF2-40B4-BE49-F238E27FC236}">
                <a16:creationId xmlns:a16="http://schemas.microsoft.com/office/drawing/2014/main" id="{9E0D8FF8-B5B2-434F-6CF0-83F3A24163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131" y="1472406"/>
            <a:ext cx="7043738" cy="391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C:\Users\Ahmad Hammad Qureshi\Downloads\530notes2_files\brownseq.gif">
            <a:extLst>
              <a:ext uri="{FF2B5EF4-FFF2-40B4-BE49-F238E27FC236}">
                <a16:creationId xmlns:a16="http://schemas.microsoft.com/office/drawing/2014/main" id="{72225A61-DB15-67DC-9AD3-19AE1C55A0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848" y="933450"/>
            <a:ext cx="6746304"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4">
            <a:extLst>
              <a:ext uri="{FF2B5EF4-FFF2-40B4-BE49-F238E27FC236}">
                <a16:creationId xmlns:a16="http://schemas.microsoft.com/office/drawing/2014/main" id="{170E3BEA-3149-DC1F-834E-DB6A44CF7208}"/>
              </a:ext>
            </a:extLst>
          </p:cNvPr>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a:stretch>
            <a:fillRect/>
          </a:stretch>
        </p:blipFill>
        <p:spPr bwMode="auto">
          <a:xfrm>
            <a:off x="838200" y="1441170"/>
            <a:ext cx="7467600" cy="3975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Rectangle 5">
            <a:extLst>
              <a:ext uri="{FF2B5EF4-FFF2-40B4-BE49-F238E27FC236}">
                <a16:creationId xmlns:a16="http://schemas.microsoft.com/office/drawing/2014/main" id="{D6844B74-E58E-E9A2-CA9F-03DB673BF899}"/>
              </a:ext>
            </a:extLst>
          </p:cNvPr>
          <p:cNvSpPr>
            <a:spLocks noChangeArrowheads="1"/>
          </p:cNvSpPr>
          <p:nvPr/>
        </p:nvSpPr>
        <p:spPr bwMode="auto">
          <a:xfrm>
            <a:off x="228600" y="914400"/>
            <a:ext cx="914400" cy="228600"/>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a:extLst>
              <a:ext uri="{FF2B5EF4-FFF2-40B4-BE49-F238E27FC236}">
                <a16:creationId xmlns:a16="http://schemas.microsoft.com/office/drawing/2014/main" id="{E9331896-5126-15B1-9E64-9472BB0059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0976" y="838200"/>
            <a:ext cx="4262048"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D3385-9C3A-F8C5-209D-3B5BF664FF30}"/>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602ED09C-BC12-BF92-07CA-7B96B6F76B35}"/>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sz="3600" dirty="0"/>
              <a:t>Brown </a:t>
            </a:r>
            <a:r>
              <a:rPr lang="en-US" sz="3600" dirty="0" err="1"/>
              <a:t>sequard</a:t>
            </a:r>
            <a:r>
              <a:rPr lang="en-US" sz="3600" dirty="0"/>
              <a:t> syndrome</a:t>
            </a:r>
          </a:p>
          <a:p>
            <a:r>
              <a:rPr lang="en-US" sz="2000" dirty="0"/>
              <a:t>(Hemi section of the spinal cord)</a:t>
            </a:r>
            <a:endParaRPr lang="en-US" sz="3600" dirty="0"/>
          </a:p>
        </p:txBody>
      </p:sp>
      <p:pic>
        <p:nvPicPr>
          <p:cNvPr id="3" name="Picture 305" descr="image">
            <a:hlinkClick r:id="rId2"/>
            <a:extLst>
              <a:ext uri="{FF2B5EF4-FFF2-40B4-BE49-F238E27FC236}">
                <a16:creationId xmlns:a16="http://schemas.microsoft.com/office/drawing/2014/main" id="{7A014371-97E5-B6C2-50C4-3C76B250E5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075" y="1854355"/>
            <a:ext cx="3371850" cy="1564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5BCDA908-A5AC-BFE5-7E4A-75E1A0B1026C}"/>
              </a:ext>
            </a:extLst>
          </p:cNvPr>
          <p:cNvSpPr>
            <a:spLocks noChangeArrowheads="1"/>
          </p:cNvSpPr>
          <p:nvPr/>
        </p:nvSpPr>
        <p:spPr bwMode="auto">
          <a:xfrm>
            <a:off x="768096" y="3365619"/>
            <a:ext cx="7613904"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Tx/>
              <a:buChar char="•"/>
            </a:pPr>
            <a:r>
              <a:rPr lang="en-US" altLang="en-US" sz="1200" b="1" dirty="0">
                <a:latin typeface="+mn-lt"/>
                <a:cs typeface="Times New Roman" panose="02020603050405020304" pitchFamily="18" charset="0"/>
              </a:rPr>
              <a:t>Features </a:t>
            </a:r>
            <a:endParaRPr lang="en-US" altLang="en-US" sz="900" b="1" dirty="0">
              <a:latin typeface="+mn-lt"/>
            </a:endParaRPr>
          </a:p>
          <a:p>
            <a:pPr lvl="1">
              <a:buFont typeface="Symbol" panose="05050102010706020507" pitchFamily="18" charset="2"/>
              <a:buAutoNum type="arabicPeriod"/>
            </a:pPr>
            <a:r>
              <a:rPr lang="en-US" altLang="en-US" sz="1200" dirty="0">
                <a:latin typeface="+mn-lt"/>
                <a:cs typeface="Times New Roman" panose="02020603050405020304" pitchFamily="18" charset="0"/>
              </a:rPr>
              <a:t> Ipsilateral LMN paralysis &amp; muscular atrophy in the corresponding part of the body to the damaged segment of the spinal cord</a:t>
            </a:r>
            <a:endParaRPr lang="en-US" altLang="en-US" sz="1100" dirty="0">
              <a:latin typeface="+mn-lt"/>
            </a:endParaRPr>
          </a:p>
          <a:p>
            <a:pPr lvl="1">
              <a:buFont typeface="Symbol" panose="05050102010706020507" pitchFamily="18" charset="2"/>
              <a:buAutoNum type="arabicPeriod"/>
            </a:pPr>
            <a:r>
              <a:rPr lang="en-US" altLang="en-US" sz="1200" dirty="0">
                <a:latin typeface="+mn-lt"/>
                <a:ea typeface="Calibri" panose="020F0502020204030204" pitchFamily="34" charset="0"/>
                <a:cs typeface="Times New Roman" panose="02020603050405020304" pitchFamily="18" charset="0"/>
              </a:rPr>
              <a:t> Ipsilateral spastic paralysis below the of the level lesion (γ motor neuron inhibition is lost)</a:t>
            </a:r>
            <a:endParaRPr lang="en-US" altLang="en-US" sz="1100" dirty="0">
              <a:latin typeface="+mn-lt"/>
            </a:endParaRPr>
          </a:p>
          <a:p>
            <a:pPr lvl="1">
              <a:buFont typeface="Symbol" panose="05050102010706020507" pitchFamily="18" charset="2"/>
              <a:buAutoNum type="arabicPeriod"/>
            </a:pPr>
            <a:r>
              <a:rPr lang="en-US" altLang="en-US" sz="1200" dirty="0">
                <a:latin typeface="+mn-lt"/>
                <a:cs typeface="Times New Roman" panose="02020603050405020304" pitchFamily="18" charset="0"/>
              </a:rPr>
              <a:t> Ipsilateral loss of cutaneous sensation below the of the level lesion</a:t>
            </a:r>
            <a:endParaRPr lang="en-US" altLang="en-US" sz="1100" dirty="0">
              <a:latin typeface="+mn-lt"/>
            </a:endParaRPr>
          </a:p>
          <a:p>
            <a:pPr lvl="1">
              <a:buFont typeface="Symbol" panose="05050102010706020507" pitchFamily="18" charset="2"/>
              <a:buAutoNum type="arabicPeriod"/>
            </a:pPr>
            <a:r>
              <a:rPr lang="en-US" altLang="en-US" sz="1200" dirty="0">
                <a:latin typeface="+mn-lt"/>
                <a:cs typeface="Times New Roman" panose="02020603050405020304" pitchFamily="18" charset="0"/>
              </a:rPr>
              <a:t> Ipsilateral loss of dorsal column sensation below the of the level lesion </a:t>
            </a:r>
            <a:endParaRPr lang="en-US" altLang="en-US" sz="1100" dirty="0">
              <a:latin typeface="+mn-lt"/>
            </a:endParaRPr>
          </a:p>
          <a:p>
            <a:pPr lvl="1">
              <a:buFont typeface="Symbol" panose="05050102010706020507" pitchFamily="18" charset="2"/>
              <a:buAutoNum type="arabicPeriod"/>
            </a:pPr>
            <a:r>
              <a:rPr lang="en-US" altLang="en-US" sz="1200" dirty="0">
                <a:latin typeface="+mn-lt"/>
                <a:cs typeface="Times New Roman" panose="02020603050405020304" pitchFamily="18" charset="0"/>
              </a:rPr>
              <a:t> Contralateral pain, temperature, touch &amp; pressure sensations are lost below the of the level lesion </a:t>
            </a:r>
            <a:endParaRPr lang="en-US" altLang="en-US" sz="900" dirty="0">
              <a:latin typeface="+mn-lt"/>
            </a:endParaRPr>
          </a:p>
          <a:p>
            <a:pPr>
              <a:buFontTx/>
              <a:buChar char="•"/>
            </a:pPr>
            <a:r>
              <a:rPr lang="en-US" altLang="en-US" sz="1200" b="1" dirty="0">
                <a:latin typeface="+mn-lt"/>
                <a:cs typeface="Times New Roman" panose="02020603050405020304" pitchFamily="18" charset="0"/>
              </a:rPr>
              <a:t>Tracts which are affected </a:t>
            </a:r>
            <a:endParaRPr lang="en-US" altLang="en-US" sz="900" b="1" dirty="0">
              <a:latin typeface="+mn-lt"/>
            </a:endParaRPr>
          </a:p>
          <a:p>
            <a:pPr lvl="1">
              <a:buFont typeface="Symbol" panose="05050102010706020507" pitchFamily="18" charset="2"/>
              <a:buAutoNum type="arabicPeriod"/>
            </a:pPr>
            <a:r>
              <a:rPr lang="en-US" altLang="en-US" sz="1200" dirty="0">
                <a:latin typeface="+mn-lt"/>
                <a:cs typeface="Times New Roman" panose="02020603050405020304" pitchFamily="18" charset="0"/>
              </a:rPr>
              <a:t> Dorsal column : Ipsilateral</a:t>
            </a:r>
            <a:endParaRPr lang="en-US" altLang="en-US" sz="1100" dirty="0">
              <a:latin typeface="+mn-lt"/>
            </a:endParaRPr>
          </a:p>
          <a:p>
            <a:pPr lvl="1">
              <a:buFont typeface="Symbol" panose="05050102010706020507" pitchFamily="18" charset="2"/>
              <a:buAutoNum type="arabicPeriod"/>
            </a:pPr>
            <a:r>
              <a:rPr lang="en-US" altLang="en-US" sz="1200" dirty="0">
                <a:latin typeface="+mn-lt"/>
                <a:cs typeface="Times New Roman" panose="02020603050405020304" pitchFamily="18" charset="0"/>
              </a:rPr>
              <a:t> Lateral Spinothalamic tract : Contralateral </a:t>
            </a:r>
            <a:endParaRPr lang="en-US" altLang="en-US" sz="1100" dirty="0">
              <a:latin typeface="+mn-lt"/>
            </a:endParaRPr>
          </a:p>
          <a:p>
            <a:pPr lvl="1">
              <a:buFont typeface="Symbol" panose="05050102010706020507" pitchFamily="18" charset="2"/>
              <a:buAutoNum type="arabicPeriod"/>
            </a:pPr>
            <a:r>
              <a:rPr lang="en-US" altLang="en-US" sz="1200" dirty="0">
                <a:latin typeface="+mn-lt"/>
                <a:cs typeface="Times New Roman" panose="02020603050405020304" pitchFamily="18" charset="0"/>
              </a:rPr>
              <a:t> Anterior Spinothalamic tract : Contralateral</a:t>
            </a:r>
            <a:endParaRPr lang="en-US" altLang="en-US" sz="1100" dirty="0">
              <a:latin typeface="+mn-lt"/>
            </a:endParaRPr>
          </a:p>
          <a:p>
            <a:pPr lvl="1">
              <a:buFont typeface="Symbol" panose="05050102010706020507" pitchFamily="18" charset="2"/>
              <a:buAutoNum type="arabicPeriod"/>
            </a:pPr>
            <a:r>
              <a:rPr lang="en-US" altLang="en-US" sz="1200" dirty="0">
                <a:latin typeface="+mn-lt"/>
                <a:cs typeface="Times New Roman" panose="02020603050405020304" pitchFamily="18" charset="0"/>
              </a:rPr>
              <a:t> Anterior </a:t>
            </a:r>
            <a:r>
              <a:rPr lang="en-US" altLang="en-US" sz="1200" dirty="0" err="1">
                <a:latin typeface="+mn-lt"/>
                <a:cs typeface="Times New Roman" panose="02020603050405020304" pitchFamily="18" charset="0"/>
              </a:rPr>
              <a:t>Spino</a:t>
            </a:r>
            <a:r>
              <a:rPr lang="en-US" altLang="en-US" sz="1200" dirty="0">
                <a:latin typeface="+mn-lt"/>
                <a:cs typeface="Times New Roman" panose="02020603050405020304" pitchFamily="18" charset="0"/>
              </a:rPr>
              <a:t> cerebellar tract : Contralateral</a:t>
            </a:r>
            <a:endParaRPr lang="en-US" altLang="en-US" sz="1100" dirty="0">
              <a:latin typeface="+mn-lt"/>
            </a:endParaRPr>
          </a:p>
          <a:p>
            <a:pPr lvl="1">
              <a:buFont typeface="Symbol" panose="05050102010706020507" pitchFamily="18" charset="2"/>
              <a:buAutoNum type="arabicPeriod"/>
            </a:pPr>
            <a:r>
              <a:rPr lang="en-US" altLang="en-US" sz="1200" dirty="0">
                <a:latin typeface="+mn-lt"/>
                <a:cs typeface="Times New Roman" panose="02020603050405020304" pitchFamily="18" charset="0"/>
              </a:rPr>
              <a:t> Posterior </a:t>
            </a:r>
            <a:r>
              <a:rPr lang="en-US" altLang="en-US" sz="1200" dirty="0" err="1">
                <a:latin typeface="+mn-lt"/>
                <a:cs typeface="Times New Roman" panose="02020603050405020304" pitchFamily="18" charset="0"/>
              </a:rPr>
              <a:t>Spino</a:t>
            </a:r>
            <a:r>
              <a:rPr lang="en-US" altLang="en-US" sz="1200" dirty="0">
                <a:latin typeface="+mn-lt"/>
                <a:cs typeface="Times New Roman" panose="02020603050405020304" pitchFamily="18" charset="0"/>
              </a:rPr>
              <a:t> cerebellar tract : Ipsilateral </a:t>
            </a:r>
            <a:endParaRPr lang="en-US" altLang="en-US" sz="1100" dirty="0">
              <a:latin typeface="+mn-lt"/>
            </a:endParaRPr>
          </a:p>
          <a:p>
            <a:pPr lvl="1">
              <a:buFont typeface="Symbol" panose="05050102010706020507" pitchFamily="18" charset="2"/>
              <a:buAutoNum type="arabicPeriod"/>
            </a:pPr>
            <a:r>
              <a:rPr lang="en-US" altLang="en-US" sz="1200" dirty="0">
                <a:latin typeface="+mn-lt"/>
                <a:cs typeface="Times New Roman" panose="02020603050405020304" pitchFamily="18" charset="0"/>
              </a:rPr>
              <a:t> Anterior corticospinal tract : Ipsilateral </a:t>
            </a:r>
            <a:endParaRPr lang="en-US" altLang="en-US" sz="1100" dirty="0">
              <a:latin typeface="+mn-lt"/>
            </a:endParaRPr>
          </a:p>
          <a:p>
            <a:pPr lvl="1">
              <a:buFont typeface="Symbol" panose="05050102010706020507" pitchFamily="18" charset="2"/>
              <a:buAutoNum type="arabicPeriod"/>
            </a:pPr>
            <a:r>
              <a:rPr lang="en-US" altLang="en-US" sz="1200" dirty="0">
                <a:latin typeface="+mn-lt"/>
                <a:cs typeface="Times New Roman" panose="02020603050405020304" pitchFamily="18" charset="0"/>
              </a:rPr>
              <a:t> Posterior corticospinal tract : Ipsilateral</a:t>
            </a:r>
            <a:endParaRPr lang="en-US" altLang="en-US" sz="1100" dirty="0">
              <a:latin typeface="+mn-lt"/>
            </a:endParaRPr>
          </a:p>
          <a:p>
            <a:pPr lvl="1">
              <a:buFont typeface="Symbol" panose="05050102010706020507" pitchFamily="18" charset="2"/>
              <a:buAutoNum type="arabicPeriod"/>
            </a:pPr>
            <a:r>
              <a:rPr lang="en-US" altLang="en-US" sz="1200" dirty="0">
                <a:latin typeface="+mn-lt"/>
                <a:cs typeface="Times New Roman" panose="02020603050405020304" pitchFamily="18" charset="0"/>
              </a:rPr>
              <a:t> Autonomic nervous system : Ipsilateral</a:t>
            </a:r>
            <a:endParaRPr lang="en-US" altLang="en-US" sz="900" dirty="0">
              <a:latin typeface="+mn-lt"/>
            </a:endParaRPr>
          </a:p>
          <a:p>
            <a:endParaRPr lang="en-US" altLang="en-US" dirty="0">
              <a:latin typeface="+mn-lt"/>
            </a:endParaRPr>
          </a:p>
        </p:txBody>
      </p:sp>
    </p:spTree>
    <p:extLst>
      <p:ext uri="{BB962C8B-B14F-4D97-AF65-F5344CB8AC3E}">
        <p14:creationId xmlns:p14="http://schemas.microsoft.com/office/powerpoint/2010/main" val="196433362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746" name="Object 2">
            <a:extLst>
              <a:ext uri="{FF2B5EF4-FFF2-40B4-BE49-F238E27FC236}">
                <a16:creationId xmlns:a16="http://schemas.microsoft.com/office/drawing/2014/main" id="{2F62BF64-74DD-9894-8A8E-94101543DE7D}"/>
              </a:ext>
            </a:extLst>
          </p:cNvPr>
          <p:cNvGraphicFramePr>
            <a:graphicFrameLocks noChangeAspect="1"/>
          </p:cNvGraphicFramePr>
          <p:nvPr>
            <p:extLst>
              <p:ext uri="{D42A27DB-BD31-4B8C-83A1-F6EECF244321}">
                <p14:modId xmlns:p14="http://schemas.microsoft.com/office/powerpoint/2010/main" val="2341647317"/>
              </p:ext>
            </p:extLst>
          </p:nvPr>
        </p:nvGraphicFramePr>
        <p:xfrm>
          <a:off x="2245078" y="838200"/>
          <a:ext cx="4653844" cy="5181600"/>
        </p:xfrm>
        <a:graphic>
          <a:graphicData uri="http://schemas.openxmlformats.org/presentationml/2006/ole">
            <mc:AlternateContent xmlns:mc="http://schemas.openxmlformats.org/markup-compatibility/2006">
              <mc:Choice xmlns:v="urn:schemas-microsoft-com:vml" Requires="v">
                <p:oleObj name="Bitmap Image" r:id="rId2" imgW="3943901" imgH="4390476" progId="Paint.Picture">
                  <p:embed/>
                </p:oleObj>
              </mc:Choice>
              <mc:Fallback>
                <p:oleObj name="Bitmap Image" r:id="rId2" imgW="3943901" imgH="4390476" progId="Paint.Picture">
                  <p:embed/>
                  <p:pic>
                    <p:nvPicPr>
                      <p:cNvPr id="0" name="Object 2"/>
                      <p:cNvPicPr>
                        <a:picLocks noChangeAspect="1" noChangeArrowheads="1"/>
                      </p:cNvPicPr>
                      <p:nvPr/>
                    </p:nvPicPr>
                    <p:blipFill>
                      <a:blip r:embed="rId3">
                        <a:lum bright="-20000" contrast="40000"/>
                        <a:extLst>
                          <a:ext uri="{28A0092B-C50C-407E-A947-70E740481C1C}">
                            <a14:useLocalDpi xmlns:a14="http://schemas.microsoft.com/office/drawing/2010/main" val="0"/>
                          </a:ext>
                        </a:extLst>
                      </a:blip>
                      <a:srcRect/>
                      <a:stretch>
                        <a:fillRect/>
                      </a:stretch>
                    </p:blipFill>
                    <p:spPr bwMode="auto">
                      <a:xfrm>
                        <a:off x="2245078" y="838200"/>
                        <a:ext cx="4653844" cy="5181600"/>
                      </a:xfrm>
                      <a:prstGeom prst="rect">
                        <a:avLst/>
                      </a:prstGeom>
                      <a:noFill/>
                      <a:ln>
                        <a:noFill/>
                      </a:ln>
                      <a:effectLst/>
                    </p:spPr>
                  </p:pic>
                </p:oleObj>
              </mc:Fallback>
            </mc:AlternateContent>
          </a:graphicData>
        </a:graphic>
      </p:graphicFrame>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770" name="Object 2">
            <a:extLst>
              <a:ext uri="{FF2B5EF4-FFF2-40B4-BE49-F238E27FC236}">
                <a16:creationId xmlns:a16="http://schemas.microsoft.com/office/drawing/2014/main" id="{F74ADD46-D5DC-F76C-7678-6970B583A68E}"/>
              </a:ext>
            </a:extLst>
          </p:cNvPr>
          <p:cNvGraphicFramePr>
            <a:graphicFrameLocks noChangeAspect="1"/>
          </p:cNvGraphicFramePr>
          <p:nvPr>
            <p:extLst>
              <p:ext uri="{D42A27DB-BD31-4B8C-83A1-F6EECF244321}">
                <p14:modId xmlns:p14="http://schemas.microsoft.com/office/powerpoint/2010/main" val="1359820022"/>
              </p:ext>
            </p:extLst>
          </p:nvPr>
        </p:nvGraphicFramePr>
        <p:xfrm>
          <a:off x="2108729" y="762000"/>
          <a:ext cx="4926542" cy="5334000"/>
        </p:xfrm>
        <a:graphic>
          <a:graphicData uri="http://schemas.openxmlformats.org/presentationml/2006/ole">
            <mc:AlternateContent xmlns:mc="http://schemas.openxmlformats.org/markup-compatibility/2006">
              <mc:Choice xmlns:v="urn:schemas-microsoft-com:vml" Requires="v">
                <p:oleObj name="Bitmap Image" r:id="rId2" imgW="3924848" imgH="4247619" progId="Paint.Picture">
                  <p:embed/>
                </p:oleObj>
              </mc:Choice>
              <mc:Fallback>
                <p:oleObj name="Bitmap Image" r:id="rId2" imgW="3924848" imgH="4247619" progId="Paint.Picture">
                  <p:embed/>
                  <p:pic>
                    <p:nvPicPr>
                      <p:cNvPr id="0" name="Object 2"/>
                      <p:cNvPicPr>
                        <a:picLocks noChangeAspect="1" noChangeArrowheads="1"/>
                      </p:cNvPicPr>
                      <p:nvPr/>
                    </p:nvPicPr>
                    <p:blipFill>
                      <a:blip r:embed="rId3">
                        <a:lum bright="-20000" contrast="40000"/>
                        <a:extLst>
                          <a:ext uri="{28A0092B-C50C-407E-A947-70E740481C1C}">
                            <a14:useLocalDpi xmlns:a14="http://schemas.microsoft.com/office/drawing/2010/main" val="0"/>
                          </a:ext>
                        </a:extLst>
                      </a:blip>
                      <a:srcRect/>
                      <a:stretch>
                        <a:fillRect/>
                      </a:stretch>
                    </p:blipFill>
                    <p:spPr bwMode="auto">
                      <a:xfrm>
                        <a:off x="2108729" y="762000"/>
                        <a:ext cx="4926542" cy="5334000"/>
                      </a:xfrm>
                      <a:prstGeom prst="rect">
                        <a:avLst/>
                      </a:prstGeom>
                      <a:noFill/>
                      <a:ln>
                        <a:noFill/>
                      </a:ln>
                      <a:effectLst/>
                    </p:spPr>
                  </p:pic>
                </p:oleObj>
              </mc:Fallback>
            </mc:AlternateContent>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104FA9-5A1F-1104-4FAF-3A06B299DB0A}"/>
              </a:ext>
            </a:extLst>
          </p:cNvPr>
          <p:cNvPicPr>
            <a:picLocks noChangeAspect="1"/>
          </p:cNvPicPr>
          <p:nvPr/>
        </p:nvPicPr>
        <p:blipFill>
          <a:blip r:embed="rId2"/>
          <a:stretch>
            <a:fillRect/>
          </a:stretch>
        </p:blipFill>
        <p:spPr>
          <a:xfrm>
            <a:off x="858342" y="1248653"/>
            <a:ext cx="7427315" cy="4360693"/>
          </a:xfrm>
          <a:prstGeom prst="rect">
            <a:avLst/>
          </a:prstGeom>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93084" y="2875002"/>
            <a:ext cx="3557832" cy="1107996"/>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66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Thank You</a:t>
            </a:r>
            <a:endParaRPr lang="en-US" sz="660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style.rotation</p:attrName>
                                        </p:attrNameLst>
                                      </p:cBhvr>
                                      <p:tavLst>
                                        <p:tav tm="0">
                                          <p:val>
                                            <p:fltVal val="720"/>
                                          </p:val>
                                        </p:tav>
                                        <p:tav tm="100000">
                                          <p:val>
                                            <p:fltVal val="0"/>
                                          </p:val>
                                        </p:tav>
                                      </p:tavLst>
                                    </p:anim>
                                    <p:anim calcmode="lin" valueType="num">
                                      <p:cBhvr>
                                        <p:cTn id="9" dur="2000" fill="hold"/>
                                        <p:tgtEl>
                                          <p:spTgt spid="3"/>
                                        </p:tgtEl>
                                        <p:attrNameLst>
                                          <p:attrName>ppt_h</p:attrName>
                                        </p:attrNameLst>
                                      </p:cBhvr>
                                      <p:tavLst>
                                        <p:tav tm="0">
                                          <p:val>
                                            <p:fltVal val="0"/>
                                          </p:val>
                                        </p:tav>
                                        <p:tav tm="100000">
                                          <p:val>
                                            <p:strVal val="#ppt_h"/>
                                          </p:val>
                                        </p:tav>
                                      </p:tavLst>
                                    </p:anim>
                                    <p:anim calcmode="lin" valueType="num">
                                      <p:cBhvr>
                                        <p:cTn id="10" dur="2000" fill="hold"/>
                                        <p:tgtEl>
                                          <p:spTgt spid="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a:extLst>
              <a:ext uri="{FF2B5EF4-FFF2-40B4-BE49-F238E27FC236}">
                <a16:creationId xmlns:a16="http://schemas.microsoft.com/office/drawing/2014/main" id="{67A1247D-60A8-1FD1-23F3-4D8EE4EB37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061" y="1031081"/>
            <a:ext cx="7455877" cy="479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198A3-F20C-C24B-1F28-F857BD4E8EFF}"/>
            </a:ext>
          </a:extLst>
        </p:cNvPr>
        <p:cNvGrpSpPr/>
        <p:nvPr/>
      </p:nvGrpSpPr>
      <p:grpSpPr>
        <a:xfrm>
          <a:off x="0" y="0"/>
          <a:ext cx="0" cy="0"/>
          <a:chOff x="0" y="0"/>
          <a:chExt cx="0" cy="0"/>
        </a:xfrm>
      </p:grpSpPr>
      <p:sp>
        <p:nvSpPr>
          <p:cNvPr id="2" name="Content Placeholder 4">
            <a:extLst>
              <a:ext uri="{FF2B5EF4-FFF2-40B4-BE49-F238E27FC236}">
                <a16:creationId xmlns:a16="http://schemas.microsoft.com/office/drawing/2014/main" id="{943A51E2-185D-846E-BD69-B119EA0E9D2E}"/>
              </a:ext>
            </a:extLst>
          </p:cNvPr>
          <p:cNvSpPr txBox="1">
            <a:spLocks/>
          </p:cNvSpPr>
          <p:nvPr/>
        </p:nvSpPr>
        <p:spPr>
          <a:xfrm>
            <a:off x="768096" y="685800"/>
            <a:ext cx="7690104" cy="56235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eaLnBrk="1" hangingPunct="1">
              <a:buNone/>
            </a:pPr>
            <a:r>
              <a:rPr lang="en-US" b="1" u="sng" dirty="0"/>
              <a:t>Ascending Tracts For Conscious Sensations</a:t>
            </a:r>
          </a:p>
          <a:p>
            <a:pPr marL="0" indent="0" eaLnBrk="1" hangingPunct="1">
              <a:buNone/>
            </a:pPr>
            <a:r>
              <a:rPr lang="en-US" sz="1800" dirty="0"/>
              <a:t>Connecting spinal cord to cerebral cortex:</a:t>
            </a:r>
          </a:p>
          <a:p>
            <a:pPr eaLnBrk="1" hangingPunct="1">
              <a:buFont typeface="Wingdings" panose="05000000000000000000" pitchFamily="2" charset="2"/>
              <a:buChar char="q"/>
            </a:pPr>
            <a:r>
              <a:rPr lang="en-US" sz="1600" dirty="0"/>
              <a:t>Posterior column - medial lemniscus pathway</a:t>
            </a:r>
          </a:p>
          <a:p>
            <a:pPr lvl="1">
              <a:buFont typeface="Arial" panose="020B0604020202020204" pitchFamily="34" charset="0"/>
              <a:buChar char="•"/>
            </a:pPr>
            <a:r>
              <a:rPr lang="en-US" sz="1000" i="1" dirty="0"/>
              <a:t>Gracile tract</a:t>
            </a:r>
          </a:p>
          <a:p>
            <a:pPr lvl="1">
              <a:buFont typeface="Arial" panose="020B0604020202020204" pitchFamily="34" charset="0"/>
              <a:buChar char="•"/>
            </a:pPr>
            <a:r>
              <a:rPr lang="en-US" sz="1000" i="1" dirty="0"/>
              <a:t>Cuneate tract</a:t>
            </a:r>
          </a:p>
          <a:p>
            <a:pPr eaLnBrk="1" hangingPunct="1">
              <a:buFont typeface="Wingdings" panose="05000000000000000000" pitchFamily="2" charset="2"/>
              <a:buChar char="q"/>
            </a:pPr>
            <a:r>
              <a:rPr lang="en-US" sz="1600" dirty="0"/>
              <a:t>Anterolateral - Spinothalamic - spinal lemniscus tract</a:t>
            </a:r>
          </a:p>
          <a:p>
            <a:pPr lvl="1">
              <a:buFont typeface="Arial" panose="020B0604020202020204" pitchFamily="34" charset="0"/>
              <a:buChar char="•"/>
            </a:pPr>
            <a:r>
              <a:rPr lang="en-US" sz="1000" dirty="0"/>
              <a:t>Anterior </a:t>
            </a:r>
          </a:p>
          <a:p>
            <a:pPr lvl="1">
              <a:buFont typeface="Arial" panose="020B0604020202020204" pitchFamily="34" charset="0"/>
              <a:buChar char="•"/>
            </a:pPr>
            <a:r>
              <a:rPr lang="en-US" sz="1000" dirty="0"/>
              <a:t>Lateral</a:t>
            </a:r>
          </a:p>
          <a:p>
            <a:pPr marL="0" indent="0" eaLnBrk="1" hangingPunct="1">
              <a:buNone/>
            </a:pPr>
            <a:r>
              <a:rPr lang="en-US" b="1" u="sng" dirty="0"/>
              <a:t>Ascending Tracts For Unconscious Sensations</a:t>
            </a:r>
          </a:p>
          <a:p>
            <a:pPr marL="0" indent="0" eaLnBrk="1" hangingPunct="1">
              <a:buNone/>
            </a:pPr>
            <a:r>
              <a:rPr lang="en-US" sz="1800" dirty="0"/>
              <a:t>Connecting spinal cord to brainstem:</a:t>
            </a:r>
          </a:p>
          <a:p>
            <a:pPr lvl="1">
              <a:buFont typeface="Arial" panose="020B0604020202020204" pitchFamily="34" charset="0"/>
              <a:buChar char="•"/>
            </a:pPr>
            <a:r>
              <a:rPr lang="en-US" sz="1000" dirty="0" err="1"/>
              <a:t>Spininotectal</a:t>
            </a:r>
            <a:endParaRPr lang="en-US" sz="1000" dirty="0"/>
          </a:p>
          <a:p>
            <a:pPr lvl="1">
              <a:buFont typeface="Arial" panose="020B0604020202020204" pitchFamily="34" charset="0"/>
              <a:buChar char="•"/>
            </a:pPr>
            <a:r>
              <a:rPr lang="en-US" sz="1000" dirty="0"/>
              <a:t>Spino-olivary</a:t>
            </a:r>
          </a:p>
          <a:p>
            <a:pPr lvl="1">
              <a:buFont typeface="Arial" panose="020B0604020202020204" pitchFamily="34" charset="0"/>
              <a:buChar char="•"/>
            </a:pPr>
            <a:r>
              <a:rPr lang="en-US" sz="1000" dirty="0" err="1"/>
              <a:t>Spinovestibular</a:t>
            </a:r>
            <a:endParaRPr lang="en-US" sz="1000" dirty="0"/>
          </a:p>
          <a:p>
            <a:pPr marL="0" indent="0" eaLnBrk="1" hangingPunct="1">
              <a:buNone/>
            </a:pPr>
            <a:r>
              <a:rPr lang="en-US" sz="1800" dirty="0"/>
              <a:t>Connecting spinal cord to cerebellum:</a:t>
            </a:r>
          </a:p>
          <a:p>
            <a:pPr eaLnBrk="1" hangingPunct="1">
              <a:buFont typeface="Arial" panose="020B0604020202020204" pitchFamily="34" charset="0"/>
              <a:buChar char="•"/>
            </a:pPr>
            <a:r>
              <a:rPr lang="en-US" sz="1200" dirty="0"/>
              <a:t>Spinocerebellar (for muscular coordination)</a:t>
            </a:r>
          </a:p>
        </p:txBody>
      </p:sp>
    </p:spTree>
    <p:extLst>
      <p:ext uri="{BB962C8B-B14F-4D97-AF65-F5344CB8AC3E}">
        <p14:creationId xmlns:p14="http://schemas.microsoft.com/office/powerpoint/2010/main" val="36045146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AutoShape 2" descr="mk:@MSITStore:C:\cnstoal\Snll_Clncl_Nrntmy.chm::/4%20-%20The%20Spinal%20Cord%20and%20the%20Ascending%20and%20Descending%20Tracts_files/C4FF12.png">
            <a:extLst>
              <a:ext uri="{FF2B5EF4-FFF2-40B4-BE49-F238E27FC236}">
                <a16:creationId xmlns:a16="http://schemas.microsoft.com/office/drawing/2014/main" id="{90824A79-8066-0481-788F-EDF5AF5954D9}"/>
              </a:ext>
            </a:extLst>
          </p:cNvPr>
          <p:cNvSpPr>
            <a:spLocks noChangeAspect="1" noChangeArrowheads="1"/>
          </p:cNvSpPr>
          <p:nvPr/>
        </p:nvSpPr>
        <p:spPr bwMode="auto">
          <a:xfrm>
            <a:off x="155575" y="-3268663"/>
            <a:ext cx="3752850" cy="6810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pic>
        <p:nvPicPr>
          <p:cNvPr id="49155" name="Picture 3">
            <a:extLst>
              <a:ext uri="{FF2B5EF4-FFF2-40B4-BE49-F238E27FC236}">
                <a16:creationId xmlns:a16="http://schemas.microsoft.com/office/drawing/2014/main" id="{8C973C10-5887-DF45-C534-83736CD0DA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60425"/>
            <a:ext cx="2955041" cy="53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le 3">
            <a:extLst>
              <a:ext uri="{FF2B5EF4-FFF2-40B4-BE49-F238E27FC236}">
                <a16:creationId xmlns:a16="http://schemas.microsoft.com/office/drawing/2014/main" id="{FA194548-85F0-9675-54DC-50415E877CA6}"/>
              </a:ext>
            </a:extLst>
          </p:cNvPr>
          <p:cNvGraphicFramePr>
            <a:graphicFrameLocks noGrp="1"/>
          </p:cNvGraphicFramePr>
          <p:nvPr>
            <p:extLst>
              <p:ext uri="{D42A27DB-BD31-4B8C-83A1-F6EECF244321}">
                <p14:modId xmlns:p14="http://schemas.microsoft.com/office/powerpoint/2010/main" val="3691054880"/>
              </p:ext>
            </p:extLst>
          </p:nvPr>
        </p:nvGraphicFramePr>
        <p:xfrm>
          <a:off x="4876800" y="1828800"/>
          <a:ext cx="3505200" cy="3336925"/>
        </p:xfrm>
        <a:graphic>
          <a:graphicData uri="http://schemas.openxmlformats.org/drawingml/2006/table">
            <a:tbl>
              <a:tblPr/>
              <a:tblGrid>
                <a:gridCol w="3505200">
                  <a:extLst>
                    <a:ext uri="{9D8B030D-6E8A-4147-A177-3AD203B41FA5}">
                      <a16:colId xmlns:a16="http://schemas.microsoft.com/office/drawing/2014/main" val="20000"/>
                    </a:ext>
                  </a:extLst>
                </a:gridCol>
              </a:tblGrid>
              <a:tr h="3336925">
                <a:tc>
                  <a:txBody>
                    <a:bodyPr/>
                    <a:lstStyle/>
                    <a:p>
                      <a:pPr algn="just"/>
                      <a:r>
                        <a:rPr lang="en-US" sz="1800" dirty="0"/>
                        <a:t>Simplest form of the ascending sensory pathway from the sensory nerve ending to the cerebral cortex. Note the three neurons involved.</a:t>
                      </a: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CE6B2-C04C-DDF5-21E4-F6F45ABEAF39}"/>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F0588024-8153-AB7F-E23C-90EEA46C9A80}"/>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dirty="0"/>
              <a:t>ASCENDING TRACTS</a:t>
            </a:r>
          </a:p>
        </p:txBody>
      </p:sp>
      <p:sp>
        <p:nvSpPr>
          <p:cNvPr id="4" name="Rectangle 135">
            <a:extLst>
              <a:ext uri="{FF2B5EF4-FFF2-40B4-BE49-F238E27FC236}">
                <a16:creationId xmlns:a16="http://schemas.microsoft.com/office/drawing/2014/main" id="{F8D6428A-B5C5-B3C7-A98A-E93AF5DF47B2}"/>
              </a:ext>
            </a:extLst>
          </p:cNvPr>
          <p:cNvSpPr>
            <a:spLocks noChangeArrowheads="1"/>
          </p:cNvSpPr>
          <p:nvPr/>
        </p:nvSpPr>
        <p:spPr bwMode="auto">
          <a:xfrm>
            <a:off x="768096" y="1635347"/>
            <a:ext cx="1111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dirty="0">
                <a:latin typeface="Calibri" panose="020F0502020204030204" pitchFamily="34" charset="0"/>
              </a:rPr>
              <a:t>Location:</a:t>
            </a:r>
          </a:p>
        </p:txBody>
      </p:sp>
      <p:graphicFrame>
        <p:nvGraphicFramePr>
          <p:cNvPr id="7" name="Group 169">
            <a:extLst>
              <a:ext uri="{FF2B5EF4-FFF2-40B4-BE49-F238E27FC236}">
                <a16:creationId xmlns:a16="http://schemas.microsoft.com/office/drawing/2014/main" id="{4DB5D5F4-CDEF-F65F-A32A-0B606C03FA2A}"/>
              </a:ext>
            </a:extLst>
          </p:cNvPr>
          <p:cNvGraphicFramePr>
            <a:graphicFrameLocks noGrp="1"/>
          </p:cNvGraphicFramePr>
          <p:nvPr>
            <p:extLst>
              <p:ext uri="{D42A27DB-BD31-4B8C-83A1-F6EECF244321}">
                <p14:modId xmlns:p14="http://schemas.microsoft.com/office/powerpoint/2010/main" val="741185603"/>
              </p:ext>
            </p:extLst>
          </p:nvPr>
        </p:nvGraphicFramePr>
        <p:xfrm>
          <a:off x="1524000" y="2084832"/>
          <a:ext cx="6096000" cy="1546474"/>
        </p:xfrm>
        <a:graphic>
          <a:graphicData uri="http://schemas.openxmlformats.org/drawingml/2006/table">
            <a:tbl>
              <a:tblPr/>
              <a:tblGrid>
                <a:gridCol w="17780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1879600">
                  <a:extLst>
                    <a:ext uri="{9D8B030D-6E8A-4147-A177-3AD203B41FA5}">
                      <a16:colId xmlns:a16="http://schemas.microsoft.com/office/drawing/2014/main" val="20002"/>
                    </a:ext>
                  </a:extLst>
                </a:gridCol>
              </a:tblGrid>
              <a:tr h="211894">
                <a:tc>
                  <a:txBody>
                    <a:bodyPr/>
                    <a:lstStyle/>
                    <a:p>
                      <a:pPr marL="0" marR="0" lvl="0" indent="0" algn="ctr" defTabSz="914400" rtl="0" eaLnBrk="0" fontAlgn="base" latinLnBrk="0" hangingPunct="0">
                        <a:lnSpc>
                          <a:spcPct val="100000"/>
                        </a:lnSpc>
                        <a:spcBef>
                          <a:spcPct val="0"/>
                        </a:spcBef>
                        <a:spcAft>
                          <a:spcPct val="0"/>
                        </a:spcAft>
                        <a:buClrTx/>
                        <a:buSzTx/>
                        <a:buFontTx/>
                        <a:buNone/>
                        <a:tabLst>
                          <a:tab pos="1924050" algn="l"/>
                        </a:tabLst>
                      </a:pPr>
                      <a:r>
                        <a:rPr kumimoji="0" lang="en-US" sz="1200" b="1" i="0" u="none" strike="noStrike" cap="none" normalizeH="0" baseline="0" dirty="0">
                          <a:ln>
                            <a:noFill/>
                          </a:ln>
                          <a:solidFill>
                            <a:schemeClr val="tx1"/>
                          </a:solidFill>
                          <a:effectLst/>
                          <a:latin typeface="+mn-lt"/>
                          <a:cs typeface="Times New Roman" pitchFamily="18" charset="0"/>
                        </a:rPr>
                        <a:t>Anterior white column</a:t>
                      </a:r>
                      <a:endParaRPr kumimoji="0" lang="en-US" sz="1200" b="1" i="0" u="none" strike="noStrike" cap="none" normalizeH="0" baseline="0" dirty="0">
                        <a:ln>
                          <a:noFill/>
                        </a:ln>
                        <a:solidFill>
                          <a:schemeClr val="tx1"/>
                        </a:solidFill>
                        <a:effectLst/>
                        <a:latin typeface="+mn-lt"/>
                      </a:endParaRP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924050" algn="l"/>
                        </a:tabLst>
                      </a:pPr>
                      <a:r>
                        <a:rPr kumimoji="0" lang="en-US" sz="1200" b="1" i="0" u="none" strike="noStrike" cap="none" normalizeH="0" baseline="0">
                          <a:ln>
                            <a:noFill/>
                          </a:ln>
                          <a:solidFill>
                            <a:schemeClr val="tx1"/>
                          </a:solidFill>
                          <a:effectLst/>
                          <a:latin typeface="+mn-lt"/>
                          <a:cs typeface="Times New Roman" pitchFamily="18" charset="0"/>
                        </a:rPr>
                        <a:t>Lateral white column </a:t>
                      </a:r>
                      <a:endParaRPr kumimoji="0" lang="en-US" sz="1200" b="1" i="0" u="none" strike="noStrike" cap="none" normalizeH="0" baseline="0">
                        <a:ln>
                          <a:noFill/>
                        </a:ln>
                        <a:solidFill>
                          <a:schemeClr val="tx1"/>
                        </a:solidFill>
                        <a:effectLst/>
                        <a:latin typeface="+mn-lt"/>
                      </a:endParaRP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924050" algn="l"/>
                        </a:tabLst>
                      </a:pPr>
                      <a:r>
                        <a:rPr kumimoji="0" lang="en-US" sz="1200" b="1" i="0" u="none" strike="noStrike" cap="none" normalizeH="0" baseline="0">
                          <a:ln>
                            <a:noFill/>
                          </a:ln>
                          <a:solidFill>
                            <a:schemeClr val="tx1"/>
                          </a:solidFill>
                          <a:effectLst/>
                          <a:latin typeface="+mn-lt"/>
                          <a:cs typeface="Times New Roman" pitchFamily="18" charset="0"/>
                        </a:rPr>
                        <a:t>Posterior white column</a:t>
                      </a:r>
                      <a:endParaRPr kumimoji="0" lang="en-US" sz="1200" b="1" i="0" u="none" strike="noStrike" cap="none" normalizeH="0" baseline="0">
                        <a:ln>
                          <a:noFill/>
                        </a:ln>
                        <a:solidFill>
                          <a:schemeClr val="tx1"/>
                        </a:solidFill>
                        <a:effectLst/>
                        <a:latin typeface="+mn-lt"/>
                      </a:endParaRP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7489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924050" algn="l"/>
                        </a:tabLst>
                      </a:pPr>
                      <a:r>
                        <a:rPr kumimoji="0" lang="en-US" sz="1200" b="0" i="0" u="none" strike="noStrike" cap="none" normalizeH="0" baseline="0" dirty="0">
                          <a:ln>
                            <a:noFill/>
                          </a:ln>
                          <a:solidFill>
                            <a:schemeClr val="tx1"/>
                          </a:solidFill>
                          <a:effectLst/>
                          <a:latin typeface="+mn-lt"/>
                          <a:cs typeface="Times New Roman" pitchFamily="18" charset="0"/>
                        </a:rPr>
                        <a:t>Anterior </a:t>
                      </a:r>
                      <a:r>
                        <a:rPr kumimoji="0" lang="en-US" sz="1200" b="0" i="0" u="none" strike="noStrike" cap="none" normalizeH="0" baseline="0" dirty="0" err="1">
                          <a:ln>
                            <a:noFill/>
                          </a:ln>
                          <a:solidFill>
                            <a:schemeClr val="tx1"/>
                          </a:solidFill>
                          <a:effectLst/>
                          <a:latin typeface="+mn-lt"/>
                          <a:cs typeface="Times New Roman" pitchFamily="18" charset="0"/>
                        </a:rPr>
                        <a:t>spinothalamic</a:t>
                      </a:r>
                      <a:r>
                        <a:rPr kumimoji="0" lang="en-US" sz="1200" b="0" i="0" u="none" strike="noStrike" cap="none" normalizeH="0" baseline="0" dirty="0">
                          <a:ln>
                            <a:noFill/>
                          </a:ln>
                          <a:solidFill>
                            <a:schemeClr val="tx1"/>
                          </a:solidFill>
                          <a:effectLst/>
                          <a:latin typeface="+mn-lt"/>
                          <a:cs typeface="Times New Roman" pitchFamily="18" charset="0"/>
                        </a:rPr>
                        <a:t> tract</a:t>
                      </a:r>
                      <a:endParaRPr kumimoji="0" lang="en-US" sz="1200" b="0" i="0" u="none" strike="noStrike" cap="none" normalizeH="0" baseline="0" dirty="0">
                        <a:ln>
                          <a:noFill/>
                        </a:ln>
                        <a:solidFill>
                          <a:schemeClr val="tx1"/>
                        </a:solidFill>
                        <a:effectLst/>
                        <a:latin typeface="+mn-lt"/>
                      </a:endParaRP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924050" algn="l"/>
                        </a:tabLst>
                      </a:pPr>
                      <a:r>
                        <a:rPr kumimoji="0" lang="en-US" sz="1200" b="0" i="0" u="none" strike="noStrike" cap="none" normalizeH="0" baseline="0" dirty="0">
                          <a:ln>
                            <a:noFill/>
                          </a:ln>
                          <a:solidFill>
                            <a:schemeClr val="tx1"/>
                          </a:solidFill>
                          <a:effectLst/>
                          <a:latin typeface="+mn-lt"/>
                          <a:cs typeface="Times New Roman" pitchFamily="18" charset="0"/>
                        </a:rPr>
                        <a:t>Lateral </a:t>
                      </a:r>
                      <a:r>
                        <a:rPr kumimoji="0" lang="en-US" sz="1200" b="0" i="0" u="none" strike="noStrike" cap="none" normalizeH="0" baseline="0" dirty="0" err="1">
                          <a:ln>
                            <a:noFill/>
                          </a:ln>
                          <a:solidFill>
                            <a:schemeClr val="tx1"/>
                          </a:solidFill>
                          <a:effectLst/>
                          <a:latin typeface="+mn-lt"/>
                          <a:cs typeface="Times New Roman" pitchFamily="18" charset="0"/>
                        </a:rPr>
                        <a:t>spinothalamic</a:t>
                      </a:r>
                      <a:r>
                        <a:rPr kumimoji="0" lang="en-US" sz="1200" b="0" i="0" u="none" strike="noStrike" cap="none" normalizeH="0" baseline="0" dirty="0">
                          <a:ln>
                            <a:noFill/>
                          </a:ln>
                          <a:solidFill>
                            <a:schemeClr val="tx1"/>
                          </a:solidFill>
                          <a:effectLst/>
                          <a:latin typeface="+mn-lt"/>
                          <a:cs typeface="Times New Roman" pitchFamily="18" charset="0"/>
                        </a:rPr>
                        <a:t> tract</a:t>
                      </a:r>
                      <a:endParaRPr kumimoji="0" lang="en-US" sz="1200" b="0" i="0" u="none" strike="noStrike" cap="none" normalizeH="0" baseline="0" dirty="0">
                        <a:ln>
                          <a:noFill/>
                        </a:ln>
                        <a:solidFill>
                          <a:schemeClr val="tx1"/>
                        </a:solidFill>
                        <a:effectLst/>
                        <a:latin typeface="+mn-lt"/>
                      </a:endParaRP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924050" algn="l"/>
                        </a:tabLst>
                      </a:pPr>
                      <a:r>
                        <a:rPr kumimoji="0" lang="en-US" sz="1200" b="0" i="0" u="none" strike="noStrike" cap="none" normalizeH="0" baseline="0">
                          <a:ln>
                            <a:noFill/>
                          </a:ln>
                          <a:solidFill>
                            <a:schemeClr val="tx1"/>
                          </a:solidFill>
                          <a:effectLst/>
                          <a:latin typeface="+mn-lt"/>
                          <a:cs typeface="Times New Roman" pitchFamily="18" charset="0"/>
                        </a:rPr>
                        <a:t>Fasciculus gracilis</a:t>
                      </a:r>
                      <a:endParaRPr kumimoji="0" lang="en-US" sz="1200" b="0" i="0" u="none" strike="noStrike" cap="none" normalizeH="0" baseline="0">
                        <a:ln>
                          <a:noFill/>
                        </a:ln>
                        <a:solidFill>
                          <a:schemeClr val="tx1"/>
                        </a:solidFill>
                        <a:effectLst/>
                        <a:latin typeface="+mn-lt"/>
                      </a:endParaRP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0748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mn-lt"/>
                      </a:endParaRP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924050" algn="l"/>
                        </a:tabLst>
                      </a:pPr>
                      <a:r>
                        <a:rPr kumimoji="0" lang="en-US" sz="1200" b="0" i="0" u="none" strike="noStrike" cap="none" normalizeH="0" baseline="0" dirty="0">
                          <a:ln>
                            <a:noFill/>
                          </a:ln>
                          <a:solidFill>
                            <a:schemeClr val="tx1"/>
                          </a:solidFill>
                          <a:effectLst/>
                          <a:latin typeface="+mn-lt"/>
                          <a:cs typeface="Times New Roman" pitchFamily="18" charset="0"/>
                        </a:rPr>
                        <a:t>Anterior </a:t>
                      </a:r>
                      <a:r>
                        <a:rPr kumimoji="0" lang="en-US" sz="1200" b="0" i="0" u="none" strike="noStrike" cap="none" normalizeH="0" baseline="0" dirty="0" err="1">
                          <a:ln>
                            <a:noFill/>
                          </a:ln>
                          <a:solidFill>
                            <a:schemeClr val="tx1"/>
                          </a:solidFill>
                          <a:effectLst/>
                          <a:latin typeface="+mn-lt"/>
                          <a:cs typeface="Times New Roman" pitchFamily="18" charset="0"/>
                        </a:rPr>
                        <a:t>spinocerebellar</a:t>
                      </a:r>
                      <a:r>
                        <a:rPr kumimoji="0" lang="en-US" sz="1200" b="0" i="0" u="none" strike="noStrike" cap="none" normalizeH="0" baseline="0" dirty="0">
                          <a:ln>
                            <a:noFill/>
                          </a:ln>
                          <a:solidFill>
                            <a:schemeClr val="tx1"/>
                          </a:solidFill>
                          <a:effectLst/>
                          <a:latin typeface="+mn-lt"/>
                          <a:cs typeface="Times New Roman" pitchFamily="18" charset="0"/>
                        </a:rPr>
                        <a:t> tract</a:t>
                      </a:r>
                      <a:endParaRPr kumimoji="0" lang="en-US" sz="1200" b="0" i="0" u="none" strike="noStrike" cap="none" normalizeH="0" baseline="0" dirty="0">
                        <a:ln>
                          <a:noFill/>
                        </a:ln>
                        <a:solidFill>
                          <a:schemeClr val="tx1"/>
                        </a:solidFill>
                        <a:effectLst/>
                        <a:latin typeface="+mn-lt"/>
                      </a:endParaRP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924050" algn="l"/>
                        </a:tabLst>
                      </a:pPr>
                      <a:r>
                        <a:rPr kumimoji="0" lang="en-US" sz="1200" b="0" i="0" u="none" strike="noStrike" cap="none" normalizeH="0" baseline="0" dirty="0">
                          <a:ln>
                            <a:noFill/>
                          </a:ln>
                          <a:solidFill>
                            <a:schemeClr val="tx1"/>
                          </a:solidFill>
                          <a:effectLst/>
                          <a:latin typeface="+mn-lt"/>
                          <a:cs typeface="Times New Roman" pitchFamily="18" charset="0"/>
                        </a:rPr>
                        <a:t>Fasciculus cuneate</a:t>
                      </a:r>
                      <a:endParaRPr kumimoji="0" lang="en-US" sz="1200" b="0" i="0" u="none" strike="noStrike" cap="none" normalizeH="0" baseline="0" dirty="0">
                        <a:ln>
                          <a:noFill/>
                        </a:ln>
                        <a:solidFill>
                          <a:schemeClr val="tx1"/>
                        </a:solidFill>
                        <a:effectLst/>
                        <a:latin typeface="+mn-lt"/>
                      </a:endParaRP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0748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mn-lt"/>
                      </a:endParaRP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924050" algn="l"/>
                        </a:tabLst>
                      </a:pPr>
                      <a:r>
                        <a:rPr kumimoji="0" lang="en-US" sz="1200" b="0" i="0" u="none" strike="noStrike" cap="none" normalizeH="0" baseline="0" dirty="0">
                          <a:ln>
                            <a:noFill/>
                          </a:ln>
                          <a:solidFill>
                            <a:schemeClr val="tx1"/>
                          </a:solidFill>
                          <a:effectLst/>
                          <a:latin typeface="+mn-lt"/>
                          <a:cs typeface="Times New Roman" pitchFamily="18" charset="0"/>
                        </a:rPr>
                        <a:t>Posterior </a:t>
                      </a:r>
                      <a:r>
                        <a:rPr kumimoji="0" lang="en-US" sz="1200" b="0" i="0" u="none" strike="noStrike" cap="none" normalizeH="0" baseline="0" dirty="0" err="1">
                          <a:ln>
                            <a:noFill/>
                          </a:ln>
                          <a:solidFill>
                            <a:schemeClr val="tx1"/>
                          </a:solidFill>
                          <a:effectLst/>
                          <a:latin typeface="+mn-lt"/>
                          <a:cs typeface="Times New Roman" pitchFamily="18" charset="0"/>
                        </a:rPr>
                        <a:t>spinocerebellar</a:t>
                      </a:r>
                      <a:r>
                        <a:rPr kumimoji="0" lang="en-US" sz="1200" b="0" i="0" u="none" strike="noStrike" cap="none" normalizeH="0" baseline="0" dirty="0">
                          <a:ln>
                            <a:noFill/>
                          </a:ln>
                          <a:solidFill>
                            <a:schemeClr val="tx1"/>
                          </a:solidFill>
                          <a:effectLst/>
                          <a:latin typeface="+mn-lt"/>
                          <a:cs typeface="Times New Roman" pitchFamily="18" charset="0"/>
                        </a:rPr>
                        <a:t> tract</a:t>
                      </a:r>
                      <a:endParaRPr kumimoji="0" lang="en-US" sz="1200" b="0" i="0" u="none" strike="noStrike" cap="none" normalizeH="0" baseline="0" dirty="0">
                        <a:ln>
                          <a:noFill/>
                        </a:ln>
                        <a:solidFill>
                          <a:schemeClr val="tx1"/>
                        </a:solidFill>
                        <a:effectLst/>
                        <a:latin typeface="+mn-lt"/>
                      </a:endParaRP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mn-lt"/>
                      </a:endParaRP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9" name="Rectangle 82">
            <a:extLst>
              <a:ext uri="{FF2B5EF4-FFF2-40B4-BE49-F238E27FC236}">
                <a16:creationId xmlns:a16="http://schemas.microsoft.com/office/drawing/2014/main" id="{A026B6FC-F0CE-C69E-F132-E30052E6327E}"/>
              </a:ext>
            </a:extLst>
          </p:cNvPr>
          <p:cNvSpPr>
            <a:spLocks noChangeArrowheads="1"/>
          </p:cNvSpPr>
          <p:nvPr/>
        </p:nvSpPr>
        <p:spPr bwMode="auto">
          <a:xfrm>
            <a:off x="768096" y="3721039"/>
            <a:ext cx="761390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bIns="0" anchor="ctr">
            <a:spAutoFit/>
          </a:bodyPr>
          <a:lstStyle>
            <a:lvl1pPr eaLnBrk="0" hangingPunct="0">
              <a:tabLst>
                <a:tab pos="1924050"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1924050"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1924050"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1924050"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192405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192405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192405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192405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1924050" algn="l"/>
              </a:tabLs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00" dirty="0">
                <a:latin typeface="+mn-lt"/>
                <a:cs typeface="Times New Roman" panose="02020603050405020304" pitchFamily="18" charset="0"/>
              </a:rPr>
              <a:t>Ascending tracts run in each of these columns. Long tracts transmit </a:t>
            </a:r>
            <a:r>
              <a:rPr lang="en-US" altLang="en-US" sz="1200" dirty="0" err="1">
                <a:latin typeface="+mn-lt"/>
                <a:cs typeface="Times New Roman" panose="02020603050405020304" pitchFamily="18" charset="0"/>
              </a:rPr>
              <a:t>informations</a:t>
            </a:r>
            <a:r>
              <a:rPr lang="en-US" altLang="en-US" sz="1200" dirty="0">
                <a:latin typeface="+mn-lt"/>
                <a:cs typeface="Times New Roman" panose="02020603050405020304" pitchFamily="18" charset="0"/>
              </a:rPr>
              <a:t> derived from sensory receptors, destined to</a:t>
            </a:r>
            <a:endParaRPr lang="en-US" altLang="en-US" sz="1200" dirty="0">
              <a:latin typeface="+mn-lt"/>
            </a:endParaRPr>
          </a:p>
          <a:p>
            <a:pPr marL="228600" indent="-228600">
              <a:buFont typeface="+mj-lt"/>
              <a:buAutoNum type="alphaLcParenR"/>
            </a:pPr>
            <a:r>
              <a:rPr lang="en-US" altLang="en-US" sz="1200" dirty="0">
                <a:latin typeface="+mn-lt"/>
                <a:cs typeface="Times New Roman" panose="02020603050405020304" pitchFamily="18" charset="0"/>
              </a:rPr>
              <a:t>produce conscious sensations; somatic &amp; visceral.</a:t>
            </a:r>
          </a:p>
          <a:p>
            <a:pPr marL="228600" indent="-228600">
              <a:buFont typeface="+mj-lt"/>
              <a:buAutoNum type="alphaLcParenR"/>
            </a:pPr>
            <a:r>
              <a:rPr lang="en-US" altLang="en-US" sz="1200" dirty="0">
                <a:latin typeface="+mn-lt"/>
                <a:cs typeface="Times New Roman" panose="02020603050405020304" pitchFamily="18" charset="0"/>
              </a:rPr>
              <a:t>Mediate reflex </a:t>
            </a:r>
            <a:r>
              <a:rPr lang="en-US" altLang="en-US" sz="1200" dirty="0" err="1">
                <a:latin typeface="+mn-lt"/>
                <a:cs typeface="Times New Roman" panose="02020603050405020304" pitchFamily="18" charset="0"/>
              </a:rPr>
              <a:t>es:somatic</a:t>
            </a:r>
            <a:r>
              <a:rPr lang="en-US" altLang="en-US" sz="1200" dirty="0">
                <a:latin typeface="+mn-lt"/>
                <a:cs typeface="Times New Roman" panose="02020603050405020304" pitchFamily="18" charset="0"/>
              </a:rPr>
              <a:t> or visceral.</a:t>
            </a:r>
          </a:p>
          <a:p>
            <a:pPr marL="228600" indent="-228600">
              <a:buFont typeface="+mj-lt"/>
              <a:buAutoNum type="alphaLcParenR"/>
            </a:pPr>
            <a:r>
              <a:rPr lang="en-US" altLang="en-US" sz="1200" dirty="0">
                <a:latin typeface="+mn-lt"/>
                <a:cs typeface="Times New Roman" panose="02020603050405020304" pitchFamily="18" charset="0"/>
              </a:rPr>
              <a:t>Guide motor center in cerebellum, brainstem, diencephalons, basal ganglia &amp; cortex.</a:t>
            </a:r>
          </a:p>
          <a:p>
            <a:endParaRPr lang="en-US" altLang="en-US" sz="1200" dirty="0">
              <a:latin typeface="+mn-lt"/>
            </a:endParaRPr>
          </a:p>
          <a:p>
            <a:r>
              <a:rPr lang="en-US" altLang="en-US" sz="1200" dirty="0">
                <a:latin typeface="+mn-lt"/>
                <a:cs typeface="Times New Roman" panose="02020603050405020304" pitchFamily="18" charset="0"/>
              </a:rPr>
              <a:t>TWO TYPES:</a:t>
            </a:r>
            <a:endParaRPr lang="en-US" altLang="en-US" sz="1200" dirty="0">
              <a:latin typeface="+mn-lt"/>
            </a:endParaRPr>
          </a:p>
        </p:txBody>
      </p:sp>
      <p:graphicFrame>
        <p:nvGraphicFramePr>
          <p:cNvPr id="10" name="Group 159">
            <a:extLst>
              <a:ext uri="{FF2B5EF4-FFF2-40B4-BE49-F238E27FC236}">
                <a16:creationId xmlns:a16="http://schemas.microsoft.com/office/drawing/2014/main" id="{D7BD8D24-3BBA-C262-A411-DB3495730F54}"/>
              </a:ext>
            </a:extLst>
          </p:cNvPr>
          <p:cNvGraphicFramePr>
            <a:graphicFrameLocks noGrp="1"/>
          </p:cNvGraphicFramePr>
          <p:nvPr>
            <p:extLst>
              <p:ext uri="{D42A27DB-BD31-4B8C-83A1-F6EECF244321}">
                <p14:modId xmlns:p14="http://schemas.microsoft.com/office/powerpoint/2010/main" val="986714588"/>
              </p:ext>
            </p:extLst>
          </p:nvPr>
        </p:nvGraphicFramePr>
        <p:xfrm>
          <a:off x="765048" y="4935762"/>
          <a:ext cx="7613904" cy="1280296"/>
        </p:xfrm>
        <a:graphic>
          <a:graphicData uri="http://schemas.openxmlformats.org/drawingml/2006/table">
            <a:tbl>
              <a:tblPr/>
              <a:tblGrid>
                <a:gridCol w="3806952">
                  <a:extLst>
                    <a:ext uri="{9D8B030D-6E8A-4147-A177-3AD203B41FA5}">
                      <a16:colId xmlns:a16="http://schemas.microsoft.com/office/drawing/2014/main" val="20000"/>
                    </a:ext>
                  </a:extLst>
                </a:gridCol>
                <a:gridCol w="3806952">
                  <a:extLst>
                    <a:ext uri="{9D8B030D-6E8A-4147-A177-3AD203B41FA5}">
                      <a16:colId xmlns:a16="http://schemas.microsoft.com/office/drawing/2014/main" val="20001"/>
                    </a:ext>
                  </a:extLst>
                </a:gridCol>
              </a:tblGrid>
              <a:tr h="444711">
                <a:tc>
                  <a:txBody>
                    <a:bodyPr/>
                    <a:lstStyle/>
                    <a:p>
                      <a:pPr marL="0" marR="0" lvl="0" indent="0" algn="l" defTabSz="914400" rtl="0" eaLnBrk="1" fontAlgn="base" latinLnBrk="0" hangingPunct="1">
                        <a:lnSpc>
                          <a:spcPct val="100000"/>
                        </a:lnSpc>
                        <a:spcBef>
                          <a:spcPct val="0"/>
                        </a:spcBef>
                        <a:spcAft>
                          <a:spcPct val="0"/>
                        </a:spcAft>
                        <a:buClrTx/>
                        <a:buSzTx/>
                        <a:buFontTx/>
                        <a:buNone/>
                        <a:tabLst>
                          <a:tab pos="1924050" algn="l"/>
                        </a:tabLst>
                      </a:pPr>
                      <a:r>
                        <a:rPr kumimoji="0" lang="en-US" sz="1200" b="1" i="0" u="none" strike="noStrike" cap="none" normalizeH="0" baseline="0" dirty="0">
                          <a:ln>
                            <a:noFill/>
                          </a:ln>
                          <a:solidFill>
                            <a:schemeClr val="tx1"/>
                          </a:solidFill>
                          <a:effectLst/>
                          <a:latin typeface="+mn-lt"/>
                          <a:cs typeface="Times New Roman" pitchFamily="18" charset="0"/>
                        </a:rPr>
                        <a:t>which carry sensations that will finally reach cerebral cortex</a:t>
                      </a:r>
                      <a:endParaRPr kumimoji="0" lang="en-US" sz="1200" b="1" i="0" u="none" strike="noStrike" cap="none" normalizeH="0" baseline="0" dirty="0">
                        <a:ln>
                          <a:noFill/>
                        </a:ln>
                        <a:solidFill>
                          <a:schemeClr val="tx1"/>
                        </a:solidFill>
                        <a:effectLst/>
                        <a:latin typeface="+mn-lt"/>
                      </a:endParaRPr>
                    </a:p>
                  </a:txBody>
                  <a:tcPr marT="45737" marB="4573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1924050" algn="l"/>
                        </a:tabLst>
                      </a:pPr>
                      <a:r>
                        <a:rPr kumimoji="0" lang="en-US" sz="1200" b="1" i="0" u="none" strike="noStrike" cap="none" normalizeH="0" baseline="0">
                          <a:ln>
                            <a:noFill/>
                          </a:ln>
                          <a:solidFill>
                            <a:schemeClr val="tx1"/>
                          </a:solidFill>
                          <a:effectLst/>
                          <a:latin typeface="+mn-lt"/>
                          <a:cs typeface="Times New Roman" pitchFamily="18" charset="0"/>
                        </a:rPr>
                        <a:t>Which carry impulses which will not finally reach cerebral cortex</a:t>
                      </a:r>
                      <a:endParaRPr kumimoji="0" lang="en-US" sz="1200" b="1" i="0" u="none" strike="noStrike" cap="none" normalizeH="0" baseline="0">
                        <a:ln>
                          <a:noFill/>
                        </a:ln>
                        <a:solidFill>
                          <a:schemeClr val="tx1"/>
                        </a:solidFill>
                        <a:effectLst/>
                        <a:latin typeface="+mn-lt"/>
                      </a:endParaRPr>
                    </a:p>
                  </a:txBody>
                  <a:tcPr marT="45737" marB="4573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7361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1924050" algn="l"/>
                        </a:tabLst>
                      </a:pPr>
                      <a:r>
                        <a:rPr kumimoji="0" lang="en-US" sz="1200" b="1" i="0" u="none" strike="noStrike" cap="none" normalizeH="0" baseline="0" dirty="0">
                          <a:ln>
                            <a:noFill/>
                          </a:ln>
                          <a:solidFill>
                            <a:schemeClr val="tx1"/>
                          </a:solidFill>
                          <a:effectLst/>
                          <a:latin typeface="+mn-lt"/>
                          <a:cs typeface="Times New Roman" pitchFamily="18" charset="0"/>
                        </a:rPr>
                        <a:t>These tracts carry sensations which are felt</a:t>
                      </a:r>
                      <a:endParaRPr kumimoji="0" lang="en-US" sz="1200" b="1" i="0" u="none" strike="noStrike" cap="none" normalizeH="0" baseline="0" dirty="0">
                        <a:ln>
                          <a:noFill/>
                        </a:ln>
                        <a:solidFill>
                          <a:schemeClr val="tx1"/>
                        </a:solidFill>
                        <a:effectLst/>
                        <a:latin typeface="+mn-lt"/>
                      </a:endParaRPr>
                    </a:p>
                  </a:txBody>
                  <a:tcPr marT="45737" marB="4573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1924050" algn="l"/>
                        </a:tabLst>
                      </a:pPr>
                      <a:r>
                        <a:rPr kumimoji="0" lang="en-US" sz="1200" b="1" i="0" u="none" strike="noStrike" cap="none" normalizeH="0" baseline="0">
                          <a:ln>
                            <a:noFill/>
                          </a:ln>
                          <a:solidFill>
                            <a:schemeClr val="tx1"/>
                          </a:solidFill>
                          <a:effectLst/>
                          <a:latin typeface="+mn-lt"/>
                          <a:cs typeface="Times New Roman" pitchFamily="18" charset="0"/>
                        </a:rPr>
                        <a:t>These tracts carry impulses which are not felt</a:t>
                      </a:r>
                      <a:endParaRPr kumimoji="0" lang="en-US" sz="1200" b="1" i="0" u="none" strike="noStrike" cap="none" normalizeH="0" baseline="0">
                        <a:ln>
                          <a:noFill/>
                        </a:ln>
                        <a:solidFill>
                          <a:schemeClr val="tx1"/>
                        </a:solidFill>
                        <a:effectLst/>
                        <a:latin typeface="+mn-lt"/>
                      </a:endParaRPr>
                    </a:p>
                  </a:txBody>
                  <a:tcPr marT="45737" marB="4573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6684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1924050" algn="l"/>
                        </a:tabLst>
                      </a:pPr>
                      <a:r>
                        <a:rPr kumimoji="0" lang="en-US" sz="1200" b="1" i="0" u="none" strike="noStrike" cap="none" normalizeH="0" baseline="0">
                          <a:ln>
                            <a:noFill/>
                          </a:ln>
                          <a:solidFill>
                            <a:schemeClr val="tx1"/>
                          </a:solidFill>
                          <a:effectLst/>
                          <a:latin typeface="+mn-lt"/>
                          <a:cs typeface="Times New Roman" pitchFamily="18" charset="0"/>
                        </a:rPr>
                        <a:t>Consists of a series of 3 orders of neurons</a:t>
                      </a:r>
                      <a:endParaRPr kumimoji="0" lang="en-US" sz="1200" b="1" i="0" u="none" strike="noStrike" cap="none" normalizeH="0" baseline="0">
                        <a:ln>
                          <a:noFill/>
                        </a:ln>
                        <a:solidFill>
                          <a:schemeClr val="tx1"/>
                        </a:solidFill>
                        <a:effectLst/>
                        <a:latin typeface="+mn-lt"/>
                      </a:endParaRPr>
                    </a:p>
                  </a:txBody>
                  <a:tcPr marT="45737" marB="4573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1924050" algn="l"/>
                        </a:tabLst>
                      </a:pPr>
                      <a:r>
                        <a:rPr kumimoji="0" lang="en-US" sz="1200" b="1" i="0" u="none" strike="noStrike" cap="none" normalizeH="0" baseline="0">
                          <a:ln>
                            <a:noFill/>
                          </a:ln>
                          <a:solidFill>
                            <a:schemeClr val="tx1"/>
                          </a:solidFill>
                          <a:effectLst/>
                          <a:latin typeface="+mn-lt"/>
                          <a:cs typeface="Times New Roman" pitchFamily="18" charset="0"/>
                        </a:rPr>
                        <a:t>Consists of a series of two orders of neurons</a:t>
                      </a:r>
                      <a:endParaRPr kumimoji="0" lang="en-US" sz="1200" b="1" i="0" u="none" strike="noStrike" cap="none" normalizeH="0" baseline="0">
                        <a:ln>
                          <a:noFill/>
                        </a:ln>
                        <a:solidFill>
                          <a:schemeClr val="tx1"/>
                        </a:solidFill>
                        <a:effectLst/>
                        <a:latin typeface="+mn-lt"/>
                      </a:endParaRPr>
                    </a:p>
                  </a:txBody>
                  <a:tcPr marT="45737" marB="4573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6684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1924050" algn="l"/>
                        </a:tabLst>
                      </a:pPr>
                      <a:r>
                        <a:rPr kumimoji="0" lang="en-US" sz="1200" b="1" i="0" u="none" strike="noStrike" cap="none" normalizeH="0" baseline="0">
                          <a:ln>
                            <a:noFill/>
                          </a:ln>
                          <a:solidFill>
                            <a:schemeClr val="tx1"/>
                          </a:solidFill>
                          <a:effectLst/>
                          <a:latin typeface="+mn-lt"/>
                          <a:cs typeface="Times New Roman" pitchFamily="18" charset="0"/>
                        </a:rPr>
                        <a:t>Cutting of these result in loss of sensatios</a:t>
                      </a:r>
                      <a:endParaRPr kumimoji="0" lang="en-US" sz="1200" b="1" i="0" u="none" strike="noStrike" cap="none" normalizeH="0" baseline="0">
                        <a:ln>
                          <a:noFill/>
                        </a:ln>
                        <a:solidFill>
                          <a:schemeClr val="tx1"/>
                        </a:solidFill>
                        <a:effectLst/>
                        <a:latin typeface="+mn-lt"/>
                      </a:endParaRPr>
                    </a:p>
                  </a:txBody>
                  <a:tcPr marT="45737" marB="4573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1924050" algn="l"/>
                        </a:tabLst>
                      </a:pPr>
                      <a:r>
                        <a:rPr kumimoji="0" lang="en-US" sz="1200" b="1" i="0" u="none" strike="noStrike" cap="none" normalizeH="0" baseline="0" dirty="0">
                          <a:ln>
                            <a:noFill/>
                          </a:ln>
                          <a:solidFill>
                            <a:schemeClr val="tx1"/>
                          </a:solidFill>
                          <a:effectLst/>
                          <a:latin typeface="+mn-lt"/>
                          <a:cs typeface="Times New Roman" pitchFamily="18" charset="0"/>
                        </a:rPr>
                        <a:t>Cutting of these result in no loss of sensations</a:t>
                      </a:r>
                      <a:endParaRPr kumimoji="0" lang="en-US" sz="1200" b="1" i="0" u="none" strike="noStrike" cap="none" normalizeH="0" baseline="0" dirty="0">
                        <a:ln>
                          <a:noFill/>
                        </a:ln>
                        <a:solidFill>
                          <a:schemeClr val="tx1"/>
                        </a:solidFill>
                        <a:effectLst/>
                        <a:latin typeface="+mn-lt"/>
                      </a:endParaRPr>
                    </a:p>
                  </a:txBody>
                  <a:tcPr marT="45737" marB="4573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8494081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FE03E-31F9-D7E5-C2FC-07A5666E686B}"/>
            </a:ext>
          </a:extLst>
        </p:cNvPr>
        <p:cNvGrpSpPr/>
        <p:nvPr/>
      </p:nvGrpSpPr>
      <p:grpSpPr>
        <a:xfrm>
          <a:off x="0" y="0"/>
          <a:ext cx="0" cy="0"/>
          <a:chOff x="0" y="0"/>
          <a:chExt cx="0" cy="0"/>
        </a:xfrm>
      </p:grpSpPr>
      <p:sp>
        <p:nvSpPr>
          <p:cNvPr id="2" name="Content Placeholder 4">
            <a:extLst>
              <a:ext uri="{FF2B5EF4-FFF2-40B4-BE49-F238E27FC236}">
                <a16:creationId xmlns:a16="http://schemas.microsoft.com/office/drawing/2014/main" id="{2E722226-CFA5-AFDB-D7CD-6115BB55D6EB}"/>
              </a:ext>
            </a:extLst>
          </p:cNvPr>
          <p:cNvSpPr txBox="1">
            <a:spLocks/>
          </p:cNvSpPr>
          <p:nvPr/>
        </p:nvSpPr>
        <p:spPr>
          <a:xfrm>
            <a:off x="768096" y="838200"/>
            <a:ext cx="7690104" cy="54711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eaLnBrk="1" hangingPunct="1">
              <a:buNone/>
            </a:pPr>
            <a:r>
              <a:rPr lang="en-US" b="1" u="sng" dirty="0"/>
              <a:t>Main Somatosensory Pathways</a:t>
            </a:r>
          </a:p>
        </p:txBody>
      </p:sp>
      <p:graphicFrame>
        <p:nvGraphicFramePr>
          <p:cNvPr id="4" name="Group 34">
            <a:extLst>
              <a:ext uri="{FF2B5EF4-FFF2-40B4-BE49-F238E27FC236}">
                <a16:creationId xmlns:a16="http://schemas.microsoft.com/office/drawing/2014/main" id="{D5D26E07-6406-1501-5AA9-8C83043C9696}"/>
              </a:ext>
            </a:extLst>
          </p:cNvPr>
          <p:cNvGraphicFramePr>
            <a:graphicFrameLocks noGrp="1"/>
          </p:cNvGraphicFramePr>
          <p:nvPr>
            <p:extLst>
              <p:ext uri="{D42A27DB-BD31-4B8C-83A1-F6EECF244321}">
                <p14:modId xmlns:p14="http://schemas.microsoft.com/office/powerpoint/2010/main" val="3814175293"/>
              </p:ext>
            </p:extLst>
          </p:nvPr>
        </p:nvGraphicFramePr>
        <p:xfrm>
          <a:off x="838200" y="1646237"/>
          <a:ext cx="7467600" cy="3565526"/>
        </p:xfrm>
        <a:graphic>
          <a:graphicData uri="http://schemas.openxmlformats.org/drawingml/2006/table">
            <a:tbl>
              <a:tblPr/>
              <a:tblGrid>
                <a:gridCol w="1894568">
                  <a:extLst>
                    <a:ext uri="{9D8B030D-6E8A-4147-A177-3AD203B41FA5}">
                      <a16:colId xmlns:a16="http://schemas.microsoft.com/office/drawing/2014/main" val="20000"/>
                    </a:ext>
                  </a:extLst>
                </a:gridCol>
                <a:gridCol w="1759442">
                  <a:extLst>
                    <a:ext uri="{9D8B030D-6E8A-4147-A177-3AD203B41FA5}">
                      <a16:colId xmlns:a16="http://schemas.microsoft.com/office/drawing/2014/main" val="20001"/>
                    </a:ext>
                  </a:extLst>
                </a:gridCol>
                <a:gridCol w="2040953">
                  <a:extLst>
                    <a:ext uri="{9D8B030D-6E8A-4147-A177-3AD203B41FA5}">
                      <a16:colId xmlns:a16="http://schemas.microsoft.com/office/drawing/2014/main" val="20002"/>
                    </a:ext>
                  </a:extLst>
                </a:gridCol>
                <a:gridCol w="1772637">
                  <a:extLst>
                    <a:ext uri="{9D8B030D-6E8A-4147-A177-3AD203B41FA5}">
                      <a16:colId xmlns:a16="http://schemas.microsoft.com/office/drawing/2014/main" val="20003"/>
                    </a:ext>
                  </a:extLst>
                </a:gridCol>
              </a:tblGrid>
              <a:tr h="38002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mn-lt"/>
                          <a:cs typeface="Times New Roman" pitchFamily="18" charset="0"/>
                        </a:rPr>
                        <a:t>SENSATION</a:t>
                      </a:r>
                      <a:endParaRPr kumimoji="0" lang="en-US" sz="1200" b="1" i="0" u="none" strike="noStrike" cap="none" normalizeH="0" baseline="0" dirty="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mn-lt"/>
                          <a:cs typeface="Times New Roman" pitchFamily="18" charset="0"/>
                        </a:rPr>
                        <a:t>RECEPTORS</a:t>
                      </a:r>
                      <a:endParaRPr kumimoji="0" lang="en-US" sz="1200" b="1" i="0" u="none" strike="noStrike" cap="none" normalizeH="0" baseline="0" dirty="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mn-lt"/>
                          <a:cs typeface="Times New Roman" pitchFamily="18" charset="0"/>
                        </a:rPr>
                        <a:t>PATHWAYS</a:t>
                      </a:r>
                      <a:endParaRPr kumimoji="0" lang="en-US" sz="1200" b="1" i="0" u="none" strike="noStrike" cap="none" normalizeH="0" baseline="0" dirty="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mn-lt"/>
                          <a:cs typeface="Times New Roman" pitchFamily="18" charset="0"/>
                        </a:rPr>
                        <a:t>DESTINATION</a:t>
                      </a:r>
                      <a:endParaRPr kumimoji="0" lang="en-US" sz="1200" b="1" i="0" u="none" strike="noStrike" cap="none" normalizeH="0" baseline="0" dirty="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6183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mn-lt"/>
                          <a:cs typeface="Times New Roman" pitchFamily="18" charset="0"/>
                        </a:rPr>
                        <a:t>Pain and temperature</a:t>
                      </a:r>
                      <a:endParaRPr kumimoji="0" lang="en-US" sz="1200" b="0" i="0" u="none" strike="noStrike" cap="none" normalizeH="0" baseline="0" dirty="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mn-lt"/>
                          <a:cs typeface="Times New Roman" pitchFamily="18" charset="0"/>
                        </a:rPr>
                        <a:t>Free nerve endings</a:t>
                      </a:r>
                      <a:endParaRPr kumimoji="0" lang="en-US" sz="1200" b="0" i="0" u="none" strike="noStrike" cap="none" normalizeH="0" baseline="0" dirty="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mn-lt"/>
                          <a:cs typeface="Times New Roman" pitchFamily="18" charset="0"/>
                        </a:rPr>
                        <a:t>Lateral STT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mn-lt"/>
                          <a:cs typeface="Times New Roman" pitchFamily="18" charset="0"/>
                        </a:rPr>
                        <a:t>Spinal lemniscus</a:t>
                      </a:r>
                      <a:endParaRPr kumimoji="0" lang="en-US" sz="1200" b="0" i="0" u="none" strike="noStrike" cap="none" normalizeH="0" baseline="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mn-lt"/>
                          <a:cs typeface="Times New Roman" pitchFamily="18" charset="0"/>
                        </a:rPr>
                        <a:t>Postcentral gyrus</a:t>
                      </a:r>
                      <a:endParaRPr kumimoji="0" lang="en-US" sz="1200" b="0" i="0" u="none" strike="noStrike" cap="none" normalizeH="0" baseline="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6183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mn-lt"/>
                          <a:cs typeface="Times New Roman" pitchFamily="18" charset="0"/>
                        </a:rPr>
                        <a:t>Light touch and pressure</a:t>
                      </a:r>
                      <a:endParaRPr kumimoji="0" lang="en-US" sz="1200" b="0" i="0" u="none" strike="noStrike" cap="none" normalizeH="0" baseline="0" dirty="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mn-lt"/>
                          <a:cs typeface="Times New Roman" pitchFamily="18" charset="0"/>
                        </a:rPr>
                        <a:t>Free nerve endings</a:t>
                      </a:r>
                      <a:endParaRPr kumimoji="0" lang="en-US" sz="1200" b="0" i="0" u="none" strike="noStrike" cap="none" normalizeH="0" baseline="0" dirty="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mn-lt"/>
                          <a:cs typeface="Times New Roman" pitchFamily="18" charset="0"/>
                        </a:rPr>
                        <a:t>Anterior STT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mn-lt"/>
                          <a:cs typeface="Times New Roman" pitchFamily="18" charset="0"/>
                        </a:rPr>
                        <a:t>Spinal lemniscus</a:t>
                      </a:r>
                      <a:endParaRPr kumimoji="0" lang="en-US" sz="1200" b="0" i="0" u="none" strike="noStrike" cap="none" normalizeH="0" baseline="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mn-lt"/>
                          <a:cs typeface="Times New Roman" pitchFamily="18" charset="0"/>
                        </a:rPr>
                        <a:t>Postcentral gyrus</a:t>
                      </a:r>
                      <a:endParaRPr kumimoji="0" lang="en-US" sz="1200" b="0" i="0" u="none" strike="noStrike" cap="none" normalizeH="0" baseline="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6183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mn-lt"/>
                          <a:cs typeface="Times New Roman" pitchFamily="18" charset="0"/>
                        </a:rPr>
                        <a:t>Discriminative touch, vibratory sense, conscious muscle joint sense</a:t>
                      </a:r>
                      <a:endParaRPr kumimoji="0" lang="en-US" sz="1200" b="0" i="0" u="none" strike="noStrike" cap="none" normalizeH="0" baseline="0" dirty="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mn-lt"/>
                          <a:cs typeface="Times New Roman" pitchFamily="18" charset="0"/>
                        </a:rPr>
                        <a:t>Meissner’s corpuscle, </a:t>
                      </a:r>
                      <a:r>
                        <a:rPr kumimoji="0" lang="en-US" sz="1200" b="0" i="0" u="none" strike="noStrike" cap="none" normalizeH="0" baseline="0" dirty="0" err="1">
                          <a:ln>
                            <a:noFill/>
                          </a:ln>
                          <a:solidFill>
                            <a:schemeClr val="tx1"/>
                          </a:solidFill>
                          <a:effectLst/>
                          <a:latin typeface="+mn-lt"/>
                          <a:cs typeface="Times New Roman" pitchFamily="18" charset="0"/>
                        </a:rPr>
                        <a:t>pacinian</a:t>
                      </a:r>
                      <a:r>
                        <a:rPr kumimoji="0" lang="en-US" sz="1200" b="0" i="0" u="none" strike="noStrike" cap="none" normalizeH="0" baseline="0" dirty="0">
                          <a:ln>
                            <a:noFill/>
                          </a:ln>
                          <a:solidFill>
                            <a:schemeClr val="tx1"/>
                          </a:solidFill>
                          <a:effectLst/>
                          <a:latin typeface="+mn-lt"/>
                          <a:cs typeface="Times New Roman" pitchFamily="18" charset="0"/>
                        </a:rPr>
                        <a:t> corpuscles, muscle spindles, tendon organs</a:t>
                      </a:r>
                      <a:endParaRPr kumimoji="0" lang="en-US" sz="1200" b="0" i="0" u="none" strike="noStrike" cap="none" normalizeH="0" baseline="0" dirty="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mn-lt"/>
                          <a:cs typeface="Times New Roman" pitchFamily="18" charset="0"/>
                        </a:rPr>
                        <a:t>Fasciculus gracilis and cuneatus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mn-lt"/>
                          <a:cs typeface="Times New Roman" pitchFamily="18" charset="0"/>
                        </a:rPr>
                        <a:t>Medial lemniscus</a:t>
                      </a:r>
                      <a:endParaRPr kumimoji="0" lang="en-US" sz="1200" b="0" i="0" u="none" strike="noStrike" cap="none" normalizeH="0" baseline="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err="1">
                          <a:ln>
                            <a:noFill/>
                          </a:ln>
                          <a:solidFill>
                            <a:schemeClr val="tx1"/>
                          </a:solidFill>
                          <a:effectLst/>
                          <a:latin typeface="+mn-lt"/>
                          <a:cs typeface="Times New Roman" pitchFamily="18" charset="0"/>
                        </a:rPr>
                        <a:t>Postcentral</a:t>
                      </a:r>
                      <a:r>
                        <a:rPr kumimoji="0" lang="en-US" sz="1200" b="0" i="0" u="none" strike="noStrike" cap="none" normalizeH="0" baseline="0" dirty="0">
                          <a:ln>
                            <a:noFill/>
                          </a:ln>
                          <a:solidFill>
                            <a:schemeClr val="tx1"/>
                          </a:solidFill>
                          <a:effectLst/>
                          <a:latin typeface="+mn-lt"/>
                          <a:cs typeface="Times New Roman" pitchFamily="18" charset="0"/>
                        </a:rPr>
                        <a:t> </a:t>
                      </a:r>
                      <a:r>
                        <a:rPr kumimoji="0" lang="en-US" sz="1200" b="0" i="0" u="none" strike="noStrike" cap="none" normalizeH="0" baseline="0" dirty="0" err="1">
                          <a:ln>
                            <a:noFill/>
                          </a:ln>
                          <a:solidFill>
                            <a:schemeClr val="tx1"/>
                          </a:solidFill>
                          <a:effectLst/>
                          <a:latin typeface="+mn-lt"/>
                          <a:cs typeface="Times New Roman" pitchFamily="18" charset="0"/>
                        </a:rPr>
                        <a:t>gyrus</a:t>
                      </a:r>
                      <a:endParaRPr kumimoji="0" lang="en-US" sz="1200" b="0" i="0" u="none" strike="noStrike" cap="none" normalizeH="0" baseline="0" dirty="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5066602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4612" name="Group 20">
            <a:extLst>
              <a:ext uri="{FF2B5EF4-FFF2-40B4-BE49-F238E27FC236}">
                <a16:creationId xmlns:a16="http://schemas.microsoft.com/office/drawing/2014/main" id="{FBCC3896-E79C-7CB5-BCEA-62CC1777772E}"/>
              </a:ext>
            </a:extLst>
          </p:cNvPr>
          <p:cNvGraphicFramePr>
            <a:graphicFrameLocks noGrp="1"/>
          </p:cNvGraphicFramePr>
          <p:nvPr>
            <p:extLst>
              <p:ext uri="{D42A27DB-BD31-4B8C-83A1-F6EECF244321}">
                <p14:modId xmlns:p14="http://schemas.microsoft.com/office/powerpoint/2010/main" val="3589408224"/>
              </p:ext>
            </p:extLst>
          </p:nvPr>
        </p:nvGraphicFramePr>
        <p:xfrm>
          <a:off x="890722" y="1412708"/>
          <a:ext cx="7362555" cy="4032583"/>
        </p:xfrm>
        <a:graphic>
          <a:graphicData uri="http://schemas.openxmlformats.org/drawingml/2006/table">
            <a:tbl>
              <a:tblPr/>
              <a:tblGrid>
                <a:gridCol w="3742632">
                  <a:extLst>
                    <a:ext uri="{9D8B030D-6E8A-4147-A177-3AD203B41FA5}">
                      <a16:colId xmlns:a16="http://schemas.microsoft.com/office/drawing/2014/main" val="20000"/>
                    </a:ext>
                  </a:extLst>
                </a:gridCol>
                <a:gridCol w="3619923">
                  <a:extLst>
                    <a:ext uri="{9D8B030D-6E8A-4147-A177-3AD203B41FA5}">
                      <a16:colId xmlns:a16="http://schemas.microsoft.com/office/drawing/2014/main" val="20001"/>
                    </a:ext>
                  </a:extLst>
                </a:gridCol>
              </a:tblGrid>
              <a:tr h="1618143">
                <a:tc>
                  <a:txBody>
                    <a:bodyPr/>
                    <a:lstStyle/>
                    <a:p>
                      <a:pPr marL="0" marR="0" lvl="0" indent="0" algn="l" defTabSz="914400" rtl="0" eaLnBrk="1" fontAlgn="base" latinLnBrk="0" hangingPunct="1">
                        <a:lnSpc>
                          <a:spcPct val="100000"/>
                        </a:lnSpc>
                        <a:spcBef>
                          <a:spcPct val="0"/>
                        </a:spcBef>
                        <a:spcAft>
                          <a:spcPct val="0"/>
                        </a:spcAft>
                        <a:buClrTx/>
                        <a:buSzTx/>
                        <a:buFontTx/>
                        <a:buNone/>
                        <a:tabLst>
                          <a:tab pos="1924050" algn="l"/>
                        </a:tabLst>
                      </a:pPr>
                      <a:r>
                        <a:rPr kumimoji="0" lang="en-US" sz="1200" b="1" i="0" u="none" strike="noStrike" cap="none" normalizeH="0" baseline="0" dirty="0" err="1">
                          <a:ln>
                            <a:noFill/>
                          </a:ln>
                          <a:solidFill>
                            <a:schemeClr val="tx1"/>
                          </a:solidFill>
                          <a:effectLst/>
                          <a:latin typeface="+mn-lt"/>
                          <a:cs typeface="Times New Roman" pitchFamily="18" charset="0"/>
                        </a:rPr>
                        <a:t>Gracile</a:t>
                      </a:r>
                      <a:r>
                        <a:rPr kumimoji="0" lang="en-US" sz="1200" b="1" i="0" u="none" strike="noStrike" cap="none" normalizeH="0" baseline="0" dirty="0">
                          <a:ln>
                            <a:noFill/>
                          </a:ln>
                          <a:solidFill>
                            <a:schemeClr val="tx1"/>
                          </a:solidFill>
                          <a:effectLst/>
                          <a:latin typeface="+mn-lt"/>
                          <a:cs typeface="Times New Roman" pitchFamily="18" charset="0"/>
                        </a:rPr>
                        <a:t> tract</a:t>
                      </a:r>
                      <a:r>
                        <a:rPr kumimoji="0" lang="en-US" sz="1200" b="0" i="0" u="none" strike="noStrike" cap="none" normalizeH="0" baseline="0" dirty="0">
                          <a:ln>
                            <a:noFill/>
                          </a:ln>
                          <a:solidFill>
                            <a:schemeClr val="tx1"/>
                          </a:solidFill>
                          <a:effectLst/>
                          <a:latin typeface="+mn-lt"/>
                          <a:cs typeface="Times New Roman" pitchFamily="18" charset="0"/>
                        </a:rPr>
                        <a:t> for </a:t>
                      </a:r>
                      <a:r>
                        <a:rPr kumimoji="0" lang="en-US" sz="1200" b="0" i="0" u="none" strike="noStrike" cap="none" normalizeH="0" baseline="0" dirty="0" err="1">
                          <a:ln>
                            <a:noFill/>
                          </a:ln>
                          <a:solidFill>
                            <a:schemeClr val="tx1"/>
                          </a:solidFill>
                          <a:effectLst/>
                          <a:latin typeface="+mn-lt"/>
                          <a:cs typeface="Times New Roman" pitchFamily="18" charset="0"/>
                        </a:rPr>
                        <a:t>propioception</a:t>
                      </a:r>
                      <a:r>
                        <a:rPr kumimoji="0" lang="en-US" sz="1200" b="0" i="0" u="none" strike="noStrike" cap="none" normalizeH="0" baseline="0" dirty="0">
                          <a:ln>
                            <a:noFill/>
                          </a:ln>
                          <a:solidFill>
                            <a:schemeClr val="tx1"/>
                          </a:solidFill>
                          <a:effectLst/>
                          <a:latin typeface="+mn-lt"/>
                          <a:cs typeface="Times New Roman" pitchFamily="18" charset="0"/>
                        </a:rPr>
                        <a:t> &amp; fine touch</a:t>
                      </a:r>
                    </a:p>
                    <a:p>
                      <a:pPr marL="0" marR="0" lvl="0" indent="0" algn="l" defTabSz="914400" rtl="0" eaLnBrk="0" fontAlgn="base" latinLnBrk="0" hangingPunct="0">
                        <a:lnSpc>
                          <a:spcPct val="100000"/>
                        </a:lnSpc>
                        <a:spcBef>
                          <a:spcPct val="0"/>
                        </a:spcBef>
                        <a:spcAft>
                          <a:spcPct val="0"/>
                        </a:spcAft>
                        <a:buClrTx/>
                        <a:buSzTx/>
                        <a:buFontTx/>
                        <a:buNone/>
                        <a:tabLst>
                          <a:tab pos="1924050" algn="l"/>
                        </a:tabLst>
                      </a:pPr>
                      <a:r>
                        <a:rPr kumimoji="0" lang="en-US" sz="1200" b="0" i="0" u="none" strike="noStrike" cap="none" normalizeH="0" baseline="0" dirty="0">
                          <a:ln>
                            <a:noFill/>
                          </a:ln>
                          <a:solidFill>
                            <a:schemeClr val="tx1"/>
                          </a:solidFill>
                          <a:effectLst/>
                          <a:latin typeface="+mn-lt"/>
                          <a:cs typeface="Times New Roman" pitchFamily="18" charset="0"/>
                        </a:rPr>
                        <a:t>from lower ½ of body.</a:t>
                      </a:r>
                      <a:endParaRPr kumimoji="0" lang="en-US" sz="1200" b="0" i="0" u="none" strike="noStrike" cap="none" normalizeH="0" baseline="0" dirty="0">
                        <a:ln>
                          <a:noFill/>
                        </a:ln>
                        <a:solidFill>
                          <a:schemeClr val="tx1"/>
                        </a:solidFill>
                        <a:effectLst/>
                        <a:latin typeface="+mn-lt"/>
                      </a:endParaRPr>
                    </a:p>
                  </a:txBody>
                  <a:tcPr marL="97089" marR="97089" marT="48548" marB="4854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1924050" algn="l"/>
                        </a:tabLst>
                      </a:pPr>
                      <a:r>
                        <a:rPr kumimoji="0" lang="en-US" sz="1200" b="1" i="0" u="none" strike="noStrike" cap="none" normalizeH="0" baseline="0" dirty="0">
                          <a:ln>
                            <a:noFill/>
                          </a:ln>
                          <a:solidFill>
                            <a:schemeClr val="tx1"/>
                          </a:solidFill>
                          <a:effectLst/>
                          <a:latin typeface="+mn-lt"/>
                          <a:cs typeface="Times New Roman" pitchFamily="18" charset="0"/>
                        </a:rPr>
                        <a:t>Spinocerebellar tract: posterior &amp; anterior</a:t>
                      </a:r>
                      <a:endParaRPr kumimoji="0" lang="en-US" sz="1200" b="0" i="0" u="none" strike="noStrike" cap="none" normalizeH="0" baseline="0" dirty="0">
                        <a:ln>
                          <a:noFill/>
                        </a:ln>
                        <a:solidFill>
                          <a:schemeClr val="tx1"/>
                        </a:solidFill>
                        <a:effectLst/>
                        <a:latin typeface="+mn-lt"/>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924050" algn="l"/>
                        </a:tabLst>
                      </a:pPr>
                      <a:r>
                        <a:rPr kumimoji="0" lang="en-US" sz="1200" b="0" i="0" u="none" strike="noStrike" cap="none" normalizeH="0" baseline="0" dirty="0">
                          <a:ln>
                            <a:noFill/>
                          </a:ln>
                          <a:solidFill>
                            <a:schemeClr val="tx1"/>
                          </a:solidFill>
                          <a:effectLst/>
                          <a:latin typeface="+mn-lt"/>
                          <a:cs typeface="Times New Roman" pitchFamily="18" charset="0"/>
                        </a:rPr>
                        <a:t>Both carry </a:t>
                      </a:r>
                      <a:r>
                        <a:rPr kumimoji="0" lang="en-US" sz="1200" b="0" i="0" u="none" strike="noStrike" cap="none" normalizeH="0" baseline="0" dirty="0" err="1">
                          <a:ln>
                            <a:noFill/>
                          </a:ln>
                          <a:solidFill>
                            <a:schemeClr val="tx1"/>
                          </a:solidFill>
                          <a:effectLst/>
                          <a:latin typeface="+mn-lt"/>
                          <a:cs typeface="Times New Roman" pitchFamily="18" charset="0"/>
                        </a:rPr>
                        <a:t>propioception</a:t>
                      </a:r>
                      <a:r>
                        <a:rPr kumimoji="0" lang="en-US" sz="1200" b="0" i="0" u="none" strike="noStrike" cap="none" normalizeH="0" baseline="0" dirty="0">
                          <a:ln>
                            <a:noFill/>
                          </a:ln>
                          <a:solidFill>
                            <a:schemeClr val="tx1"/>
                          </a:solidFill>
                          <a:effectLst/>
                          <a:latin typeface="+mn-lt"/>
                          <a:cs typeface="Times New Roman" pitchFamily="18" charset="0"/>
                        </a:rPr>
                        <a:t> to cerebellum for muscular coordination.</a:t>
                      </a:r>
                    </a:p>
                    <a:p>
                      <a:pPr marL="0" marR="0" lvl="0" indent="0" algn="l" defTabSz="914400" rtl="0" eaLnBrk="0" fontAlgn="base" latinLnBrk="0" hangingPunct="0">
                        <a:lnSpc>
                          <a:spcPct val="100000"/>
                        </a:lnSpc>
                        <a:spcBef>
                          <a:spcPct val="0"/>
                        </a:spcBef>
                        <a:spcAft>
                          <a:spcPct val="0"/>
                        </a:spcAft>
                        <a:buClrTx/>
                        <a:buSzTx/>
                        <a:buFontTx/>
                        <a:buNone/>
                        <a:tabLst>
                          <a:tab pos="1924050" algn="l"/>
                        </a:tabLst>
                      </a:pPr>
                      <a:r>
                        <a:rPr kumimoji="0" lang="en-US" sz="1200" b="0" i="0" u="none" strike="noStrike" cap="none" normalizeH="0" baseline="0" dirty="0" err="1">
                          <a:ln>
                            <a:noFill/>
                          </a:ln>
                          <a:solidFill>
                            <a:srgbClr val="0000FF"/>
                          </a:solidFill>
                          <a:effectLst/>
                          <a:latin typeface="+mn-lt"/>
                          <a:cs typeface="Times New Roman" pitchFamily="18" charset="0"/>
                        </a:rPr>
                        <a:t>Cuneocerebellar</a:t>
                      </a:r>
                      <a:r>
                        <a:rPr kumimoji="0" lang="en-US" sz="1200" b="0" i="0" u="none" strike="noStrike" cap="none" normalizeH="0" baseline="0" dirty="0">
                          <a:ln>
                            <a:noFill/>
                          </a:ln>
                          <a:solidFill>
                            <a:srgbClr val="0000FF"/>
                          </a:solidFill>
                          <a:effectLst/>
                          <a:latin typeface="+mn-lt"/>
                          <a:cs typeface="Times New Roman" pitchFamily="18" charset="0"/>
                        </a:rPr>
                        <a:t> tract is upward continuation from cuneate nucleus in medulla </a:t>
                      </a:r>
                      <a:r>
                        <a:rPr kumimoji="0" lang="en-US" sz="1200" b="0" i="0" u="none" strike="noStrike" cap="none" normalizeH="0" baseline="0" dirty="0" err="1">
                          <a:ln>
                            <a:noFill/>
                          </a:ln>
                          <a:solidFill>
                            <a:srgbClr val="0000FF"/>
                          </a:solidFill>
                          <a:effectLst/>
                          <a:latin typeface="+mn-lt"/>
                          <a:cs typeface="Times New Roman" pitchFamily="18" charset="0"/>
                        </a:rPr>
                        <a:t>oblogata</a:t>
                      </a:r>
                      <a:r>
                        <a:rPr kumimoji="0" lang="en-US" sz="1200" b="0" i="0" u="none" strike="noStrike" cap="none" normalizeH="0" baseline="0" dirty="0">
                          <a:ln>
                            <a:noFill/>
                          </a:ln>
                          <a:solidFill>
                            <a:srgbClr val="0000FF"/>
                          </a:solidFill>
                          <a:effectLst/>
                          <a:latin typeface="+mn-lt"/>
                          <a:cs typeface="Times New Roman" pitchFamily="18" charset="0"/>
                        </a:rPr>
                        <a:t> to cerebellum via posterior external arcuate </a:t>
                      </a:r>
                      <a:r>
                        <a:rPr kumimoji="0" lang="en-US" sz="1200" b="0" i="0" u="none" strike="noStrike" cap="none" normalizeH="0" baseline="0" dirty="0" err="1">
                          <a:ln>
                            <a:noFill/>
                          </a:ln>
                          <a:solidFill>
                            <a:srgbClr val="0000FF"/>
                          </a:solidFill>
                          <a:effectLst/>
                          <a:latin typeface="+mn-lt"/>
                          <a:cs typeface="Times New Roman" pitchFamily="18" charset="0"/>
                        </a:rPr>
                        <a:t>fibres</a:t>
                      </a:r>
                      <a:r>
                        <a:rPr kumimoji="0" lang="en-US" sz="1200" b="0" i="0" u="none" strike="noStrike" cap="none" normalizeH="0" baseline="0" dirty="0">
                          <a:ln>
                            <a:noFill/>
                          </a:ln>
                          <a:solidFill>
                            <a:srgbClr val="0000FF"/>
                          </a:solidFill>
                          <a:effectLst/>
                          <a:latin typeface="+mn-lt"/>
                          <a:cs typeface="Times New Roman" pitchFamily="18" charset="0"/>
                        </a:rPr>
                        <a:t>.</a:t>
                      </a:r>
                      <a:endParaRPr kumimoji="0" lang="en-US" sz="1200" b="0" i="0" u="none" strike="noStrike" cap="none" normalizeH="0" baseline="0" dirty="0">
                        <a:ln>
                          <a:noFill/>
                        </a:ln>
                        <a:solidFill>
                          <a:srgbClr val="0000FF"/>
                        </a:solidFill>
                        <a:effectLst/>
                        <a:latin typeface="+mn-lt"/>
                      </a:endParaRPr>
                    </a:p>
                  </a:txBody>
                  <a:tcPr marL="97089" marR="97089" marT="48548" marB="4854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0907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mn-lt"/>
                          <a:cs typeface="Times New Roman" pitchFamily="18" charset="0"/>
                        </a:rPr>
                        <a:t>Cuneate tract</a:t>
                      </a:r>
                      <a:r>
                        <a:rPr kumimoji="0" lang="en-US" sz="1200" b="0" i="0" u="none" strike="noStrike" cap="none" normalizeH="0" baseline="0" dirty="0">
                          <a:ln>
                            <a:noFill/>
                          </a:ln>
                          <a:solidFill>
                            <a:schemeClr val="tx1"/>
                          </a:solidFill>
                          <a:effectLst/>
                          <a:latin typeface="+mn-lt"/>
                          <a:cs typeface="Times New Roman" pitchFamily="18" charset="0"/>
                        </a:rPr>
                        <a:t> carry </a:t>
                      </a:r>
                      <a:r>
                        <a:rPr kumimoji="0" lang="en-US" sz="1200" b="0" i="0" u="none" strike="noStrike" cap="none" normalizeH="0" baseline="0" dirty="0" err="1">
                          <a:ln>
                            <a:noFill/>
                          </a:ln>
                          <a:solidFill>
                            <a:schemeClr val="tx1"/>
                          </a:solidFill>
                          <a:effectLst/>
                          <a:latin typeface="+mn-lt"/>
                          <a:cs typeface="Times New Roman" pitchFamily="18" charset="0"/>
                        </a:rPr>
                        <a:t>propioception</a:t>
                      </a:r>
                      <a:r>
                        <a:rPr kumimoji="0" lang="en-US" sz="1200" b="0" i="0" u="none" strike="noStrike" cap="none" normalizeH="0" baseline="0" dirty="0">
                          <a:ln>
                            <a:noFill/>
                          </a:ln>
                          <a:solidFill>
                            <a:schemeClr val="tx1"/>
                          </a:solidFill>
                          <a:effectLst/>
                          <a:latin typeface="+mn-lt"/>
                          <a:cs typeface="Times New Roman" pitchFamily="18" charset="0"/>
                        </a:rPr>
                        <a:t> &amp; fine touch from upper ½ of body.</a:t>
                      </a:r>
                    </a:p>
                  </a:txBody>
                  <a:tcPr marL="97089" marR="97089" marT="48548" marB="4854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mn-lt"/>
                          <a:cs typeface="Times New Roman" pitchFamily="18" charset="0"/>
                        </a:rPr>
                        <a:t>Spino-olivary tract</a:t>
                      </a:r>
                      <a:endParaRPr kumimoji="0" lang="en-US" sz="1200" b="0" i="0" u="none" strike="noStrike" cap="none" normalizeH="0" baseline="0" dirty="0">
                        <a:ln>
                          <a:noFill/>
                        </a:ln>
                        <a:solidFill>
                          <a:schemeClr val="tx1"/>
                        </a:solidFill>
                        <a:effectLst/>
                        <a:latin typeface="+mn-lt"/>
                        <a:cs typeface="Times New Roman" pitchFamily="18" charset="0"/>
                      </a:endParaRPr>
                    </a:p>
                  </a:txBody>
                  <a:tcPr marL="97089" marR="97089" marT="48548" marB="4854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0268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mn-lt"/>
                          <a:cs typeface="Times New Roman" pitchFamily="18" charset="0"/>
                        </a:rPr>
                        <a:t>Lateral spinothalmic tract</a:t>
                      </a:r>
                      <a:r>
                        <a:rPr kumimoji="0" lang="en-US" sz="1200" b="0" i="0" u="none" strike="noStrike" cap="none" normalizeH="0" baseline="0">
                          <a:ln>
                            <a:noFill/>
                          </a:ln>
                          <a:solidFill>
                            <a:schemeClr val="tx1"/>
                          </a:solidFill>
                          <a:effectLst/>
                          <a:latin typeface="+mn-lt"/>
                          <a:cs typeface="Times New Roman" pitchFamily="18" charset="0"/>
                        </a:rPr>
                        <a:t> carries pain, temperature from all body below head. </a:t>
                      </a:r>
                    </a:p>
                  </a:txBody>
                  <a:tcPr marL="97089" marR="97089" marT="48548" marB="4854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mn-lt"/>
                          <a:cs typeface="Times New Roman" pitchFamily="18" charset="0"/>
                        </a:rPr>
                        <a:t>Spinotectal tract</a:t>
                      </a:r>
                      <a:endParaRPr kumimoji="0" lang="en-US" sz="1200" b="0" i="0" u="none" strike="noStrike" cap="none" normalizeH="0" baseline="0" dirty="0">
                        <a:ln>
                          <a:noFill/>
                        </a:ln>
                        <a:solidFill>
                          <a:schemeClr val="tx1"/>
                        </a:solidFill>
                        <a:effectLst/>
                        <a:latin typeface="+mn-lt"/>
                        <a:cs typeface="Times New Roman" pitchFamily="18" charset="0"/>
                      </a:endParaRPr>
                    </a:p>
                  </a:txBody>
                  <a:tcPr marL="97089" marR="97089" marT="48548" marB="4854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0268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mn-lt"/>
                          <a:cs typeface="Times New Roman" pitchFamily="18" charset="0"/>
                        </a:rPr>
                        <a:t>Anterior spinothalamic tract</a:t>
                      </a:r>
                      <a:r>
                        <a:rPr kumimoji="0" lang="en-US" sz="1200" b="0" i="0" u="none" strike="noStrike" cap="none" normalizeH="0" baseline="0" dirty="0">
                          <a:ln>
                            <a:noFill/>
                          </a:ln>
                          <a:solidFill>
                            <a:schemeClr val="tx1"/>
                          </a:solidFill>
                          <a:effectLst/>
                          <a:latin typeface="+mn-lt"/>
                          <a:cs typeface="Times New Roman" pitchFamily="18" charset="0"/>
                        </a:rPr>
                        <a:t> carries simple touch from all body below head.</a:t>
                      </a:r>
                    </a:p>
                  </a:txBody>
                  <a:tcPr marL="97089" marR="97089" marT="48548" marB="4854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mn-lt"/>
                          <a:cs typeface="Times New Roman" pitchFamily="18" charset="0"/>
                        </a:rPr>
                        <a:t>Spinoreticular tract</a:t>
                      </a:r>
                      <a:endParaRPr kumimoji="0" lang="en-US" sz="1200" b="0" i="0" u="none" strike="noStrike" cap="none" normalizeH="0" baseline="0" dirty="0">
                        <a:ln>
                          <a:noFill/>
                        </a:ln>
                        <a:solidFill>
                          <a:schemeClr val="tx1"/>
                        </a:solidFill>
                        <a:effectLst/>
                        <a:latin typeface="+mn-lt"/>
                        <a:cs typeface="Times New Roman" pitchFamily="18" charset="0"/>
                      </a:endParaRPr>
                    </a:p>
                  </a:txBody>
                  <a:tcPr marL="97089" marR="97089" marT="48548" marB="4854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C1053-B255-0681-12E1-3BADAFA46C78}"/>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308629B9-C95F-1DB9-5DAF-A6FAE980F529}"/>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dirty="0"/>
              <a:t>ASCENDING TRACTS (SENSORY)</a:t>
            </a:r>
          </a:p>
        </p:txBody>
      </p:sp>
      <p:sp>
        <p:nvSpPr>
          <p:cNvPr id="3" name="TextBox 2">
            <a:extLst>
              <a:ext uri="{FF2B5EF4-FFF2-40B4-BE49-F238E27FC236}">
                <a16:creationId xmlns:a16="http://schemas.microsoft.com/office/drawing/2014/main" id="{ED2A7727-470E-1A65-2F70-97614E3AAB61}"/>
              </a:ext>
            </a:extLst>
          </p:cNvPr>
          <p:cNvSpPr txBox="1"/>
          <p:nvPr/>
        </p:nvSpPr>
        <p:spPr>
          <a:xfrm>
            <a:off x="768096" y="1887039"/>
            <a:ext cx="7607808" cy="3582519"/>
          </a:xfrm>
          <a:prstGeom prst="rect">
            <a:avLst/>
          </a:prstGeom>
          <a:noFill/>
        </p:spPr>
        <p:txBody>
          <a:bodyPr wrap="square">
            <a:spAutoFit/>
          </a:bodyPr>
          <a:lstStyle/>
          <a:p>
            <a:pPr fontAlgn="auto">
              <a:lnSpc>
                <a:spcPct val="90000"/>
              </a:lnSpc>
              <a:spcAft>
                <a:spcPts val="0"/>
              </a:spcAft>
              <a:defRPr/>
            </a:pPr>
            <a:r>
              <a:rPr lang="en-US" sz="1800" dirty="0"/>
              <a:t>Anterior (ventral) spinothalamic 	crude touch and pressure to thalamus</a:t>
            </a:r>
          </a:p>
          <a:p>
            <a:pPr fontAlgn="auto">
              <a:lnSpc>
                <a:spcPct val="90000"/>
              </a:lnSpc>
              <a:spcAft>
                <a:spcPts val="0"/>
              </a:spcAft>
              <a:defRPr/>
            </a:pPr>
            <a:endParaRPr lang="en-US" sz="1800" dirty="0"/>
          </a:p>
          <a:p>
            <a:pPr fontAlgn="auto">
              <a:lnSpc>
                <a:spcPct val="90000"/>
              </a:lnSpc>
              <a:spcAft>
                <a:spcPts val="0"/>
              </a:spcAft>
              <a:defRPr/>
            </a:pPr>
            <a:r>
              <a:rPr lang="en-US" sz="1800" dirty="0"/>
              <a:t>Lateral spinothalamic tract		pain &amp; temperature to thalamus</a:t>
            </a:r>
          </a:p>
          <a:p>
            <a:pPr fontAlgn="auto">
              <a:lnSpc>
                <a:spcPct val="90000"/>
              </a:lnSpc>
              <a:spcAft>
                <a:spcPts val="0"/>
              </a:spcAft>
              <a:defRPr/>
            </a:pPr>
            <a:endParaRPr lang="en-US" sz="1800" dirty="0"/>
          </a:p>
          <a:p>
            <a:pPr fontAlgn="auto">
              <a:lnSpc>
                <a:spcPct val="90000"/>
              </a:lnSpc>
              <a:spcAft>
                <a:spcPts val="0"/>
              </a:spcAft>
              <a:defRPr/>
            </a:pPr>
            <a:endParaRPr lang="en-US" sz="1800" dirty="0"/>
          </a:p>
          <a:p>
            <a:pPr fontAlgn="auto">
              <a:lnSpc>
                <a:spcPct val="90000"/>
              </a:lnSpc>
              <a:spcAft>
                <a:spcPts val="0"/>
              </a:spcAft>
              <a:defRPr/>
            </a:pPr>
            <a:r>
              <a:rPr lang="en-US" sz="1800" dirty="0"/>
              <a:t>Fasciculus </a:t>
            </a:r>
            <a:r>
              <a:rPr lang="en-US" sz="1800" dirty="0" err="1"/>
              <a:t>gracilis</a:t>
            </a:r>
            <a:r>
              <a:rPr lang="en-US" sz="1800" dirty="0"/>
              <a:t>				touch 2-pt. discrimination, </a:t>
            </a:r>
          </a:p>
          <a:p>
            <a:pPr fontAlgn="auto">
              <a:lnSpc>
                <a:spcPct val="90000"/>
              </a:lnSpc>
              <a:spcAft>
                <a:spcPts val="0"/>
              </a:spcAft>
              <a:defRPr/>
            </a:pPr>
            <a:endParaRPr lang="en-US" sz="1800" dirty="0"/>
          </a:p>
          <a:p>
            <a:pPr fontAlgn="auto">
              <a:lnSpc>
                <a:spcPct val="90000"/>
              </a:lnSpc>
              <a:spcAft>
                <a:spcPts val="0"/>
              </a:spcAft>
              <a:defRPr/>
            </a:pPr>
            <a:r>
              <a:rPr lang="en-US" sz="1800" dirty="0"/>
              <a:t>Fasciculus cuneatus 				conscious proprioception, stereognosis, weight 							discrimination, vibration</a:t>
            </a:r>
          </a:p>
          <a:p>
            <a:pPr fontAlgn="auto">
              <a:lnSpc>
                <a:spcPct val="90000"/>
              </a:lnSpc>
              <a:spcAft>
                <a:spcPts val="0"/>
              </a:spcAft>
              <a:defRPr/>
            </a:pPr>
            <a:endParaRPr lang="en-US" sz="1800" dirty="0"/>
          </a:p>
          <a:p>
            <a:pPr fontAlgn="auto">
              <a:lnSpc>
                <a:spcPct val="90000"/>
              </a:lnSpc>
              <a:spcAft>
                <a:spcPts val="0"/>
              </a:spcAft>
              <a:defRPr/>
            </a:pPr>
            <a:endParaRPr lang="en-US" sz="1800" dirty="0"/>
          </a:p>
          <a:p>
            <a:pPr fontAlgn="auto">
              <a:lnSpc>
                <a:spcPct val="90000"/>
              </a:lnSpc>
              <a:spcAft>
                <a:spcPts val="0"/>
              </a:spcAft>
              <a:defRPr/>
            </a:pPr>
            <a:r>
              <a:rPr lang="en-US" sz="1800" dirty="0"/>
              <a:t>Posterior spinocerebellar		</a:t>
            </a:r>
          </a:p>
          <a:p>
            <a:pPr fontAlgn="auto">
              <a:lnSpc>
                <a:spcPct val="90000"/>
              </a:lnSpc>
              <a:spcAft>
                <a:spcPts val="0"/>
              </a:spcAft>
              <a:buFont typeface="Arial" panose="020B0604020202020204" pitchFamily="34" charset="0"/>
              <a:buNone/>
              <a:defRPr/>
            </a:pPr>
            <a:r>
              <a:rPr lang="en-US" sz="1800" dirty="0"/>
              <a:t> Subconscious proprioception</a:t>
            </a:r>
          </a:p>
          <a:p>
            <a:pPr fontAlgn="auto">
              <a:lnSpc>
                <a:spcPct val="90000"/>
              </a:lnSpc>
              <a:spcAft>
                <a:spcPts val="0"/>
              </a:spcAft>
              <a:defRPr/>
            </a:pPr>
            <a:r>
              <a:rPr lang="en-US" sz="1800" dirty="0"/>
              <a:t>Anterior spinocerebellar</a:t>
            </a:r>
          </a:p>
        </p:txBody>
      </p:sp>
      <p:sp>
        <p:nvSpPr>
          <p:cNvPr id="5" name="AutoShape 8">
            <a:extLst>
              <a:ext uri="{FF2B5EF4-FFF2-40B4-BE49-F238E27FC236}">
                <a16:creationId xmlns:a16="http://schemas.microsoft.com/office/drawing/2014/main" id="{C67CD4AA-FAE8-57FC-E891-5C274E6D2842}"/>
              </a:ext>
            </a:extLst>
          </p:cNvPr>
          <p:cNvSpPr>
            <a:spLocks/>
          </p:cNvSpPr>
          <p:nvPr/>
        </p:nvSpPr>
        <p:spPr bwMode="auto">
          <a:xfrm>
            <a:off x="3695700" y="2977573"/>
            <a:ext cx="304800" cy="1066800"/>
          </a:xfrm>
          <a:prstGeom prst="rightBrace">
            <a:avLst>
              <a:gd name="adj1" fmla="val 6875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6" name="AutoShape 8">
            <a:extLst>
              <a:ext uri="{FF2B5EF4-FFF2-40B4-BE49-F238E27FC236}">
                <a16:creationId xmlns:a16="http://schemas.microsoft.com/office/drawing/2014/main" id="{34251729-F90E-ACAB-752E-322810A643B9}"/>
              </a:ext>
            </a:extLst>
          </p:cNvPr>
          <p:cNvSpPr>
            <a:spLocks/>
          </p:cNvSpPr>
          <p:nvPr/>
        </p:nvSpPr>
        <p:spPr bwMode="auto">
          <a:xfrm>
            <a:off x="3733800" y="4581950"/>
            <a:ext cx="304800" cy="1066800"/>
          </a:xfrm>
          <a:prstGeom prst="rightBrace">
            <a:avLst>
              <a:gd name="adj1" fmla="val 6875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11" name="Line 7">
            <a:extLst>
              <a:ext uri="{FF2B5EF4-FFF2-40B4-BE49-F238E27FC236}">
                <a16:creationId xmlns:a16="http://schemas.microsoft.com/office/drawing/2014/main" id="{88AA9C7D-FA4C-7F40-693C-3F7D9B9D2334}"/>
              </a:ext>
            </a:extLst>
          </p:cNvPr>
          <p:cNvSpPr>
            <a:spLocks noChangeShapeType="1"/>
          </p:cNvSpPr>
          <p:nvPr/>
        </p:nvSpPr>
        <p:spPr bwMode="auto">
          <a:xfrm>
            <a:off x="3733800" y="2084832"/>
            <a:ext cx="228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IN"/>
          </a:p>
        </p:txBody>
      </p:sp>
      <p:sp>
        <p:nvSpPr>
          <p:cNvPr id="12" name="Line 7">
            <a:extLst>
              <a:ext uri="{FF2B5EF4-FFF2-40B4-BE49-F238E27FC236}">
                <a16:creationId xmlns:a16="http://schemas.microsoft.com/office/drawing/2014/main" id="{BB3EA612-055D-6B57-2628-F606C5758293}"/>
              </a:ext>
            </a:extLst>
          </p:cNvPr>
          <p:cNvSpPr>
            <a:spLocks noChangeShapeType="1"/>
          </p:cNvSpPr>
          <p:nvPr/>
        </p:nvSpPr>
        <p:spPr bwMode="auto">
          <a:xfrm>
            <a:off x="3364345" y="2590800"/>
            <a:ext cx="609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IN"/>
          </a:p>
        </p:txBody>
      </p:sp>
    </p:spTree>
    <p:extLst>
      <p:ext uri="{BB962C8B-B14F-4D97-AF65-F5344CB8AC3E}">
        <p14:creationId xmlns:p14="http://schemas.microsoft.com/office/powerpoint/2010/main" val="1341276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a:extLst>
              <a:ext uri="{FF2B5EF4-FFF2-40B4-BE49-F238E27FC236}">
                <a16:creationId xmlns:a16="http://schemas.microsoft.com/office/drawing/2014/main" id="{136A38E8-8C3A-B387-A95C-FD6AD9A221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127" y="866775"/>
            <a:ext cx="6891746"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6672" name="Group 32">
            <a:extLst>
              <a:ext uri="{FF2B5EF4-FFF2-40B4-BE49-F238E27FC236}">
                <a16:creationId xmlns:a16="http://schemas.microsoft.com/office/drawing/2014/main" id="{896264EF-8A54-07D0-8AA7-33D1CE7CF954}"/>
              </a:ext>
            </a:extLst>
          </p:cNvPr>
          <p:cNvGraphicFramePr>
            <a:graphicFrameLocks noGrp="1"/>
          </p:cNvGraphicFramePr>
          <p:nvPr>
            <p:extLst>
              <p:ext uri="{D42A27DB-BD31-4B8C-83A1-F6EECF244321}">
                <p14:modId xmlns:p14="http://schemas.microsoft.com/office/powerpoint/2010/main" val="3968660043"/>
              </p:ext>
            </p:extLst>
          </p:nvPr>
        </p:nvGraphicFramePr>
        <p:xfrm>
          <a:off x="1352550" y="685800"/>
          <a:ext cx="6438900" cy="2799394"/>
        </p:xfrm>
        <a:graphic>
          <a:graphicData uri="http://schemas.openxmlformats.org/drawingml/2006/table">
            <a:tbl>
              <a:tblPr/>
              <a:tblGrid>
                <a:gridCol w="6438900">
                  <a:extLst>
                    <a:ext uri="{9D8B030D-6E8A-4147-A177-3AD203B41FA5}">
                      <a16:colId xmlns:a16="http://schemas.microsoft.com/office/drawing/2014/main" val="20000"/>
                    </a:ext>
                  </a:extLst>
                </a:gridCol>
              </a:tblGrid>
              <a:tr h="2743200">
                <a:tc>
                  <a:txBody>
                    <a:bodyPr/>
                    <a:lstStyle/>
                    <a:p>
                      <a:pPr marL="0" marR="0" lvl="0" indent="0" algn="l" defTabSz="914400" rtl="0" eaLnBrk="0" fontAlgn="base" latinLnBrk="0" hangingPunct="0">
                        <a:lnSpc>
                          <a:spcPct val="100000"/>
                        </a:lnSpc>
                        <a:spcBef>
                          <a:spcPct val="0"/>
                        </a:spcBef>
                        <a:spcAft>
                          <a:spcPct val="0"/>
                        </a:spcAft>
                        <a:buClrTx/>
                        <a:buSzTx/>
                        <a:buFontTx/>
                        <a:buNone/>
                        <a:tabLst>
                          <a:tab pos="1924050" algn="l"/>
                        </a:tabLst>
                      </a:pPr>
                      <a:r>
                        <a:rPr kumimoji="0" lang="en-US" sz="1600" b="0" i="0" u="none" strike="noStrike" cap="none" normalizeH="0" baseline="0" dirty="0" err="1">
                          <a:ln>
                            <a:noFill/>
                          </a:ln>
                          <a:solidFill>
                            <a:schemeClr val="tx1"/>
                          </a:solidFill>
                          <a:effectLst/>
                          <a:latin typeface="+mn-lt"/>
                          <a:cs typeface="Times New Roman" pitchFamily="18" charset="0"/>
                        </a:rPr>
                        <a:t>Propioception</a:t>
                      </a:r>
                      <a:r>
                        <a:rPr kumimoji="0" lang="en-US" sz="1600" b="0" i="0" u="none" strike="noStrike" cap="none" normalizeH="0" baseline="0" dirty="0">
                          <a:ln>
                            <a:noFill/>
                          </a:ln>
                          <a:solidFill>
                            <a:schemeClr val="tx1"/>
                          </a:solidFill>
                          <a:effectLst/>
                          <a:latin typeface="+mn-lt"/>
                          <a:cs typeface="Times New Roman" pitchFamily="18" charset="0"/>
                        </a:rPr>
                        <a:t> i.e. </a:t>
                      </a:r>
                    </a:p>
                    <a:p>
                      <a:pPr marL="457200" marR="0" lvl="1" indent="0" algn="l" defTabSz="914400" rtl="0" eaLnBrk="0" fontAlgn="base" latinLnBrk="0" hangingPunct="0">
                        <a:lnSpc>
                          <a:spcPct val="100000"/>
                        </a:lnSpc>
                        <a:spcBef>
                          <a:spcPct val="0"/>
                        </a:spcBef>
                        <a:spcAft>
                          <a:spcPct val="0"/>
                        </a:spcAft>
                        <a:buClrTx/>
                        <a:buSzTx/>
                        <a:buFontTx/>
                        <a:buChar char="–"/>
                        <a:tabLst>
                          <a:tab pos="1924050" algn="l"/>
                        </a:tabLst>
                      </a:pPr>
                      <a:r>
                        <a:rPr kumimoji="0" lang="en-US" sz="1600" b="1" i="0" u="none" strike="noStrike" cap="none" normalizeH="0" baseline="0" dirty="0">
                          <a:ln>
                            <a:noFill/>
                          </a:ln>
                          <a:solidFill>
                            <a:schemeClr val="tx1"/>
                          </a:solidFill>
                          <a:effectLst/>
                          <a:latin typeface="+mn-lt"/>
                          <a:cs typeface="Times New Roman" pitchFamily="18" charset="0"/>
                        </a:rPr>
                        <a:t>Discriminative touch,</a:t>
                      </a:r>
                    </a:p>
                    <a:p>
                      <a:pPr marL="457200" marR="0" lvl="1" indent="0" algn="l" defTabSz="914400" rtl="0" eaLnBrk="0" fontAlgn="base" latinLnBrk="0" hangingPunct="0">
                        <a:lnSpc>
                          <a:spcPct val="100000"/>
                        </a:lnSpc>
                        <a:spcBef>
                          <a:spcPct val="0"/>
                        </a:spcBef>
                        <a:spcAft>
                          <a:spcPct val="0"/>
                        </a:spcAft>
                        <a:buClrTx/>
                        <a:buSzTx/>
                        <a:buFontTx/>
                        <a:buChar char="–"/>
                        <a:tabLst>
                          <a:tab pos="1924050" algn="l"/>
                        </a:tabLst>
                      </a:pPr>
                      <a:r>
                        <a:rPr kumimoji="0" lang="en-US" sz="1600" b="1" i="0" u="none" strike="noStrike" cap="none" normalizeH="0" baseline="0" dirty="0">
                          <a:ln>
                            <a:noFill/>
                          </a:ln>
                          <a:solidFill>
                            <a:schemeClr val="tx1"/>
                          </a:solidFill>
                          <a:effectLst/>
                          <a:latin typeface="+mn-lt"/>
                          <a:cs typeface="Times New Roman" pitchFamily="18" charset="0"/>
                        </a:rPr>
                        <a:t>Vibration sense, </a:t>
                      </a:r>
                    </a:p>
                    <a:p>
                      <a:pPr marL="457200" marR="0" lvl="1" indent="0" algn="l" defTabSz="914400" rtl="0" eaLnBrk="0" fontAlgn="base" latinLnBrk="0" hangingPunct="0">
                        <a:lnSpc>
                          <a:spcPct val="100000"/>
                        </a:lnSpc>
                        <a:spcBef>
                          <a:spcPct val="0"/>
                        </a:spcBef>
                        <a:spcAft>
                          <a:spcPct val="0"/>
                        </a:spcAft>
                        <a:buClrTx/>
                        <a:buSzTx/>
                        <a:buFontTx/>
                        <a:buChar char="–"/>
                        <a:tabLst>
                          <a:tab pos="1924050" algn="l"/>
                        </a:tabLst>
                      </a:pPr>
                      <a:r>
                        <a:rPr kumimoji="0" lang="en-US" sz="1600" b="1" i="0" u="none" strike="noStrike" cap="none" normalizeH="0" baseline="0" dirty="0">
                          <a:ln>
                            <a:noFill/>
                          </a:ln>
                          <a:solidFill>
                            <a:schemeClr val="tx1"/>
                          </a:solidFill>
                          <a:effectLst/>
                          <a:latin typeface="+mn-lt"/>
                          <a:cs typeface="Times New Roman" pitchFamily="18" charset="0"/>
                        </a:rPr>
                        <a:t>Body position &amp; </a:t>
                      </a:r>
                    </a:p>
                    <a:p>
                      <a:pPr marL="457200" marR="0" lvl="1" indent="0" algn="l" defTabSz="914400" rtl="0" eaLnBrk="0" fontAlgn="base" latinLnBrk="0" hangingPunct="0">
                        <a:lnSpc>
                          <a:spcPct val="100000"/>
                        </a:lnSpc>
                        <a:spcBef>
                          <a:spcPct val="0"/>
                        </a:spcBef>
                        <a:spcAft>
                          <a:spcPct val="0"/>
                        </a:spcAft>
                        <a:buClrTx/>
                        <a:buSzTx/>
                        <a:buFontTx/>
                        <a:buChar char="–"/>
                        <a:tabLst>
                          <a:tab pos="1924050" algn="l"/>
                        </a:tabLst>
                      </a:pPr>
                      <a:r>
                        <a:rPr kumimoji="0" lang="en-US" sz="1600" b="1" i="0" u="none" strike="noStrike" cap="none" normalizeH="0" baseline="0" dirty="0">
                          <a:ln>
                            <a:noFill/>
                          </a:ln>
                          <a:solidFill>
                            <a:schemeClr val="tx1"/>
                          </a:solidFill>
                          <a:effectLst/>
                          <a:latin typeface="+mn-lt"/>
                          <a:cs typeface="Times New Roman" pitchFamily="18" charset="0"/>
                        </a:rPr>
                        <a:t>Movement sense, </a:t>
                      </a:r>
                    </a:p>
                    <a:p>
                      <a:pPr marL="457200" marR="0" lvl="1" indent="0" algn="l" defTabSz="914400" rtl="0" eaLnBrk="0" fontAlgn="base" latinLnBrk="0" hangingPunct="0">
                        <a:lnSpc>
                          <a:spcPct val="100000"/>
                        </a:lnSpc>
                        <a:spcBef>
                          <a:spcPct val="0"/>
                        </a:spcBef>
                        <a:spcAft>
                          <a:spcPct val="0"/>
                        </a:spcAft>
                        <a:buClrTx/>
                        <a:buSzTx/>
                        <a:buFontTx/>
                        <a:buChar char="–"/>
                        <a:tabLst>
                          <a:tab pos="1924050" algn="l"/>
                        </a:tabLst>
                      </a:pPr>
                      <a:r>
                        <a:rPr kumimoji="0" lang="en-US" sz="1600" b="1" i="0" u="none" strike="noStrike" cap="none" normalizeH="0" baseline="0" dirty="0">
                          <a:ln>
                            <a:noFill/>
                          </a:ln>
                          <a:solidFill>
                            <a:schemeClr val="tx1"/>
                          </a:solidFill>
                          <a:effectLst/>
                          <a:latin typeface="+mn-lt"/>
                          <a:cs typeface="Times New Roman" pitchFamily="18" charset="0"/>
                        </a:rPr>
                        <a:t>Sense of fullness of bladder &amp; </a:t>
                      </a:r>
                    </a:p>
                    <a:p>
                      <a:pPr marL="457200" marR="0" lvl="1" indent="0" algn="l" defTabSz="914400" rtl="0" eaLnBrk="0" fontAlgn="base" latinLnBrk="0" hangingPunct="0">
                        <a:lnSpc>
                          <a:spcPct val="100000"/>
                        </a:lnSpc>
                        <a:spcBef>
                          <a:spcPct val="0"/>
                        </a:spcBef>
                        <a:spcAft>
                          <a:spcPct val="0"/>
                        </a:spcAft>
                        <a:buClrTx/>
                        <a:buSzTx/>
                        <a:buFontTx/>
                        <a:buNone/>
                        <a:tabLst>
                          <a:tab pos="1924050" algn="l"/>
                        </a:tabLst>
                      </a:pPr>
                      <a:r>
                        <a:rPr kumimoji="0" lang="en-US" sz="1600" b="1" i="0" u="none" strike="noStrike" cap="none" normalizeH="0" baseline="0" dirty="0">
                          <a:ln>
                            <a:noFill/>
                          </a:ln>
                          <a:solidFill>
                            <a:schemeClr val="tx1"/>
                          </a:solidFill>
                          <a:effectLst/>
                          <a:latin typeface="+mn-lt"/>
                          <a:cs typeface="Times New Roman" pitchFamily="18" charset="0"/>
                        </a:rPr>
                        <a:t> rectum.</a:t>
                      </a:r>
                    </a:p>
                    <a:p>
                      <a:pPr marL="0" marR="0" lvl="0" indent="0" algn="l" defTabSz="914400" rtl="0" eaLnBrk="0" fontAlgn="base" latinLnBrk="0" hangingPunct="0">
                        <a:lnSpc>
                          <a:spcPct val="100000"/>
                        </a:lnSpc>
                        <a:spcBef>
                          <a:spcPct val="0"/>
                        </a:spcBef>
                        <a:spcAft>
                          <a:spcPct val="0"/>
                        </a:spcAft>
                        <a:buClrTx/>
                        <a:buSzTx/>
                        <a:buFontTx/>
                        <a:buNone/>
                        <a:tabLst>
                          <a:tab pos="1924050" algn="l"/>
                        </a:tabLst>
                      </a:pPr>
                      <a:r>
                        <a:rPr kumimoji="0" lang="en-US" sz="1600" b="0" i="0" u="none" strike="noStrike" cap="none" normalizeH="0" baseline="0" dirty="0">
                          <a:ln>
                            <a:noFill/>
                          </a:ln>
                          <a:solidFill>
                            <a:schemeClr val="tx1"/>
                          </a:solidFill>
                          <a:effectLst/>
                          <a:latin typeface="+mn-lt"/>
                          <a:cs typeface="Times New Roman" pitchFamily="18" charset="0"/>
                        </a:rPr>
                        <a:t>In short, touch discriminative, stereognosis &amp; </a:t>
                      </a:r>
                      <a:r>
                        <a:rPr kumimoji="0" lang="en-US" sz="1600" b="0" i="0" u="none" strike="noStrike" cap="none" normalizeH="0" baseline="0" dirty="0" err="1">
                          <a:ln>
                            <a:noFill/>
                          </a:ln>
                          <a:solidFill>
                            <a:schemeClr val="tx1"/>
                          </a:solidFill>
                          <a:effectLst/>
                          <a:latin typeface="+mn-lt"/>
                          <a:cs typeface="Times New Roman" pitchFamily="18" charset="0"/>
                        </a:rPr>
                        <a:t>kinaesthetic</a:t>
                      </a:r>
                      <a:r>
                        <a:rPr kumimoji="0" lang="en-US" sz="1600" b="0" i="0" u="none" strike="noStrike" cap="none" normalizeH="0" baseline="0" dirty="0">
                          <a:ln>
                            <a:noFill/>
                          </a:ln>
                          <a:solidFill>
                            <a:schemeClr val="tx1"/>
                          </a:solidFill>
                          <a:effectLst/>
                          <a:latin typeface="+mn-lt"/>
                          <a:cs typeface="Times New Roman" pitchFamily="18" charset="0"/>
                        </a:rPr>
                        <a:t> sense(muscle &amp; joint).</a:t>
                      </a:r>
                    </a:p>
                    <a:p>
                      <a:pPr marL="0" marR="0" lvl="0" indent="0" algn="l" defTabSz="914400" rtl="0" eaLnBrk="1" fontAlgn="base" latinLnBrk="0" hangingPunct="1">
                        <a:lnSpc>
                          <a:spcPct val="100000"/>
                        </a:lnSpc>
                        <a:spcBef>
                          <a:spcPct val="20000"/>
                        </a:spcBef>
                        <a:spcAft>
                          <a:spcPct val="0"/>
                        </a:spcAft>
                        <a:buClrTx/>
                        <a:buSzTx/>
                        <a:buFontTx/>
                        <a:buNone/>
                        <a:tabLst>
                          <a:tab pos="1924050" algn="l"/>
                        </a:tabLst>
                      </a:pPr>
                      <a:r>
                        <a:rPr kumimoji="0" lang="en-US" sz="1600" b="0" i="0" u="none" strike="noStrike" cap="none" normalizeH="0" baseline="0" dirty="0">
                          <a:ln>
                            <a:noFill/>
                          </a:ln>
                          <a:solidFill>
                            <a:schemeClr val="tx1"/>
                          </a:solidFill>
                          <a:effectLst/>
                          <a:latin typeface="+mn-lt"/>
                        </a:rPr>
                        <a:t>Snell: sense of discriminative touch, sense of </a:t>
                      </a:r>
                      <a:r>
                        <a:rPr kumimoji="0" lang="en-US" sz="1600" b="0" i="0" u="none" strike="noStrike" cap="none" normalizeH="0" baseline="0" dirty="0" err="1">
                          <a:ln>
                            <a:noFill/>
                          </a:ln>
                          <a:solidFill>
                            <a:schemeClr val="tx1"/>
                          </a:solidFill>
                          <a:effectLst/>
                          <a:latin typeface="+mn-lt"/>
                        </a:rPr>
                        <a:t>vibration,conscious</a:t>
                      </a:r>
                      <a:r>
                        <a:rPr kumimoji="0" lang="en-US" sz="1600" b="0" i="0" u="none" strike="noStrike" cap="none" normalizeH="0" baseline="0" dirty="0">
                          <a:ln>
                            <a:noFill/>
                          </a:ln>
                          <a:solidFill>
                            <a:schemeClr val="tx1"/>
                          </a:solidFill>
                          <a:effectLst/>
                          <a:latin typeface="+mn-lt"/>
                        </a:rPr>
                        <a:t> muscle &amp; joint sense.</a:t>
                      </a:r>
                      <a:endParaRPr kumimoji="0" lang="en-US" sz="1600" b="0" i="0" u="none" strike="noStrike" cap="none" normalizeH="0" baseline="0" dirty="0">
                        <a:ln>
                          <a:noFill/>
                        </a:ln>
                        <a:solidFill>
                          <a:schemeClr val="tx1"/>
                        </a:solidFill>
                        <a:effectLst/>
                        <a:latin typeface="+mn-lt"/>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924050" algn="l"/>
                        </a:tabLst>
                      </a:pPr>
                      <a:r>
                        <a:rPr kumimoji="0" lang="en-US" sz="1600" b="1" i="1" u="none" strike="noStrike" cap="none" normalizeH="0" baseline="0" dirty="0">
                          <a:ln>
                            <a:noFill/>
                          </a:ln>
                          <a:solidFill>
                            <a:schemeClr val="tx1"/>
                          </a:solidFill>
                          <a:effectLst/>
                          <a:latin typeface="+mn-lt"/>
                          <a:cs typeface="Times New Roman" pitchFamily="18" charset="0"/>
                        </a:rPr>
                        <a:t>Posterior column</a:t>
                      </a:r>
                      <a:r>
                        <a:rPr kumimoji="0" lang="en-US" sz="1600" b="0" i="0" u="none" strike="noStrike" cap="none" normalizeH="0" baseline="0" dirty="0">
                          <a:ln>
                            <a:noFill/>
                          </a:ln>
                          <a:solidFill>
                            <a:schemeClr val="tx1"/>
                          </a:solidFill>
                          <a:effectLst/>
                          <a:latin typeface="+mn-lt"/>
                          <a:cs typeface="Times New Roman" pitchFamily="18" charset="0"/>
                        </a:rPr>
                        <a:t> is concerned with </a:t>
                      </a:r>
                      <a:r>
                        <a:rPr kumimoji="0" lang="en-US" sz="1600" b="0" i="0" u="none" strike="noStrike" cap="none" normalizeH="0" baseline="0" dirty="0" err="1">
                          <a:ln>
                            <a:noFill/>
                          </a:ln>
                          <a:solidFill>
                            <a:schemeClr val="tx1"/>
                          </a:solidFill>
                          <a:effectLst/>
                          <a:latin typeface="+mn-lt"/>
                          <a:cs typeface="Times New Roman" pitchFamily="18" charset="0"/>
                        </a:rPr>
                        <a:t>propioception</a:t>
                      </a:r>
                      <a:r>
                        <a:rPr kumimoji="0" lang="en-US" sz="1600" b="0" i="0" u="none" strike="noStrike" cap="none" normalizeH="0" baseline="0" dirty="0">
                          <a:ln>
                            <a:noFill/>
                          </a:ln>
                          <a:solidFill>
                            <a:schemeClr val="tx1"/>
                          </a:solidFill>
                          <a:effectLst/>
                          <a:latin typeface="+mn-lt"/>
                          <a:cs typeface="Times New Roman" pitchFamily="18" charset="0"/>
                        </a:rPr>
                        <a:t>.</a:t>
                      </a:r>
                    </a:p>
                  </a:txBody>
                  <a:tcPr marL="68378" marR="68378" marT="34193" marB="34193"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2" name="Object 2">
            <a:extLst>
              <a:ext uri="{FF2B5EF4-FFF2-40B4-BE49-F238E27FC236}">
                <a16:creationId xmlns:a16="http://schemas.microsoft.com/office/drawing/2014/main" id="{32F50C15-3CD2-06EF-DE82-AF20B75D5D45}"/>
              </a:ext>
            </a:extLst>
          </p:cNvPr>
          <p:cNvGraphicFramePr>
            <a:graphicFrameLocks noChangeAspect="1"/>
          </p:cNvGraphicFramePr>
          <p:nvPr>
            <p:extLst>
              <p:ext uri="{D42A27DB-BD31-4B8C-83A1-F6EECF244321}">
                <p14:modId xmlns:p14="http://schemas.microsoft.com/office/powerpoint/2010/main" val="2011770937"/>
              </p:ext>
            </p:extLst>
          </p:nvPr>
        </p:nvGraphicFramePr>
        <p:xfrm>
          <a:off x="1219200" y="3549255"/>
          <a:ext cx="6705600" cy="2724149"/>
        </p:xfrm>
        <a:graphic>
          <a:graphicData uri="http://schemas.openxmlformats.org/presentationml/2006/ole">
            <mc:AlternateContent xmlns:mc="http://schemas.openxmlformats.org/markup-compatibility/2006">
              <mc:Choice xmlns:v="urn:schemas-microsoft-com:vml" Requires="v">
                <p:oleObj name="Bitmap Image" r:id="rId2" imgW="5439534" imgH="2209524" progId="Paint.Picture">
                  <p:embed/>
                </p:oleObj>
              </mc:Choice>
              <mc:Fallback>
                <p:oleObj name="Bitmap Image" r:id="rId2" imgW="5439534" imgH="2209524" progId="Paint.Picture">
                  <p:embed/>
                  <p:pic>
                    <p:nvPicPr>
                      <p:cNvPr id="2050" name="Object 2">
                        <a:extLst>
                          <a:ext uri="{FF2B5EF4-FFF2-40B4-BE49-F238E27FC236}">
                            <a16:creationId xmlns:a16="http://schemas.microsoft.com/office/drawing/2014/main" id="{885812A8-2A47-3D73-6821-370AA61A25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549255"/>
                        <a:ext cx="6705600" cy="2724149"/>
                      </a:xfrm>
                      <a:prstGeom prst="rect">
                        <a:avLst/>
                      </a:prstGeom>
                      <a:noFill/>
                      <a:ln>
                        <a:noFill/>
                      </a:ln>
                      <a:effectLst/>
                    </p:spPr>
                  </p:pic>
                </p:oleObj>
              </mc:Fallback>
            </mc:AlternateContent>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5" descr="spinothalamic tract.jpg                                        00031FE6Brain                          BC66D45E:">
            <a:extLst>
              <a:ext uri="{FF2B5EF4-FFF2-40B4-BE49-F238E27FC236}">
                <a16:creationId xmlns:a16="http://schemas.microsoft.com/office/drawing/2014/main" id="{905B4ED2-46D0-6FBF-5DDB-FBC6D7BFF2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1009" y="908050"/>
            <a:ext cx="4081982"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D1B80-61F2-D7CB-DC45-83AC0812F9C5}"/>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D090116-ECB1-4E88-D542-FEE8CB297EF4}"/>
              </a:ext>
            </a:extLst>
          </p:cNvPr>
          <p:cNvSpPr txBox="1">
            <a:spLocks/>
          </p:cNvSpPr>
          <p:nvPr/>
        </p:nvSpPr>
        <p:spPr>
          <a:xfrm>
            <a:off x="768096" y="2084832"/>
            <a:ext cx="7690104" cy="4224528"/>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eaLnBrk="1" hangingPunct="1">
              <a:buNone/>
            </a:pPr>
            <a:r>
              <a:rPr lang="en-US" sz="1800" dirty="0"/>
              <a:t>For Conscious Perception:</a:t>
            </a:r>
          </a:p>
          <a:p>
            <a:pPr eaLnBrk="1" hangingPunct="1">
              <a:buFont typeface="Arial" panose="020B0604020202020204" pitchFamily="34" charset="0"/>
              <a:buChar char="•"/>
            </a:pPr>
            <a:r>
              <a:rPr lang="en-US" sz="1600" dirty="0"/>
              <a:t>Spinothalamic-spinal </a:t>
            </a:r>
            <a:r>
              <a:rPr lang="en-US" sz="1600" dirty="0" err="1"/>
              <a:t>Lemniscal</a:t>
            </a:r>
            <a:r>
              <a:rPr lang="en-US" sz="1600" dirty="0"/>
              <a:t> system </a:t>
            </a:r>
          </a:p>
          <a:p>
            <a:pPr eaLnBrk="1" hangingPunct="1">
              <a:buFont typeface="Arial" panose="020B0604020202020204" pitchFamily="34" charset="0"/>
              <a:buChar char="•"/>
            </a:pPr>
            <a:r>
              <a:rPr lang="en-US" sz="1600" dirty="0"/>
              <a:t>Dorsal column- Medial </a:t>
            </a:r>
            <a:r>
              <a:rPr lang="en-US" sz="1600" dirty="0" err="1"/>
              <a:t>Lemniscal</a:t>
            </a:r>
            <a:r>
              <a:rPr lang="en-US" sz="1600" dirty="0"/>
              <a:t> system</a:t>
            </a:r>
          </a:p>
          <a:p>
            <a:pPr eaLnBrk="1" hangingPunct="1">
              <a:buFont typeface="Arial" panose="020B0604020202020204" pitchFamily="34" charset="0"/>
              <a:buChar char="•"/>
            </a:pPr>
            <a:endParaRPr lang="en-US" dirty="0"/>
          </a:p>
          <a:p>
            <a:pPr marL="0" indent="0" eaLnBrk="1" hangingPunct="1">
              <a:buNone/>
            </a:pPr>
            <a:r>
              <a:rPr lang="en-US" sz="1800" dirty="0"/>
              <a:t>For Unconscious Perception:</a:t>
            </a:r>
          </a:p>
          <a:p>
            <a:pPr eaLnBrk="1" hangingPunct="1">
              <a:buFont typeface="Arial" panose="020B0604020202020204" pitchFamily="34" charset="0"/>
              <a:buChar char="•"/>
            </a:pPr>
            <a:r>
              <a:rPr lang="en-US" sz="1600" dirty="0"/>
              <a:t>Spinocerebellar</a:t>
            </a:r>
          </a:p>
          <a:p>
            <a:pPr eaLnBrk="1" hangingPunct="1">
              <a:buFont typeface="Arial" panose="020B0604020202020204" pitchFamily="34" charset="0"/>
              <a:buChar char="•"/>
            </a:pPr>
            <a:r>
              <a:rPr lang="en-US" sz="1600" dirty="0" err="1"/>
              <a:t>Spino</a:t>
            </a:r>
            <a:r>
              <a:rPr lang="en-US" sz="1600" dirty="0"/>
              <a:t>-olivary</a:t>
            </a:r>
          </a:p>
          <a:p>
            <a:pPr eaLnBrk="1" hangingPunct="1">
              <a:buFont typeface="Arial" panose="020B0604020202020204" pitchFamily="34" charset="0"/>
              <a:buChar char="•"/>
            </a:pPr>
            <a:r>
              <a:rPr lang="en-US" sz="1600" dirty="0" err="1"/>
              <a:t>Spinotectal</a:t>
            </a:r>
            <a:endParaRPr lang="en-US" sz="1600" dirty="0"/>
          </a:p>
          <a:p>
            <a:pPr eaLnBrk="1" hangingPunct="1">
              <a:buFont typeface="Arial" panose="020B0604020202020204" pitchFamily="34" charset="0"/>
              <a:buChar char="•"/>
            </a:pPr>
            <a:r>
              <a:rPr lang="en-US" sz="1600" dirty="0" err="1"/>
              <a:t>Spinoreticular</a:t>
            </a:r>
            <a:r>
              <a:rPr lang="en-US" sz="1600" dirty="0"/>
              <a:t> </a:t>
            </a:r>
          </a:p>
          <a:p>
            <a:pPr eaLnBrk="1" hangingPunct="1">
              <a:buFont typeface="Arial" panose="020B0604020202020204" pitchFamily="34" charset="0"/>
              <a:buChar char="•"/>
            </a:pPr>
            <a:r>
              <a:rPr lang="en-US" sz="1600" dirty="0" err="1"/>
              <a:t>Spinovestibular</a:t>
            </a:r>
            <a:endParaRPr lang="en-US" sz="1600" dirty="0"/>
          </a:p>
        </p:txBody>
      </p:sp>
      <p:sp>
        <p:nvSpPr>
          <p:cNvPr id="8" name="Title 1">
            <a:extLst>
              <a:ext uri="{FF2B5EF4-FFF2-40B4-BE49-F238E27FC236}">
                <a16:creationId xmlns:a16="http://schemas.microsoft.com/office/drawing/2014/main" id="{5FF98773-AFB2-99A5-566D-30AE253F78F5}"/>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dirty="0"/>
              <a:t>Ascending Pathways</a:t>
            </a:r>
          </a:p>
        </p:txBody>
      </p:sp>
    </p:spTree>
    <p:extLst>
      <p:ext uri="{BB962C8B-B14F-4D97-AF65-F5344CB8AC3E}">
        <p14:creationId xmlns:p14="http://schemas.microsoft.com/office/powerpoint/2010/main" val="10215890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D4392-6B67-C5BA-DA21-5B36D96B8CAC}"/>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886806F-93F1-03A2-10AE-1C3B00D79852}"/>
              </a:ext>
            </a:extLst>
          </p:cNvPr>
          <p:cNvSpPr txBox="1">
            <a:spLocks/>
          </p:cNvSpPr>
          <p:nvPr/>
        </p:nvSpPr>
        <p:spPr>
          <a:xfrm>
            <a:off x="768096" y="1752600"/>
            <a:ext cx="7690104" cy="45567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algn="just" eaLnBrk="1" hangingPunct="1">
              <a:buNone/>
            </a:pPr>
            <a:r>
              <a:rPr lang="en-US" sz="1600" dirty="0"/>
              <a:t>Consists of fasciculus gracile(tract of goll) &amp; fasciculus cuneate (tract of </a:t>
            </a:r>
            <a:r>
              <a:rPr lang="en-US" sz="1600" dirty="0" err="1"/>
              <a:t>Burdach</a:t>
            </a:r>
            <a:r>
              <a:rPr lang="en-US" sz="1600" dirty="0"/>
              <a:t>).</a:t>
            </a:r>
          </a:p>
          <a:p>
            <a:pPr marL="0" indent="0" algn="just" eaLnBrk="1" hangingPunct="1">
              <a:buNone/>
            </a:pPr>
            <a:r>
              <a:rPr lang="en-US" sz="1600" b="1" dirty="0"/>
              <a:t>Location:</a:t>
            </a:r>
          </a:p>
          <a:p>
            <a:pPr algn="just" eaLnBrk="1" hangingPunct="1">
              <a:buFont typeface="Wingdings" panose="05000000000000000000" pitchFamily="2" charset="2"/>
              <a:buChar char="q"/>
            </a:pPr>
            <a:r>
              <a:rPr lang="en-US" sz="1400" dirty="0"/>
              <a:t>Fasciculus Gracile lies medially.</a:t>
            </a:r>
          </a:p>
          <a:p>
            <a:pPr algn="just" eaLnBrk="1" hangingPunct="1">
              <a:buFont typeface="Arial" panose="020B0604020202020204" pitchFamily="34" charset="0"/>
              <a:buChar char="•"/>
            </a:pPr>
            <a:r>
              <a:rPr lang="en-US" sz="1200" dirty="0"/>
              <a:t>Located between dorsal median sulcus &amp; dorsal intermediate sulcus &amp; septum. </a:t>
            </a:r>
          </a:p>
          <a:p>
            <a:pPr algn="just" eaLnBrk="1" hangingPunct="1">
              <a:buFont typeface="Arial" panose="020B0604020202020204" pitchFamily="34" charset="0"/>
              <a:buChar char="•"/>
            </a:pPr>
            <a:r>
              <a:rPr lang="en-US" sz="1200" dirty="0"/>
              <a:t>Found at all cord levels.</a:t>
            </a:r>
          </a:p>
          <a:p>
            <a:pPr algn="just" eaLnBrk="1" hangingPunct="1">
              <a:buFont typeface="Wingdings" panose="05000000000000000000" pitchFamily="2" charset="2"/>
              <a:buChar char="q"/>
            </a:pPr>
            <a:r>
              <a:rPr lang="en-US" sz="1400" dirty="0"/>
              <a:t>Fasciculus cuneate lies laterally.</a:t>
            </a:r>
          </a:p>
          <a:p>
            <a:pPr marL="0" indent="0" algn="just" eaLnBrk="1" hangingPunct="1">
              <a:buNone/>
            </a:pPr>
            <a:r>
              <a:rPr lang="en-US" sz="1200" dirty="0"/>
              <a:t>Located between dorsal intermediate sulcus &amp; septum &amp; dorsolateral sulcus.</a:t>
            </a:r>
          </a:p>
          <a:p>
            <a:pPr marL="0" indent="0" algn="just" eaLnBrk="1" hangingPunct="1">
              <a:buNone/>
            </a:pPr>
            <a:r>
              <a:rPr lang="en-US" sz="1200" dirty="0"/>
              <a:t>Found only at upper thoracic &amp; cervical levels C1-T6.</a:t>
            </a:r>
          </a:p>
          <a:p>
            <a:pPr marL="0" indent="0" algn="just" eaLnBrk="1" hangingPunct="1">
              <a:buNone/>
            </a:pPr>
            <a:r>
              <a:rPr lang="en-US" sz="1600" b="1" dirty="0"/>
              <a:t>Functions:</a:t>
            </a:r>
          </a:p>
          <a:p>
            <a:pPr algn="just" eaLnBrk="1" hangingPunct="1">
              <a:buFont typeface="Wingdings" panose="05000000000000000000" pitchFamily="2" charset="2"/>
              <a:buChar char="q"/>
            </a:pPr>
            <a:r>
              <a:rPr lang="en-US" sz="1400" dirty="0" err="1"/>
              <a:t>Propioceptive</a:t>
            </a:r>
            <a:r>
              <a:rPr lang="en-US" sz="1400" dirty="0"/>
              <a:t> sensations concerned with deep tissues especially locomotor system (muscles &amp; joints).</a:t>
            </a:r>
          </a:p>
          <a:p>
            <a:pPr algn="just" eaLnBrk="1" hangingPunct="1">
              <a:buFont typeface="Wingdings" panose="05000000000000000000" pitchFamily="2" charset="2"/>
              <a:buChar char="q"/>
            </a:pPr>
            <a:r>
              <a:rPr lang="en-US" sz="1400" dirty="0"/>
              <a:t>sensation of position of limb &amp; joint</a:t>
            </a:r>
          </a:p>
          <a:p>
            <a:pPr algn="just" eaLnBrk="1" hangingPunct="1">
              <a:buFont typeface="Wingdings" panose="05000000000000000000" pitchFamily="2" charset="2"/>
              <a:buChar char="q"/>
            </a:pPr>
            <a:r>
              <a:rPr lang="en-US" sz="1400" dirty="0"/>
              <a:t>sense of passive movement of joint</a:t>
            </a:r>
          </a:p>
          <a:p>
            <a:pPr algn="just" eaLnBrk="1" hangingPunct="1">
              <a:buFont typeface="Wingdings" panose="05000000000000000000" pitchFamily="2" charset="2"/>
              <a:buChar char="q"/>
            </a:pPr>
            <a:r>
              <a:rPr lang="en-US" sz="1400" dirty="0"/>
              <a:t>sense of vibration</a:t>
            </a:r>
          </a:p>
        </p:txBody>
      </p:sp>
      <p:sp>
        <p:nvSpPr>
          <p:cNvPr id="8" name="Title 1">
            <a:extLst>
              <a:ext uri="{FF2B5EF4-FFF2-40B4-BE49-F238E27FC236}">
                <a16:creationId xmlns:a16="http://schemas.microsoft.com/office/drawing/2014/main" id="{E1AA57B6-35B4-58D0-1FC4-6FE5C85BB361}"/>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sz="4000" dirty="0"/>
              <a:t>Dorsal column – medial lemniscus pathway</a:t>
            </a:r>
          </a:p>
        </p:txBody>
      </p:sp>
    </p:spTree>
    <p:extLst>
      <p:ext uri="{BB962C8B-B14F-4D97-AF65-F5344CB8AC3E}">
        <p14:creationId xmlns:p14="http://schemas.microsoft.com/office/powerpoint/2010/main" val="2679505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a:extLst>
              <a:ext uri="{FF2B5EF4-FFF2-40B4-BE49-F238E27FC236}">
                <a16:creationId xmlns:a16="http://schemas.microsoft.com/office/drawing/2014/main" id="{E5F40099-83AB-7593-44D5-776D67AD931E}"/>
              </a:ext>
            </a:extLst>
          </p:cNvPr>
          <p:cNvGraphicFramePr>
            <a:graphicFrameLocks noChangeAspect="1"/>
          </p:cNvGraphicFramePr>
          <p:nvPr>
            <p:extLst>
              <p:ext uri="{D42A27DB-BD31-4B8C-83A1-F6EECF244321}">
                <p14:modId xmlns:p14="http://schemas.microsoft.com/office/powerpoint/2010/main" val="1241331675"/>
              </p:ext>
            </p:extLst>
          </p:nvPr>
        </p:nvGraphicFramePr>
        <p:xfrm>
          <a:off x="1676400" y="680566"/>
          <a:ext cx="5791200" cy="5496867"/>
        </p:xfrm>
        <a:graphic>
          <a:graphicData uri="http://schemas.openxmlformats.org/presentationml/2006/ole">
            <mc:AlternateContent xmlns:mc="http://schemas.openxmlformats.org/markup-compatibility/2006">
              <mc:Choice xmlns:v="urn:schemas-microsoft-com:vml" Requires="v">
                <p:oleObj name="Bitmap Image" r:id="rId2" imgW="4495238" imgH="4266667" progId="Paint.Picture">
                  <p:embed/>
                </p:oleObj>
              </mc:Choice>
              <mc:Fallback>
                <p:oleObj name="Bitmap Image" r:id="rId2" imgW="4495238" imgH="4266667" progId="Paint.Picture">
                  <p:embed/>
                  <p:pic>
                    <p:nvPicPr>
                      <p:cNvPr id="0" name="Object 2"/>
                      <p:cNvPicPr>
                        <a:picLocks noChangeAspect="1" noChangeArrowheads="1"/>
                      </p:cNvPicPr>
                      <p:nvPr/>
                    </p:nvPicPr>
                    <p:blipFill>
                      <a:blip r:embed="rId3">
                        <a:lum bright="-20000" contrast="40000"/>
                        <a:extLst>
                          <a:ext uri="{28A0092B-C50C-407E-A947-70E740481C1C}">
                            <a14:useLocalDpi xmlns:a14="http://schemas.microsoft.com/office/drawing/2010/main" val="0"/>
                          </a:ext>
                        </a:extLst>
                      </a:blip>
                      <a:srcRect/>
                      <a:stretch>
                        <a:fillRect/>
                      </a:stretch>
                    </p:blipFill>
                    <p:spPr bwMode="auto">
                      <a:xfrm>
                        <a:off x="1676400" y="680566"/>
                        <a:ext cx="5791200" cy="5496867"/>
                      </a:xfrm>
                      <a:prstGeom prst="rect">
                        <a:avLst/>
                      </a:prstGeom>
                      <a:noFill/>
                      <a:ln>
                        <a:noFill/>
                      </a:ln>
                      <a:effectLst/>
                    </p:spPr>
                  </p:pic>
                </p:oleObj>
              </mc:Fallback>
            </mc:AlternateContent>
          </a:graphicData>
        </a:graphic>
      </p:graphicFrame>
      <p:sp>
        <p:nvSpPr>
          <p:cNvPr id="3075" name="Rectangle 3">
            <a:extLst>
              <a:ext uri="{FF2B5EF4-FFF2-40B4-BE49-F238E27FC236}">
                <a16:creationId xmlns:a16="http://schemas.microsoft.com/office/drawing/2014/main" id="{252B7A63-8E56-EF9D-92BE-99B337657F29}"/>
              </a:ext>
            </a:extLst>
          </p:cNvPr>
          <p:cNvSpPr>
            <a:spLocks noChangeArrowheads="1"/>
          </p:cNvSpPr>
          <p:nvPr/>
        </p:nvSpPr>
        <p:spPr bwMode="auto">
          <a:xfrm>
            <a:off x="6172200" y="1066800"/>
            <a:ext cx="685800" cy="1371600"/>
          </a:xfrm>
          <a:prstGeom prst="rect">
            <a:avLst/>
          </a:prstGeom>
          <a:solidFill>
            <a:schemeClr val="accent1">
              <a:alpha val="0"/>
            </a:schemeClr>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F8702-706A-0221-316B-D50316EFBE7C}"/>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9ADDB1C-0389-F011-177A-C61F8BABC46B}"/>
              </a:ext>
            </a:extLst>
          </p:cNvPr>
          <p:cNvSpPr txBox="1">
            <a:spLocks/>
          </p:cNvSpPr>
          <p:nvPr/>
        </p:nvSpPr>
        <p:spPr>
          <a:xfrm>
            <a:off x="838200" y="1752600"/>
            <a:ext cx="7537704" cy="45567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algn="just" eaLnBrk="1" hangingPunct="1">
              <a:buNone/>
            </a:pPr>
            <a:endParaRPr lang="en-US" sz="1400" b="1" dirty="0"/>
          </a:p>
          <a:p>
            <a:pPr marL="0" indent="0" algn="just" eaLnBrk="1" hangingPunct="1">
              <a:buNone/>
            </a:pPr>
            <a:r>
              <a:rPr lang="en-US" sz="1400" b="1" dirty="0"/>
              <a:t>Modality: </a:t>
            </a:r>
            <a:r>
              <a:rPr lang="en-US" sz="1400" dirty="0"/>
              <a:t>Discriminative Touch Sensation (include Vibration) and Conscious Proprioception (Position Sensation, Kinesthesia).</a:t>
            </a:r>
          </a:p>
          <a:p>
            <a:pPr marL="0" indent="0" algn="just">
              <a:buNone/>
            </a:pPr>
            <a:r>
              <a:rPr lang="en-US" sz="1400" b="1" dirty="0"/>
              <a:t>Modality: </a:t>
            </a:r>
            <a:r>
              <a:rPr lang="en-US" sz="1400" dirty="0"/>
              <a:t>Receptor: Most receptors except free nerve endings(Muscle spindle in skeletal muscles Golgi tendon organ in </a:t>
            </a:r>
            <a:r>
              <a:rPr lang="en-US" sz="1400" dirty="0" err="1"/>
              <a:t>tendons,Pacinian</a:t>
            </a:r>
            <a:r>
              <a:rPr lang="en-US" sz="1400" dirty="0"/>
              <a:t> capsules in connective tissues between muscles &amp; in &amp; around capsules of joints).</a:t>
            </a:r>
            <a:endParaRPr lang="en-US" sz="1600" dirty="0"/>
          </a:p>
          <a:p>
            <a:pPr marL="0" indent="0" algn="just" eaLnBrk="1" hangingPunct="1">
              <a:buNone/>
            </a:pPr>
            <a:r>
              <a:rPr lang="en-US" sz="1400" b="1" dirty="0" err="1"/>
              <a:t>Ist</a:t>
            </a:r>
            <a:r>
              <a:rPr lang="en-US" sz="1400" b="1" dirty="0"/>
              <a:t> Neuron: </a:t>
            </a:r>
            <a:r>
              <a:rPr lang="en-US" sz="1400" dirty="0"/>
              <a:t>	Dorsal Root Ganglion (Spinal Ganglion)</a:t>
            </a:r>
          </a:p>
          <a:p>
            <a:pPr marL="0" indent="0" algn="just" eaLnBrk="1" hangingPunct="1">
              <a:buNone/>
            </a:pPr>
            <a:r>
              <a:rPr lang="en-US" sz="1400" dirty="0"/>
              <a:t>		Posterior Root - Posterior White Column</a:t>
            </a:r>
          </a:p>
          <a:p>
            <a:pPr marL="0" indent="0" algn="just" eaLnBrk="1" hangingPunct="1">
              <a:buNone/>
            </a:pPr>
            <a:r>
              <a:rPr lang="en-US" sz="1400" b="1" dirty="0"/>
              <a:t>2nd Neuron: </a:t>
            </a:r>
            <a:r>
              <a:rPr lang="en-US" sz="1400" dirty="0"/>
              <a:t>	Dorsal Column Nuclei (Nucleus </a:t>
            </a:r>
            <a:r>
              <a:rPr lang="en-US" sz="1400" dirty="0" err="1"/>
              <a:t>Gracilis</a:t>
            </a:r>
            <a:r>
              <a:rPr lang="en-US" sz="1400" dirty="0"/>
              <a:t> et Cuneatus)</a:t>
            </a:r>
          </a:p>
          <a:p>
            <a:pPr marL="0" indent="0" algn="just" eaLnBrk="1" hangingPunct="1">
              <a:buNone/>
            </a:pPr>
            <a:r>
              <a:rPr lang="en-US" sz="1400" dirty="0"/>
              <a:t> 	Internal Arcuate Fiber - </a:t>
            </a:r>
            <a:r>
              <a:rPr lang="en-US" sz="1400" dirty="0" err="1"/>
              <a:t>Lemniscal</a:t>
            </a:r>
            <a:r>
              <a:rPr lang="en-US" sz="1400" dirty="0"/>
              <a:t> Decussation </a:t>
            </a:r>
          </a:p>
          <a:p>
            <a:pPr marL="0" indent="0" algn="just" eaLnBrk="1" hangingPunct="1">
              <a:buNone/>
            </a:pPr>
            <a:r>
              <a:rPr lang="en-US" sz="1400" dirty="0"/>
              <a:t> 	- Medial Lemniscus</a:t>
            </a:r>
          </a:p>
          <a:p>
            <a:pPr marL="0" indent="0" algn="just" eaLnBrk="1" hangingPunct="1">
              <a:buNone/>
            </a:pPr>
            <a:r>
              <a:rPr lang="en-US" sz="1400" b="1" dirty="0"/>
              <a:t>3rd Neuron: Thalamus (</a:t>
            </a:r>
            <a:r>
              <a:rPr lang="en-US" sz="1400" b="1" dirty="0" err="1"/>
              <a:t>VPLc</a:t>
            </a:r>
            <a:r>
              <a:rPr lang="en-US" sz="1400" b="1" dirty="0"/>
              <a:t>)</a:t>
            </a:r>
          </a:p>
          <a:p>
            <a:pPr marL="0" indent="0" algn="just" eaLnBrk="1" hangingPunct="1">
              <a:buNone/>
            </a:pPr>
            <a:r>
              <a:rPr lang="en-US" sz="1400" dirty="0"/>
              <a:t> 	Internal Capsule ----- Corona Radiata </a:t>
            </a:r>
          </a:p>
          <a:p>
            <a:pPr marL="0" indent="0" algn="just" eaLnBrk="1" hangingPunct="1">
              <a:buNone/>
            </a:pPr>
            <a:r>
              <a:rPr lang="en-US" sz="1400" b="1" dirty="0"/>
              <a:t>Termination: </a:t>
            </a:r>
            <a:r>
              <a:rPr lang="en-US" sz="1400" dirty="0"/>
              <a:t>	Primary Somesthetic Area (SI)</a:t>
            </a:r>
            <a:endParaRPr lang="en-US" sz="1200" dirty="0"/>
          </a:p>
        </p:txBody>
      </p:sp>
      <p:sp>
        <p:nvSpPr>
          <p:cNvPr id="8" name="Title 1">
            <a:extLst>
              <a:ext uri="{FF2B5EF4-FFF2-40B4-BE49-F238E27FC236}">
                <a16:creationId xmlns:a16="http://schemas.microsoft.com/office/drawing/2014/main" id="{D28B3CE0-26E2-4573-20C7-1BAF0625CD7D}"/>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sz="4000" dirty="0"/>
              <a:t>Posterior White Column – Medial </a:t>
            </a:r>
            <a:r>
              <a:rPr lang="en-US" sz="4000" dirty="0" err="1"/>
              <a:t>Lemniscal</a:t>
            </a:r>
            <a:r>
              <a:rPr lang="en-US" sz="4000" dirty="0"/>
              <a:t> Pathway</a:t>
            </a:r>
          </a:p>
        </p:txBody>
      </p:sp>
    </p:spTree>
    <p:extLst>
      <p:ext uri="{BB962C8B-B14F-4D97-AF65-F5344CB8AC3E}">
        <p14:creationId xmlns:p14="http://schemas.microsoft.com/office/powerpoint/2010/main" val="4678662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233EA-F817-456F-FE3F-2A9F770C29AA}"/>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6BFFE8A-F340-F4DE-0516-B02622DE8D3C}"/>
              </a:ext>
            </a:extLst>
          </p:cNvPr>
          <p:cNvSpPr txBox="1">
            <a:spLocks/>
          </p:cNvSpPr>
          <p:nvPr/>
        </p:nvSpPr>
        <p:spPr>
          <a:xfrm>
            <a:off x="838200" y="1752600"/>
            <a:ext cx="3962400" cy="45567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eaLnBrk="1" hangingPunct="1">
              <a:buNone/>
            </a:pPr>
            <a:endParaRPr lang="en-US" sz="1600" dirty="0"/>
          </a:p>
          <a:p>
            <a:pPr marL="0" indent="0" eaLnBrk="1" hangingPunct="1">
              <a:buNone/>
            </a:pPr>
            <a:r>
              <a:rPr lang="en-US" sz="1600" dirty="0"/>
              <a:t>Ipsilateral loss of discriminative touch sensation and conscious proprioception below the level of lesion.</a:t>
            </a:r>
          </a:p>
          <a:p>
            <a:pPr marL="0" indent="0" eaLnBrk="1" hangingPunct="1">
              <a:buNone/>
            </a:pPr>
            <a:endParaRPr lang="en-US" sz="1600" dirty="0"/>
          </a:p>
          <a:p>
            <a:pPr eaLnBrk="1" hangingPunct="1">
              <a:buFont typeface="Arial" panose="020B0604020202020204" pitchFamily="34" charset="0"/>
              <a:buChar char="•"/>
            </a:pPr>
            <a:r>
              <a:rPr lang="en-US" sz="1600" dirty="0"/>
              <a:t>Medial Lemniscus</a:t>
            </a:r>
          </a:p>
          <a:p>
            <a:pPr eaLnBrk="1" hangingPunct="1">
              <a:buFont typeface="Arial" panose="020B0604020202020204" pitchFamily="34" charset="0"/>
              <a:buChar char="•"/>
            </a:pPr>
            <a:r>
              <a:rPr lang="en-US" sz="1600" dirty="0" err="1"/>
              <a:t>Lemniscal</a:t>
            </a:r>
            <a:r>
              <a:rPr lang="en-US" sz="1600" dirty="0"/>
              <a:t> Decussation</a:t>
            </a:r>
          </a:p>
          <a:p>
            <a:pPr eaLnBrk="1" hangingPunct="1">
              <a:buFont typeface="Arial" panose="020B0604020202020204" pitchFamily="34" charset="0"/>
              <a:buChar char="•"/>
            </a:pPr>
            <a:r>
              <a:rPr lang="en-US" sz="1600" dirty="0"/>
              <a:t>Internal Arcuate Fiber</a:t>
            </a:r>
          </a:p>
          <a:p>
            <a:pPr eaLnBrk="1" hangingPunct="1">
              <a:buFont typeface="Arial" panose="020B0604020202020204" pitchFamily="34" charset="0"/>
              <a:buChar char="•"/>
            </a:pPr>
            <a:r>
              <a:rPr lang="en-US" sz="1600" dirty="0"/>
              <a:t>Posterior White Column</a:t>
            </a:r>
          </a:p>
          <a:p>
            <a:pPr eaLnBrk="1" hangingPunct="1">
              <a:buFont typeface="Arial" panose="020B0604020202020204" pitchFamily="34" charset="0"/>
              <a:buChar char="•"/>
            </a:pPr>
            <a:r>
              <a:rPr lang="en-US" sz="1600" dirty="0"/>
              <a:t>Posterior Root</a:t>
            </a:r>
          </a:p>
        </p:txBody>
      </p:sp>
      <p:sp>
        <p:nvSpPr>
          <p:cNvPr id="8" name="Title 1">
            <a:extLst>
              <a:ext uri="{FF2B5EF4-FFF2-40B4-BE49-F238E27FC236}">
                <a16:creationId xmlns:a16="http://schemas.microsoft.com/office/drawing/2014/main" id="{F9E606D8-17A7-9F80-1A8E-4DB1B9459AAB}"/>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sz="4000" dirty="0"/>
              <a:t>Posterior White Column – Medial </a:t>
            </a:r>
            <a:r>
              <a:rPr lang="en-US" sz="4000" dirty="0" err="1"/>
              <a:t>Lemniscal</a:t>
            </a:r>
            <a:r>
              <a:rPr lang="en-US" sz="4000" dirty="0"/>
              <a:t> Pathway</a:t>
            </a:r>
          </a:p>
        </p:txBody>
      </p:sp>
      <p:graphicFrame>
        <p:nvGraphicFramePr>
          <p:cNvPr id="2" name="Object 2">
            <a:extLst>
              <a:ext uri="{FF2B5EF4-FFF2-40B4-BE49-F238E27FC236}">
                <a16:creationId xmlns:a16="http://schemas.microsoft.com/office/drawing/2014/main" id="{17D44A98-C4F1-C4D4-BD96-0F70FB9224F5}"/>
              </a:ext>
            </a:extLst>
          </p:cNvPr>
          <p:cNvGraphicFramePr>
            <a:graphicFrameLocks/>
          </p:cNvGraphicFramePr>
          <p:nvPr>
            <p:extLst>
              <p:ext uri="{D42A27DB-BD31-4B8C-83A1-F6EECF244321}">
                <p14:modId xmlns:p14="http://schemas.microsoft.com/office/powerpoint/2010/main" val="157499953"/>
              </p:ext>
            </p:extLst>
          </p:nvPr>
        </p:nvGraphicFramePr>
        <p:xfrm>
          <a:off x="5791200" y="1510000"/>
          <a:ext cx="1120775" cy="4769711"/>
        </p:xfrm>
        <a:graphic>
          <a:graphicData uri="http://schemas.openxmlformats.org/presentationml/2006/ole">
            <mc:AlternateContent xmlns:mc="http://schemas.openxmlformats.org/markup-compatibility/2006">
              <mc:Choice xmlns:v="urn:schemas-microsoft-com:vml" Requires="v">
                <p:oleObj name="CorelDRAW" r:id="rId2" imgW="2544480" imgH="6195960" progId="CorelDraw.Graphic.8">
                  <p:embed/>
                </p:oleObj>
              </mc:Choice>
              <mc:Fallback>
                <p:oleObj name="CorelDRAW" r:id="rId2" imgW="2544480" imgH="6195960" progId="CorelDraw.Graphic.8">
                  <p:embed/>
                  <p:pic>
                    <p:nvPicPr>
                      <p:cNvPr id="4098" name="Object 2">
                        <a:extLst>
                          <a:ext uri="{FF2B5EF4-FFF2-40B4-BE49-F238E27FC236}">
                            <a16:creationId xmlns:a16="http://schemas.microsoft.com/office/drawing/2014/main" id="{F017EEF9-5532-0314-01AF-39D799C88D8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510000"/>
                        <a:ext cx="1120775" cy="4769711"/>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671365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E3D03-91F2-92DD-4B0E-355F239CA268}"/>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2097CC2-A619-E445-7C6B-352DF2F7B961}"/>
              </a:ext>
            </a:extLst>
          </p:cNvPr>
          <p:cNvSpPr txBox="1">
            <a:spLocks/>
          </p:cNvSpPr>
          <p:nvPr/>
        </p:nvSpPr>
        <p:spPr>
          <a:xfrm>
            <a:off x="838200" y="1752600"/>
            <a:ext cx="2971800" cy="45567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eaLnBrk="1" hangingPunct="1">
              <a:buNone/>
            </a:pPr>
            <a:r>
              <a:rPr lang="en-US" sz="1600" dirty="0"/>
              <a:t>Medial lemniscus: A band of white fibers originating from the gracile and cuneate nuclei and decussating in the lower medulla; thence it passes upward through the center of the medulla oblongata, close to the median raphe; on entering the pons it spreads out laterally to form a flat band ascending over the dorsal border of the pontine nuclei; in the mesencephalon it passes over the dorsal border of the substantia nigra and is displaced laterally by the red nucleus; passing medial to the medial geniculate body, the bundle enters and terminates in the ventral posterior nucleus of the thalamus.</a:t>
            </a:r>
          </a:p>
        </p:txBody>
      </p:sp>
      <p:sp>
        <p:nvSpPr>
          <p:cNvPr id="8" name="Title 1">
            <a:extLst>
              <a:ext uri="{FF2B5EF4-FFF2-40B4-BE49-F238E27FC236}">
                <a16:creationId xmlns:a16="http://schemas.microsoft.com/office/drawing/2014/main" id="{4E3C69EA-062E-4412-67AF-FEB0B93C8271}"/>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sz="4000" dirty="0"/>
              <a:t>The dorsal column system </a:t>
            </a:r>
          </a:p>
        </p:txBody>
      </p:sp>
      <p:graphicFrame>
        <p:nvGraphicFramePr>
          <p:cNvPr id="4" name="Object 2">
            <a:extLst>
              <a:ext uri="{FF2B5EF4-FFF2-40B4-BE49-F238E27FC236}">
                <a16:creationId xmlns:a16="http://schemas.microsoft.com/office/drawing/2014/main" id="{1906ED86-6DCD-0498-D7C6-49F3AFF6D75C}"/>
              </a:ext>
            </a:extLst>
          </p:cNvPr>
          <p:cNvGraphicFramePr>
            <a:graphicFrameLocks noChangeAspect="1"/>
          </p:cNvGraphicFramePr>
          <p:nvPr>
            <p:extLst>
              <p:ext uri="{D42A27DB-BD31-4B8C-83A1-F6EECF244321}">
                <p14:modId xmlns:p14="http://schemas.microsoft.com/office/powerpoint/2010/main" val="485157688"/>
              </p:ext>
            </p:extLst>
          </p:nvPr>
        </p:nvGraphicFramePr>
        <p:xfrm>
          <a:off x="4944093" y="1524000"/>
          <a:ext cx="3114057" cy="5105400"/>
        </p:xfrm>
        <a:graphic>
          <a:graphicData uri="http://schemas.openxmlformats.org/presentationml/2006/ole">
            <mc:AlternateContent xmlns:mc="http://schemas.openxmlformats.org/markup-compatibility/2006">
              <mc:Choice xmlns:v="urn:schemas-microsoft-com:vml" Requires="v">
                <p:oleObj name="Bitmap Image" r:id="rId2" imgW="4495238" imgH="7373379" progId="Paint.Picture">
                  <p:embed/>
                </p:oleObj>
              </mc:Choice>
              <mc:Fallback>
                <p:oleObj name="Bitmap Image" r:id="rId2" imgW="4495238" imgH="7373379" progId="Paint.Picture">
                  <p:embed/>
                  <p:pic>
                    <p:nvPicPr>
                      <p:cNvPr id="5122" name="Object 2">
                        <a:extLst>
                          <a:ext uri="{FF2B5EF4-FFF2-40B4-BE49-F238E27FC236}">
                            <a16:creationId xmlns:a16="http://schemas.microsoft.com/office/drawing/2014/main" id="{A0279D7F-8FDD-FD96-3FCE-E939F2134D8C}"/>
                          </a:ext>
                        </a:extLst>
                      </p:cNvPr>
                      <p:cNvPicPr>
                        <a:picLocks noChangeAspect="1" noChangeArrowheads="1"/>
                      </p:cNvPicPr>
                      <p:nvPr/>
                    </p:nvPicPr>
                    <p:blipFill>
                      <a:blip r:embed="rId3">
                        <a:lum bright="-20000" contrast="40000"/>
                        <a:extLst>
                          <a:ext uri="{28A0092B-C50C-407E-A947-70E740481C1C}">
                            <a14:useLocalDpi xmlns:a14="http://schemas.microsoft.com/office/drawing/2010/main" val="0"/>
                          </a:ext>
                        </a:extLst>
                      </a:blip>
                      <a:srcRect/>
                      <a:stretch>
                        <a:fillRect/>
                      </a:stretch>
                    </p:blipFill>
                    <p:spPr bwMode="auto">
                      <a:xfrm>
                        <a:off x="4944093" y="1524000"/>
                        <a:ext cx="3114057" cy="510540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84621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50" name="Line 30">
            <a:extLst>
              <a:ext uri="{FF2B5EF4-FFF2-40B4-BE49-F238E27FC236}">
                <a16:creationId xmlns:a16="http://schemas.microsoft.com/office/drawing/2014/main" id="{75280DC2-7E4D-889A-105B-82166919BEDF}"/>
              </a:ext>
            </a:extLst>
          </p:cNvPr>
          <p:cNvSpPr>
            <a:spLocks noChangeShapeType="1"/>
          </p:cNvSpPr>
          <p:nvPr/>
        </p:nvSpPr>
        <p:spPr bwMode="auto">
          <a:xfrm>
            <a:off x="3505200" y="5257800"/>
            <a:ext cx="1295400" cy="0"/>
          </a:xfrm>
          <a:prstGeom prst="line">
            <a:avLst/>
          </a:prstGeom>
          <a:noFill/>
          <a:ln w="38100">
            <a:solidFill>
              <a:srgbClr val="CC00FF"/>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56351" name="Line 31">
            <a:extLst>
              <a:ext uri="{FF2B5EF4-FFF2-40B4-BE49-F238E27FC236}">
                <a16:creationId xmlns:a16="http://schemas.microsoft.com/office/drawing/2014/main" id="{41A4FB59-F51A-D79D-5FAB-133C5A09E683}"/>
              </a:ext>
            </a:extLst>
          </p:cNvPr>
          <p:cNvSpPr>
            <a:spLocks noChangeShapeType="1"/>
          </p:cNvSpPr>
          <p:nvPr/>
        </p:nvSpPr>
        <p:spPr bwMode="auto">
          <a:xfrm>
            <a:off x="3505200" y="5105400"/>
            <a:ext cx="1295400" cy="0"/>
          </a:xfrm>
          <a:prstGeom prst="line">
            <a:avLst/>
          </a:prstGeom>
          <a:noFill/>
          <a:ln w="38100">
            <a:solidFill>
              <a:srgbClr val="CC00FF"/>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56352" name="Line 32">
            <a:extLst>
              <a:ext uri="{FF2B5EF4-FFF2-40B4-BE49-F238E27FC236}">
                <a16:creationId xmlns:a16="http://schemas.microsoft.com/office/drawing/2014/main" id="{36517F66-5A0D-58C9-B672-BA4B48595BC0}"/>
              </a:ext>
            </a:extLst>
          </p:cNvPr>
          <p:cNvSpPr>
            <a:spLocks noChangeShapeType="1"/>
          </p:cNvSpPr>
          <p:nvPr/>
        </p:nvSpPr>
        <p:spPr bwMode="auto">
          <a:xfrm>
            <a:off x="3505200" y="4953000"/>
            <a:ext cx="1295400" cy="0"/>
          </a:xfrm>
          <a:prstGeom prst="line">
            <a:avLst/>
          </a:prstGeom>
          <a:noFill/>
          <a:ln w="38100">
            <a:solidFill>
              <a:srgbClr val="CC00FF"/>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56353" name="Line 33">
            <a:extLst>
              <a:ext uri="{FF2B5EF4-FFF2-40B4-BE49-F238E27FC236}">
                <a16:creationId xmlns:a16="http://schemas.microsoft.com/office/drawing/2014/main" id="{FA1B1413-1812-477F-DEE8-9308E503621F}"/>
              </a:ext>
            </a:extLst>
          </p:cNvPr>
          <p:cNvSpPr>
            <a:spLocks noChangeShapeType="1"/>
          </p:cNvSpPr>
          <p:nvPr/>
        </p:nvSpPr>
        <p:spPr bwMode="auto">
          <a:xfrm>
            <a:off x="3505200" y="4800600"/>
            <a:ext cx="1295400" cy="0"/>
          </a:xfrm>
          <a:prstGeom prst="line">
            <a:avLst/>
          </a:prstGeom>
          <a:noFill/>
          <a:ln w="38100">
            <a:solidFill>
              <a:srgbClr val="CC00FF"/>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56354" name="Line 34">
            <a:extLst>
              <a:ext uri="{FF2B5EF4-FFF2-40B4-BE49-F238E27FC236}">
                <a16:creationId xmlns:a16="http://schemas.microsoft.com/office/drawing/2014/main" id="{655A2C2C-1596-F524-5403-06C226754BC5}"/>
              </a:ext>
            </a:extLst>
          </p:cNvPr>
          <p:cNvSpPr>
            <a:spLocks noChangeShapeType="1"/>
          </p:cNvSpPr>
          <p:nvPr/>
        </p:nvSpPr>
        <p:spPr bwMode="auto">
          <a:xfrm>
            <a:off x="3505200" y="4648200"/>
            <a:ext cx="1295400" cy="0"/>
          </a:xfrm>
          <a:prstGeom prst="line">
            <a:avLst/>
          </a:prstGeom>
          <a:noFill/>
          <a:ln w="38100">
            <a:solidFill>
              <a:srgbClr val="CC00FF"/>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56355" name="Line 35">
            <a:extLst>
              <a:ext uri="{FF2B5EF4-FFF2-40B4-BE49-F238E27FC236}">
                <a16:creationId xmlns:a16="http://schemas.microsoft.com/office/drawing/2014/main" id="{9AAC8D91-F363-9574-4919-C6F722854E03}"/>
              </a:ext>
            </a:extLst>
          </p:cNvPr>
          <p:cNvSpPr>
            <a:spLocks noChangeShapeType="1"/>
          </p:cNvSpPr>
          <p:nvPr/>
        </p:nvSpPr>
        <p:spPr bwMode="auto">
          <a:xfrm>
            <a:off x="3505200" y="4495800"/>
            <a:ext cx="1295400" cy="0"/>
          </a:xfrm>
          <a:prstGeom prst="line">
            <a:avLst/>
          </a:prstGeom>
          <a:noFill/>
          <a:ln w="38100">
            <a:solidFill>
              <a:srgbClr val="CC00FF"/>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56356" name="Line 36">
            <a:extLst>
              <a:ext uri="{FF2B5EF4-FFF2-40B4-BE49-F238E27FC236}">
                <a16:creationId xmlns:a16="http://schemas.microsoft.com/office/drawing/2014/main" id="{A68AF4A9-3C9E-1894-05F0-9F10EB1D8146}"/>
              </a:ext>
            </a:extLst>
          </p:cNvPr>
          <p:cNvSpPr>
            <a:spLocks noChangeShapeType="1"/>
          </p:cNvSpPr>
          <p:nvPr/>
        </p:nvSpPr>
        <p:spPr bwMode="auto">
          <a:xfrm>
            <a:off x="3505200" y="4343400"/>
            <a:ext cx="1295400" cy="0"/>
          </a:xfrm>
          <a:prstGeom prst="line">
            <a:avLst/>
          </a:prstGeom>
          <a:noFill/>
          <a:ln w="38100">
            <a:solidFill>
              <a:srgbClr val="CC00FF"/>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56357" name="Line 37">
            <a:extLst>
              <a:ext uri="{FF2B5EF4-FFF2-40B4-BE49-F238E27FC236}">
                <a16:creationId xmlns:a16="http://schemas.microsoft.com/office/drawing/2014/main" id="{0A4D1B89-A38D-E511-B427-AD1EE65FB619}"/>
              </a:ext>
            </a:extLst>
          </p:cNvPr>
          <p:cNvSpPr>
            <a:spLocks noChangeShapeType="1"/>
          </p:cNvSpPr>
          <p:nvPr/>
        </p:nvSpPr>
        <p:spPr bwMode="auto">
          <a:xfrm>
            <a:off x="3505200" y="4191000"/>
            <a:ext cx="1295400" cy="0"/>
          </a:xfrm>
          <a:prstGeom prst="line">
            <a:avLst/>
          </a:prstGeom>
          <a:noFill/>
          <a:ln w="38100">
            <a:solidFill>
              <a:srgbClr val="CC00FF"/>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56358" name="Line 38">
            <a:extLst>
              <a:ext uri="{FF2B5EF4-FFF2-40B4-BE49-F238E27FC236}">
                <a16:creationId xmlns:a16="http://schemas.microsoft.com/office/drawing/2014/main" id="{B79C1605-FA31-C2FA-C960-7669BC4FA9C2}"/>
              </a:ext>
            </a:extLst>
          </p:cNvPr>
          <p:cNvSpPr>
            <a:spLocks noChangeShapeType="1"/>
          </p:cNvSpPr>
          <p:nvPr/>
        </p:nvSpPr>
        <p:spPr bwMode="auto">
          <a:xfrm>
            <a:off x="3505200" y="4038600"/>
            <a:ext cx="1295400" cy="0"/>
          </a:xfrm>
          <a:prstGeom prst="line">
            <a:avLst/>
          </a:prstGeom>
          <a:noFill/>
          <a:ln w="38100">
            <a:solidFill>
              <a:srgbClr val="CC00FF"/>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56359" name="Line 39">
            <a:extLst>
              <a:ext uri="{FF2B5EF4-FFF2-40B4-BE49-F238E27FC236}">
                <a16:creationId xmlns:a16="http://schemas.microsoft.com/office/drawing/2014/main" id="{B96191F9-58FB-9E66-8C5F-F624018B7875}"/>
              </a:ext>
            </a:extLst>
          </p:cNvPr>
          <p:cNvSpPr>
            <a:spLocks noChangeShapeType="1"/>
          </p:cNvSpPr>
          <p:nvPr/>
        </p:nvSpPr>
        <p:spPr bwMode="auto">
          <a:xfrm>
            <a:off x="3505200" y="3886200"/>
            <a:ext cx="1295400" cy="0"/>
          </a:xfrm>
          <a:prstGeom prst="line">
            <a:avLst/>
          </a:prstGeom>
          <a:noFill/>
          <a:ln w="38100">
            <a:solidFill>
              <a:srgbClr val="CC00FF"/>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56360" name="Line 40">
            <a:extLst>
              <a:ext uri="{FF2B5EF4-FFF2-40B4-BE49-F238E27FC236}">
                <a16:creationId xmlns:a16="http://schemas.microsoft.com/office/drawing/2014/main" id="{BC7F3154-04DC-AD70-4952-426FE5CCDAA6}"/>
              </a:ext>
            </a:extLst>
          </p:cNvPr>
          <p:cNvSpPr>
            <a:spLocks noChangeShapeType="1"/>
          </p:cNvSpPr>
          <p:nvPr/>
        </p:nvSpPr>
        <p:spPr bwMode="auto">
          <a:xfrm>
            <a:off x="3505200" y="3733800"/>
            <a:ext cx="1295400" cy="0"/>
          </a:xfrm>
          <a:prstGeom prst="line">
            <a:avLst/>
          </a:prstGeom>
          <a:noFill/>
          <a:ln w="38100">
            <a:solidFill>
              <a:srgbClr val="CC00FF"/>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56362" name="Line 42">
            <a:extLst>
              <a:ext uri="{FF2B5EF4-FFF2-40B4-BE49-F238E27FC236}">
                <a16:creationId xmlns:a16="http://schemas.microsoft.com/office/drawing/2014/main" id="{D76B9F4C-351A-8CAF-AEE4-47E9CC0EC220}"/>
              </a:ext>
            </a:extLst>
          </p:cNvPr>
          <p:cNvSpPr>
            <a:spLocks noChangeShapeType="1"/>
          </p:cNvSpPr>
          <p:nvPr/>
        </p:nvSpPr>
        <p:spPr bwMode="auto">
          <a:xfrm>
            <a:off x="3810000" y="2133600"/>
            <a:ext cx="838200"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56363" name="Line 43">
            <a:extLst>
              <a:ext uri="{FF2B5EF4-FFF2-40B4-BE49-F238E27FC236}">
                <a16:creationId xmlns:a16="http://schemas.microsoft.com/office/drawing/2014/main" id="{B87B9C09-6586-8591-ADDF-D467A9B2EA3B}"/>
              </a:ext>
            </a:extLst>
          </p:cNvPr>
          <p:cNvSpPr>
            <a:spLocks noChangeShapeType="1"/>
          </p:cNvSpPr>
          <p:nvPr/>
        </p:nvSpPr>
        <p:spPr bwMode="auto">
          <a:xfrm>
            <a:off x="3810000" y="2286000"/>
            <a:ext cx="838200"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56364" name="Line 44">
            <a:extLst>
              <a:ext uri="{FF2B5EF4-FFF2-40B4-BE49-F238E27FC236}">
                <a16:creationId xmlns:a16="http://schemas.microsoft.com/office/drawing/2014/main" id="{D502DEED-0B3A-D8D0-E4D8-E40234B01363}"/>
              </a:ext>
            </a:extLst>
          </p:cNvPr>
          <p:cNvSpPr>
            <a:spLocks noChangeShapeType="1"/>
          </p:cNvSpPr>
          <p:nvPr/>
        </p:nvSpPr>
        <p:spPr bwMode="auto">
          <a:xfrm>
            <a:off x="3810000" y="2438400"/>
            <a:ext cx="838200"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56365" name="Line 45">
            <a:extLst>
              <a:ext uri="{FF2B5EF4-FFF2-40B4-BE49-F238E27FC236}">
                <a16:creationId xmlns:a16="http://schemas.microsoft.com/office/drawing/2014/main" id="{86CCBF53-7250-0031-0BAE-CD02211BD7D4}"/>
              </a:ext>
            </a:extLst>
          </p:cNvPr>
          <p:cNvSpPr>
            <a:spLocks noChangeShapeType="1"/>
          </p:cNvSpPr>
          <p:nvPr/>
        </p:nvSpPr>
        <p:spPr bwMode="auto">
          <a:xfrm>
            <a:off x="3810000" y="2590800"/>
            <a:ext cx="838200"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56366" name="Line 46">
            <a:extLst>
              <a:ext uri="{FF2B5EF4-FFF2-40B4-BE49-F238E27FC236}">
                <a16:creationId xmlns:a16="http://schemas.microsoft.com/office/drawing/2014/main" id="{3A81A1F7-A984-66C8-5ED1-38EA3D447A38}"/>
              </a:ext>
            </a:extLst>
          </p:cNvPr>
          <p:cNvSpPr>
            <a:spLocks noChangeShapeType="1"/>
          </p:cNvSpPr>
          <p:nvPr/>
        </p:nvSpPr>
        <p:spPr bwMode="auto">
          <a:xfrm>
            <a:off x="3810000" y="2743200"/>
            <a:ext cx="838200"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56367" name="Line 47">
            <a:extLst>
              <a:ext uri="{FF2B5EF4-FFF2-40B4-BE49-F238E27FC236}">
                <a16:creationId xmlns:a16="http://schemas.microsoft.com/office/drawing/2014/main" id="{74B0608B-7BF9-CC0D-7E3A-C312FF709E0C}"/>
              </a:ext>
            </a:extLst>
          </p:cNvPr>
          <p:cNvSpPr>
            <a:spLocks noChangeShapeType="1"/>
          </p:cNvSpPr>
          <p:nvPr/>
        </p:nvSpPr>
        <p:spPr bwMode="auto">
          <a:xfrm>
            <a:off x="3810000" y="2895600"/>
            <a:ext cx="838200"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56368" name="Line 48">
            <a:extLst>
              <a:ext uri="{FF2B5EF4-FFF2-40B4-BE49-F238E27FC236}">
                <a16:creationId xmlns:a16="http://schemas.microsoft.com/office/drawing/2014/main" id="{EB6DFF1D-350D-20C8-6DE4-9973BBA154B8}"/>
              </a:ext>
            </a:extLst>
          </p:cNvPr>
          <p:cNvSpPr>
            <a:spLocks noChangeShapeType="1"/>
          </p:cNvSpPr>
          <p:nvPr/>
        </p:nvSpPr>
        <p:spPr bwMode="auto">
          <a:xfrm>
            <a:off x="3810000" y="3048000"/>
            <a:ext cx="838200"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56369" name="Line 49">
            <a:extLst>
              <a:ext uri="{FF2B5EF4-FFF2-40B4-BE49-F238E27FC236}">
                <a16:creationId xmlns:a16="http://schemas.microsoft.com/office/drawing/2014/main" id="{CDA1895B-33E8-44F9-2DB5-93EEB985D4F3}"/>
              </a:ext>
            </a:extLst>
          </p:cNvPr>
          <p:cNvSpPr>
            <a:spLocks noChangeShapeType="1"/>
          </p:cNvSpPr>
          <p:nvPr/>
        </p:nvSpPr>
        <p:spPr bwMode="auto">
          <a:xfrm>
            <a:off x="3810000" y="3200400"/>
            <a:ext cx="838200"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56370" name="Line 50">
            <a:extLst>
              <a:ext uri="{FF2B5EF4-FFF2-40B4-BE49-F238E27FC236}">
                <a16:creationId xmlns:a16="http://schemas.microsoft.com/office/drawing/2014/main" id="{A7263CEC-14FF-0246-D6A1-2D3FE9B5B2BC}"/>
              </a:ext>
            </a:extLst>
          </p:cNvPr>
          <p:cNvSpPr>
            <a:spLocks noChangeShapeType="1"/>
          </p:cNvSpPr>
          <p:nvPr/>
        </p:nvSpPr>
        <p:spPr bwMode="auto">
          <a:xfrm>
            <a:off x="3810000" y="3352800"/>
            <a:ext cx="838200"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56371" name="Line 51">
            <a:extLst>
              <a:ext uri="{FF2B5EF4-FFF2-40B4-BE49-F238E27FC236}">
                <a16:creationId xmlns:a16="http://schemas.microsoft.com/office/drawing/2014/main" id="{84E13167-0285-3597-96B6-C2F5E1B5927B}"/>
              </a:ext>
            </a:extLst>
          </p:cNvPr>
          <p:cNvSpPr>
            <a:spLocks noChangeShapeType="1"/>
          </p:cNvSpPr>
          <p:nvPr/>
        </p:nvSpPr>
        <p:spPr bwMode="auto">
          <a:xfrm>
            <a:off x="3810000" y="3505200"/>
            <a:ext cx="838200"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56349" name="AutoShape 29">
            <a:extLst>
              <a:ext uri="{FF2B5EF4-FFF2-40B4-BE49-F238E27FC236}">
                <a16:creationId xmlns:a16="http://schemas.microsoft.com/office/drawing/2014/main" id="{776296E1-8382-0E09-EB51-875B07CB0805}"/>
              </a:ext>
            </a:extLst>
          </p:cNvPr>
          <p:cNvSpPr>
            <a:spLocks noChangeArrowheads="1"/>
          </p:cNvSpPr>
          <p:nvPr/>
        </p:nvSpPr>
        <p:spPr bwMode="auto">
          <a:xfrm>
            <a:off x="4772025" y="908050"/>
            <a:ext cx="304800" cy="4392613"/>
          </a:xfrm>
          <a:prstGeom prst="can">
            <a:avLst>
              <a:gd name="adj" fmla="val 27422"/>
            </a:avLst>
          </a:prstGeom>
          <a:solidFill>
            <a:srgbClr val="CC00FF"/>
          </a:solidFill>
          <a:ln w="9525">
            <a:solidFill>
              <a:srgbClr val="CC00FF"/>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56372" name="Line 52">
            <a:extLst>
              <a:ext uri="{FF2B5EF4-FFF2-40B4-BE49-F238E27FC236}">
                <a16:creationId xmlns:a16="http://schemas.microsoft.com/office/drawing/2014/main" id="{26BE09D2-5057-25BE-3081-0E74CB775DB7}"/>
              </a:ext>
            </a:extLst>
          </p:cNvPr>
          <p:cNvSpPr>
            <a:spLocks noChangeShapeType="1"/>
          </p:cNvSpPr>
          <p:nvPr/>
        </p:nvSpPr>
        <p:spPr bwMode="auto">
          <a:xfrm>
            <a:off x="3810000" y="1981200"/>
            <a:ext cx="838200"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56348" name="AutoShape 28">
            <a:extLst>
              <a:ext uri="{FF2B5EF4-FFF2-40B4-BE49-F238E27FC236}">
                <a16:creationId xmlns:a16="http://schemas.microsoft.com/office/drawing/2014/main" id="{4C5108D9-D18D-6018-F91A-F4E4D57EF4AB}"/>
              </a:ext>
            </a:extLst>
          </p:cNvPr>
          <p:cNvSpPr>
            <a:spLocks noChangeArrowheads="1"/>
          </p:cNvSpPr>
          <p:nvPr/>
        </p:nvSpPr>
        <p:spPr bwMode="auto">
          <a:xfrm>
            <a:off x="4495800" y="908050"/>
            <a:ext cx="304800" cy="2673350"/>
          </a:xfrm>
          <a:prstGeom prst="can">
            <a:avLst>
              <a:gd name="adj" fmla="val 43732"/>
            </a:avLst>
          </a:prstGeom>
          <a:solidFill>
            <a:srgbClr val="0000FF"/>
          </a:solidFill>
          <a:ln w="9525">
            <a:solidFill>
              <a:srgbClr val="0000FF"/>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6171" name="Line 53">
            <a:extLst>
              <a:ext uri="{FF2B5EF4-FFF2-40B4-BE49-F238E27FC236}">
                <a16:creationId xmlns:a16="http://schemas.microsoft.com/office/drawing/2014/main" id="{61E1E03B-E8ED-FB17-40B8-65A1F2947E49}"/>
              </a:ext>
            </a:extLst>
          </p:cNvPr>
          <p:cNvSpPr>
            <a:spLocks noChangeShapeType="1"/>
          </p:cNvSpPr>
          <p:nvPr/>
        </p:nvSpPr>
        <p:spPr bwMode="auto">
          <a:xfrm>
            <a:off x="152400" y="3581400"/>
            <a:ext cx="5257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56374" name="Text Box 54">
            <a:extLst>
              <a:ext uri="{FF2B5EF4-FFF2-40B4-BE49-F238E27FC236}">
                <a16:creationId xmlns:a16="http://schemas.microsoft.com/office/drawing/2014/main" id="{ACDBC40C-121D-FBDB-9199-9135C713DBC4}"/>
              </a:ext>
            </a:extLst>
          </p:cNvPr>
          <p:cNvSpPr txBox="1">
            <a:spLocks noChangeArrowheads="1"/>
          </p:cNvSpPr>
          <p:nvPr/>
        </p:nvSpPr>
        <p:spPr bwMode="auto">
          <a:xfrm>
            <a:off x="-304800" y="3733800"/>
            <a:ext cx="3733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r>
              <a:rPr lang="en-US" altLang="en-US" dirty="0">
                <a:latin typeface="+mn-lt"/>
              </a:rPr>
              <a:t>lower 6 thoracic segments</a:t>
            </a:r>
          </a:p>
          <a:p>
            <a:pPr algn="r" eaLnBrk="1" hangingPunct="1">
              <a:spcBef>
                <a:spcPct val="50000"/>
              </a:spcBef>
            </a:pPr>
            <a:r>
              <a:rPr lang="en-US" altLang="en-US" dirty="0">
                <a:latin typeface="+mn-lt"/>
              </a:rPr>
              <a:t>lumbar segments</a:t>
            </a:r>
          </a:p>
          <a:p>
            <a:pPr algn="r" eaLnBrk="1" hangingPunct="1">
              <a:spcBef>
                <a:spcPct val="50000"/>
              </a:spcBef>
            </a:pPr>
            <a:r>
              <a:rPr lang="en-US" altLang="en-US" dirty="0">
                <a:latin typeface="+mn-lt"/>
              </a:rPr>
              <a:t>sacral segments</a:t>
            </a:r>
          </a:p>
        </p:txBody>
      </p:sp>
      <p:sp>
        <p:nvSpPr>
          <p:cNvPr id="56375" name="Text Box 55">
            <a:extLst>
              <a:ext uri="{FF2B5EF4-FFF2-40B4-BE49-F238E27FC236}">
                <a16:creationId xmlns:a16="http://schemas.microsoft.com/office/drawing/2014/main" id="{7EEE9D2C-A2A5-47BF-84EA-9594F1FE94C0}"/>
              </a:ext>
            </a:extLst>
          </p:cNvPr>
          <p:cNvSpPr txBox="1">
            <a:spLocks noChangeArrowheads="1"/>
          </p:cNvSpPr>
          <p:nvPr/>
        </p:nvSpPr>
        <p:spPr bwMode="auto">
          <a:xfrm>
            <a:off x="19050" y="2133600"/>
            <a:ext cx="379095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r>
              <a:rPr lang="en-US" altLang="en-US" dirty="0">
                <a:latin typeface="+mn-lt"/>
              </a:rPr>
              <a:t>cervical segments </a:t>
            </a:r>
          </a:p>
          <a:p>
            <a:pPr algn="r" eaLnBrk="1" hangingPunct="1">
              <a:spcBef>
                <a:spcPct val="50000"/>
              </a:spcBef>
            </a:pPr>
            <a:r>
              <a:rPr lang="en-US" altLang="en-US" dirty="0">
                <a:latin typeface="+mn-lt"/>
              </a:rPr>
              <a:t>upper 6 thoracic segments </a:t>
            </a:r>
          </a:p>
        </p:txBody>
      </p:sp>
      <p:sp>
        <p:nvSpPr>
          <p:cNvPr id="56376" name="Text Box 56">
            <a:extLst>
              <a:ext uri="{FF2B5EF4-FFF2-40B4-BE49-F238E27FC236}">
                <a16:creationId xmlns:a16="http://schemas.microsoft.com/office/drawing/2014/main" id="{52BAD262-40AB-5C16-8EC7-343C2AD296AF}"/>
              </a:ext>
            </a:extLst>
          </p:cNvPr>
          <p:cNvSpPr txBox="1">
            <a:spLocks noChangeArrowheads="1"/>
          </p:cNvSpPr>
          <p:nvPr/>
        </p:nvSpPr>
        <p:spPr bwMode="auto">
          <a:xfrm>
            <a:off x="2495550" y="5708650"/>
            <a:ext cx="2438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dirty="0">
                <a:latin typeface="+mn-lt"/>
              </a:rPr>
              <a:t>fasciculus </a:t>
            </a:r>
            <a:r>
              <a:rPr lang="en-US" altLang="en-US" dirty="0" err="1">
                <a:latin typeface="+mn-lt"/>
              </a:rPr>
              <a:t>gracilis</a:t>
            </a:r>
            <a:endParaRPr lang="en-US" altLang="en-US" dirty="0">
              <a:latin typeface="+mn-lt"/>
            </a:endParaRPr>
          </a:p>
        </p:txBody>
      </p:sp>
      <p:sp>
        <p:nvSpPr>
          <p:cNvPr id="56377" name="Rectangle 57">
            <a:extLst>
              <a:ext uri="{FF2B5EF4-FFF2-40B4-BE49-F238E27FC236}">
                <a16:creationId xmlns:a16="http://schemas.microsoft.com/office/drawing/2014/main" id="{B45732B5-AD3E-993C-4BE3-774447CADFFE}"/>
              </a:ext>
            </a:extLst>
          </p:cNvPr>
          <p:cNvSpPr>
            <a:spLocks noChangeArrowheads="1"/>
          </p:cNvSpPr>
          <p:nvPr/>
        </p:nvSpPr>
        <p:spPr bwMode="auto">
          <a:xfrm>
            <a:off x="1539009" y="1295400"/>
            <a:ext cx="18598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dirty="0">
                <a:latin typeface="+mn-lt"/>
              </a:rPr>
              <a:t>fasciculus cuneatus</a:t>
            </a:r>
          </a:p>
        </p:txBody>
      </p:sp>
      <p:sp>
        <p:nvSpPr>
          <p:cNvPr id="6176" name="Line 59">
            <a:extLst>
              <a:ext uri="{FF2B5EF4-FFF2-40B4-BE49-F238E27FC236}">
                <a16:creationId xmlns:a16="http://schemas.microsoft.com/office/drawing/2014/main" id="{7966A221-75A5-9D3B-ACB1-97B6C0ECEAF3}"/>
              </a:ext>
            </a:extLst>
          </p:cNvPr>
          <p:cNvSpPr>
            <a:spLocks noChangeShapeType="1"/>
          </p:cNvSpPr>
          <p:nvPr/>
        </p:nvSpPr>
        <p:spPr bwMode="auto">
          <a:xfrm>
            <a:off x="5059363" y="1628775"/>
            <a:ext cx="0" cy="403225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56380" name="Line 60">
            <a:extLst>
              <a:ext uri="{FF2B5EF4-FFF2-40B4-BE49-F238E27FC236}">
                <a16:creationId xmlns:a16="http://schemas.microsoft.com/office/drawing/2014/main" id="{6E06AE49-DAB1-B243-20CF-99709FD2142D}"/>
              </a:ext>
            </a:extLst>
          </p:cNvPr>
          <p:cNvSpPr>
            <a:spLocks noChangeShapeType="1"/>
          </p:cNvSpPr>
          <p:nvPr/>
        </p:nvSpPr>
        <p:spPr bwMode="auto">
          <a:xfrm flipV="1">
            <a:off x="4338638" y="5300663"/>
            <a:ext cx="504825" cy="50482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IN"/>
          </a:p>
        </p:txBody>
      </p:sp>
      <p:sp>
        <p:nvSpPr>
          <p:cNvPr id="56381" name="Line 61">
            <a:extLst>
              <a:ext uri="{FF2B5EF4-FFF2-40B4-BE49-F238E27FC236}">
                <a16:creationId xmlns:a16="http://schemas.microsoft.com/office/drawing/2014/main" id="{0A56C941-769E-E18E-9CDB-9846D43D5D1B}"/>
              </a:ext>
            </a:extLst>
          </p:cNvPr>
          <p:cNvSpPr>
            <a:spLocks noChangeShapeType="1"/>
          </p:cNvSpPr>
          <p:nvPr/>
        </p:nvSpPr>
        <p:spPr bwMode="auto">
          <a:xfrm>
            <a:off x="3429000" y="1600200"/>
            <a:ext cx="982663" cy="10001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IN"/>
          </a:p>
        </p:txBody>
      </p:sp>
      <p:sp>
        <p:nvSpPr>
          <p:cNvPr id="56382" name="Line 62">
            <a:extLst>
              <a:ext uri="{FF2B5EF4-FFF2-40B4-BE49-F238E27FC236}">
                <a16:creationId xmlns:a16="http://schemas.microsoft.com/office/drawing/2014/main" id="{8E29F352-9E1F-D749-C422-9381DEA21926}"/>
              </a:ext>
            </a:extLst>
          </p:cNvPr>
          <p:cNvSpPr>
            <a:spLocks noChangeShapeType="1"/>
          </p:cNvSpPr>
          <p:nvPr/>
        </p:nvSpPr>
        <p:spPr bwMode="auto">
          <a:xfrm flipV="1">
            <a:off x="4627563" y="762000"/>
            <a:ext cx="20637" cy="506413"/>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IN"/>
          </a:p>
        </p:txBody>
      </p:sp>
      <p:sp>
        <p:nvSpPr>
          <p:cNvPr id="56383" name="Line 63">
            <a:extLst>
              <a:ext uri="{FF2B5EF4-FFF2-40B4-BE49-F238E27FC236}">
                <a16:creationId xmlns:a16="http://schemas.microsoft.com/office/drawing/2014/main" id="{C93F710E-9761-FDB1-39BE-6DE63D148353}"/>
              </a:ext>
            </a:extLst>
          </p:cNvPr>
          <p:cNvSpPr>
            <a:spLocks noChangeShapeType="1"/>
          </p:cNvSpPr>
          <p:nvPr/>
        </p:nvSpPr>
        <p:spPr bwMode="auto">
          <a:xfrm flipV="1">
            <a:off x="4914900" y="762000"/>
            <a:ext cx="38100" cy="363538"/>
          </a:xfrm>
          <a:prstGeom prst="line">
            <a:avLst/>
          </a:prstGeom>
          <a:noFill/>
          <a:ln w="38100">
            <a:solidFill>
              <a:srgbClr val="CC00FF"/>
            </a:solidFill>
            <a:round/>
            <a:headEnd/>
            <a:tailEnd type="triangle" w="med" len="med"/>
          </a:ln>
          <a:extLst>
            <a:ext uri="{909E8E84-426E-40DD-AFC4-6F175D3DCCD1}">
              <a14:hiddenFill xmlns:a14="http://schemas.microsoft.com/office/drawing/2010/main">
                <a:noFill/>
              </a14:hiddenFill>
            </a:ext>
          </a:extLst>
        </p:spPr>
        <p:txBody>
          <a:bodyPr/>
          <a:lstStyle/>
          <a:p>
            <a:endParaRPr lang="en-IN"/>
          </a:p>
        </p:txBody>
      </p:sp>
      <p:sp>
        <p:nvSpPr>
          <p:cNvPr id="6181" name="Oval 65">
            <a:extLst>
              <a:ext uri="{FF2B5EF4-FFF2-40B4-BE49-F238E27FC236}">
                <a16:creationId xmlns:a16="http://schemas.microsoft.com/office/drawing/2014/main" id="{8309C034-7B3B-BF12-9720-A7E4AB70FC52}"/>
              </a:ext>
            </a:extLst>
          </p:cNvPr>
          <p:cNvSpPr>
            <a:spLocks noChangeArrowheads="1"/>
          </p:cNvSpPr>
          <p:nvPr/>
        </p:nvSpPr>
        <p:spPr bwMode="auto">
          <a:xfrm>
            <a:off x="4800600" y="457200"/>
            <a:ext cx="304800" cy="304800"/>
          </a:xfrm>
          <a:prstGeom prst="ellipse">
            <a:avLst/>
          </a:prstGeom>
          <a:solidFill>
            <a:srgbClr val="CC00FF"/>
          </a:solidFill>
          <a:ln w="9525">
            <a:solidFill>
              <a:srgbClr val="CC00FF"/>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6182" name="Oval 66">
            <a:extLst>
              <a:ext uri="{FF2B5EF4-FFF2-40B4-BE49-F238E27FC236}">
                <a16:creationId xmlns:a16="http://schemas.microsoft.com/office/drawing/2014/main" id="{D7BE453B-E9E0-DBF0-D6EA-A4AF15E3C24B}"/>
              </a:ext>
            </a:extLst>
          </p:cNvPr>
          <p:cNvSpPr>
            <a:spLocks noChangeArrowheads="1"/>
          </p:cNvSpPr>
          <p:nvPr/>
        </p:nvSpPr>
        <p:spPr bwMode="auto">
          <a:xfrm>
            <a:off x="4495800" y="457200"/>
            <a:ext cx="304800" cy="304800"/>
          </a:xfrm>
          <a:prstGeom prst="ellipse">
            <a:avLst/>
          </a:prstGeom>
          <a:solidFill>
            <a:srgbClr val="0000FF"/>
          </a:solidFill>
          <a:ln w="9525">
            <a:solidFill>
              <a:srgbClr val="0000FF"/>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6183" name="Text Box 67">
            <a:extLst>
              <a:ext uri="{FF2B5EF4-FFF2-40B4-BE49-F238E27FC236}">
                <a16:creationId xmlns:a16="http://schemas.microsoft.com/office/drawing/2014/main" id="{F12BA5FE-9EB9-265C-902C-F1CEC28097F7}"/>
              </a:ext>
            </a:extLst>
          </p:cNvPr>
          <p:cNvSpPr txBox="1">
            <a:spLocks noChangeArrowheads="1"/>
          </p:cNvSpPr>
          <p:nvPr/>
        </p:nvSpPr>
        <p:spPr bwMode="auto">
          <a:xfrm>
            <a:off x="5645944" y="473314"/>
            <a:ext cx="1995488"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dirty="0">
                <a:latin typeface="+mn-lt"/>
              </a:rPr>
              <a:t> [ nucleus G &amp; C ] </a:t>
            </a:r>
          </a:p>
          <a:p>
            <a:pPr eaLnBrk="1" hangingPunct="1">
              <a:spcBef>
                <a:spcPct val="50000"/>
              </a:spcBef>
            </a:pPr>
            <a:r>
              <a:rPr lang="en-US" altLang="en-US" sz="2000" dirty="0">
                <a:latin typeface="+mn-lt"/>
              </a:rPr>
              <a:t> in medulla</a:t>
            </a:r>
          </a:p>
        </p:txBody>
      </p:sp>
      <p:graphicFrame>
        <p:nvGraphicFramePr>
          <p:cNvPr id="6146" name="Object 68">
            <a:extLst>
              <a:ext uri="{FF2B5EF4-FFF2-40B4-BE49-F238E27FC236}">
                <a16:creationId xmlns:a16="http://schemas.microsoft.com/office/drawing/2014/main" id="{E4BC9C37-4E64-8E43-A0D6-BE373E5CA92E}"/>
              </a:ext>
            </a:extLst>
          </p:cNvPr>
          <p:cNvGraphicFramePr>
            <a:graphicFrameLocks noChangeAspect="1"/>
          </p:cNvGraphicFramePr>
          <p:nvPr>
            <p:extLst>
              <p:ext uri="{D42A27DB-BD31-4B8C-83A1-F6EECF244321}">
                <p14:modId xmlns:p14="http://schemas.microsoft.com/office/powerpoint/2010/main" val="1754608343"/>
              </p:ext>
            </p:extLst>
          </p:nvPr>
        </p:nvGraphicFramePr>
        <p:xfrm>
          <a:off x="5095876" y="1397000"/>
          <a:ext cx="3350406" cy="2260600"/>
        </p:xfrm>
        <a:graphic>
          <a:graphicData uri="http://schemas.openxmlformats.org/presentationml/2006/ole">
            <mc:AlternateContent xmlns:mc="http://schemas.openxmlformats.org/markup-compatibility/2006">
              <mc:Choice xmlns:v="urn:schemas-microsoft-com:vml" Requires="v">
                <p:oleObj name="Image" r:id="rId2" imgW="9485714" imgH="6400000" progId="Photoshop.Image.7">
                  <p:embed/>
                </p:oleObj>
              </mc:Choice>
              <mc:Fallback>
                <p:oleObj name="Image" r:id="rId2" imgW="9485714" imgH="6400000" progId="Photoshop.Image.7">
                  <p:embed/>
                  <p:pic>
                    <p:nvPicPr>
                      <p:cNvPr id="0" name="Object 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5876" y="1397000"/>
                        <a:ext cx="3350406" cy="2260600"/>
                      </a:xfrm>
                      <a:prstGeom prst="rect">
                        <a:avLst/>
                      </a:prstGeom>
                      <a:noFill/>
                      <a:ln>
                        <a:noFill/>
                      </a:ln>
                      <a:effectLst/>
                    </p:spPr>
                  </p:pic>
                </p:oleObj>
              </mc:Fallback>
            </mc:AlternateContent>
          </a:graphicData>
        </a:graphic>
      </p:graphicFrame>
      <p:sp>
        <p:nvSpPr>
          <p:cNvPr id="56389" name="Oval 69">
            <a:extLst>
              <a:ext uri="{FF2B5EF4-FFF2-40B4-BE49-F238E27FC236}">
                <a16:creationId xmlns:a16="http://schemas.microsoft.com/office/drawing/2014/main" id="{E9A9C3AC-C6C9-92A1-4E92-EFD62BDA1FE6}"/>
              </a:ext>
            </a:extLst>
          </p:cNvPr>
          <p:cNvSpPr>
            <a:spLocks noChangeArrowheads="1"/>
          </p:cNvSpPr>
          <p:nvPr/>
        </p:nvSpPr>
        <p:spPr bwMode="auto">
          <a:xfrm>
            <a:off x="6788150" y="1766888"/>
            <a:ext cx="215900" cy="288925"/>
          </a:xfrm>
          <a:prstGeom prst="ellipse">
            <a:avLst/>
          </a:prstGeom>
          <a:solidFill>
            <a:srgbClr val="CC00FF">
              <a:alpha val="30196"/>
            </a:srgbClr>
          </a:solidFill>
          <a:ln w="28575">
            <a:solidFill>
              <a:srgbClr val="CC00FF"/>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56390" name="Oval 70">
            <a:extLst>
              <a:ext uri="{FF2B5EF4-FFF2-40B4-BE49-F238E27FC236}">
                <a16:creationId xmlns:a16="http://schemas.microsoft.com/office/drawing/2014/main" id="{2C0CE351-E658-9CA0-53D1-796D878AA93C}"/>
              </a:ext>
            </a:extLst>
          </p:cNvPr>
          <p:cNvSpPr>
            <a:spLocks noChangeArrowheads="1"/>
          </p:cNvSpPr>
          <p:nvPr/>
        </p:nvSpPr>
        <p:spPr bwMode="auto">
          <a:xfrm>
            <a:off x="7075488" y="1912938"/>
            <a:ext cx="215900" cy="287337"/>
          </a:xfrm>
          <a:prstGeom prst="ellipse">
            <a:avLst/>
          </a:prstGeom>
          <a:solidFill>
            <a:srgbClr val="0000FF">
              <a:alpha val="30196"/>
            </a:srgbClr>
          </a:solidFill>
          <a:ln w="28575">
            <a:solidFill>
              <a:srgbClr val="0000FF"/>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pic>
        <p:nvPicPr>
          <p:cNvPr id="6186" name="Picture 71" descr="Cervicalspinalcolumn">
            <a:extLst>
              <a:ext uri="{FF2B5EF4-FFF2-40B4-BE49-F238E27FC236}">
                <a16:creationId xmlns:a16="http://schemas.microsoft.com/office/drawing/2014/main" id="{7B8E3754-136C-DFE2-6A9E-F0C8DE48D9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3825" y="4269245"/>
            <a:ext cx="3242452" cy="206283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187" name="Text Box 72">
            <a:extLst>
              <a:ext uri="{FF2B5EF4-FFF2-40B4-BE49-F238E27FC236}">
                <a16:creationId xmlns:a16="http://schemas.microsoft.com/office/drawing/2014/main" id="{9C3108AF-6AAB-DBC6-597C-2CF5708E41B5}"/>
              </a:ext>
            </a:extLst>
          </p:cNvPr>
          <p:cNvSpPr txBox="1">
            <a:spLocks noChangeArrowheads="1"/>
          </p:cNvSpPr>
          <p:nvPr/>
        </p:nvSpPr>
        <p:spPr bwMode="auto">
          <a:xfrm>
            <a:off x="6572250" y="4868863"/>
            <a:ext cx="43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400" b="1">
                <a:latin typeface="Calibri" panose="020F0502020204030204" pitchFamily="34" charset="0"/>
              </a:rPr>
              <a:t> </a:t>
            </a:r>
            <a:r>
              <a:rPr lang="en-US" altLang="en-US" sz="1200" b="1">
                <a:latin typeface="Calibri" panose="020F0502020204030204" pitchFamily="34" charset="0"/>
              </a:rPr>
              <a:t>G</a:t>
            </a:r>
          </a:p>
        </p:txBody>
      </p:sp>
      <p:sp>
        <p:nvSpPr>
          <p:cNvPr id="6188" name="Text Box 73">
            <a:extLst>
              <a:ext uri="{FF2B5EF4-FFF2-40B4-BE49-F238E27FC236}">
                <a16:creationId xmlns:a16="http://schemas.microsoft.com/office/drawing/2014/main" id="{9ABC359C-2643-DCE7-2032-7E22E812E9CE}"/>
              </a:ext>
            </a:extLst>
          </p:cNvPr>
          <p:cNvSpPr txBox="1">
            <a:spLocks noChangeArrowheads="1"/>
          </p:cNvSpPr>
          <p:nvPr/>
        </p:nvSpPr>
        <p:spPr bwMode="auto">
          <a:xfrm>
            <a:off x="6427788" y="5084763"/>
            <a:ext cx="431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200" b="1">
                <a:latin typeface="Calibri" panose="020F0502020204030204" pitchFamily="34" charset="0"/>
              </a:rPr>
              <a:t>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637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37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637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56350"/>
                                        </p:tgtEl>
                                        <p:attrNameLst>
                                          <p:attrName>style.visibility</p:attrName>
                                        </p:attrNameLst>
                                      </p:cBhvr>
                                      <p:to>
                                        <p:strVal val="visible"/>
                                      </p:to>
                                    </p:set>
                                    <p:animEffect transition="in" filter="wipe(left)">
                                      <p:cBhvr>
                                        <p:cTn id="15" dur="2000"/>
                                        <p:tgtEl>
                                          <p:spTgt spid="56350"/>
                                        </p:tgtEl>
                                      </p:cBhvr>
                                    </p:animEffect>
                                  </p:childTnLst>
                                </p:cTn>
                              </p:par>
                              <p:par>
                                <p:cTn id="16" presetID="22" presetClass="entr" presetSubtype="8" fill="hold" nodeType="withEffect">
                                  <p:stCondLst>
                                    <p:cond delay="0"/>
                                  </p:stCondLst>
                                  <p:childTnLst>
                                    <p:set>
                                      <p:cBhvr>
                                        <p:cTn id="17" dur="1" fill="hold">
                                          <p:stCondLst>
                                            <p:cond delay="0"/>
                                          </p:stCondLst>
                                        </p:cTn>
                                        <p:tgtEl>
                                          <p:spTgt spid="56351"/>
                                        </p:tgtEl>
                                        <p:attrNameLst>
                                          <p:attrName>style.visibility</p:attrName>
                                        </p:attrNameLst>
                                      </p:cBhvr>
                                      <p:to>
                                        <p:strVal val="visible"/>
                                      </p:to>
                                    </p:set>
                                    <p:animEffect transition="in" filter="wipe(left)">
                                      <p:cBhvr>
                                        <p:cTn id="18" dur="2000"/>
                                        <p:tgtEl>
                                          <p:spTgt spid="56351"/>
                                        </p:tgtEl>
                                      </p:cBhvr>
                                    </p:animEffect>
                                  </p:childTnLst>
                                </p:cTn>
                              </p:par>
                              <p:par>
                                <p:cTn id="19" presetID="22" presetClass="entr" presetSubtype="8" fill="hold" nodeType="withEffect">
                                  <p:stCondLst>
                                    <p:cond delay="0"/>
                                  </p:stCondLst>
                                  <p:childTnLst>
                                    <p:set>
                                      <p:cBhvr>
                                        <p:cTn id="20" dur="1" fill="hold">
                                          <p:stCondLst>
                                            <p:cond delay="0"/>
                                          </p:stCondLst>
                                        </p:cTn>
                                        <p:tgtEl>
                                          <p:spTgt spid="56352"/>
                                        </p:tgtEl>
                                        <p:attrNameLst>
                                          <p:attrName>style.visibility</p:attrName>
                                        </p:attrNameLst>
                                      </p:cBhvr>
                                      <p:to>
                                        <p:strVal val="visible"/>
                                      </p:to>
                                    </p:set>
                                    <p:animEffect transition="in" filter="wipe(left)">
                                      <p:cBhvr>
                                        <p:cTn id="21" dur="2000"/>
                                        <p:tgtEl>
                                          <p:spTgt spid="56352"/>
                                        </p:tgtEl>
                                      </p:cBhvr>
                                    </p:animEffect>
                                  </p:childTnLst>
                                </p:cTn>
                              </p:par>
                              <p:par>
                                <p:cTn id="22" presetID="22" presetClass="entr" presetSubtype="8" fill="hold" nodeType="withEffect">
                                  <p:stCondLst>
                                    <p:cond delay="0"/>
                                  </p:stCondLst>
                                  <p:childTnLst>
                                    <p:set>
                                      <p:cBhvr>
                                        <p:cTn id="23" dur="1" fill="hold">
                                          <p:stCondLst>
                                            <p:cond delay="0"/>
                                          </p:stCondLst>
                                        </p:cTn>
                                        <p:tgtEl>
                                          <p:spTgt spid="56353"/>
                                        </p:tgtEl>
                                        <p:attrNameLst>
                                          <p:attrName>style.visibility</p:attrName>
                                        </p:attrNameLst>
                                      </p:cBhvr>
                                      <p:to>
                                        <p:strVal val="visible"/>
                                      </p:to>
                                    </p:set>
                                    <p:animEffect transition="in" filter="wipe(left)">
                                      <p:cBhvr>
                                        <p:cTn id="24" dur="2000"/>
                                        <p:tgtEl>
                                          <p:spTgt spid="56353"/>
                                        </p:tgtEl>
                                      </p:cBhvr>
                                    </p:animEffect>
                                  </p:childTnLst>
                                </p:cTn>
                              </p:par>
                              <p:par>
                                <p:cTn id="25" presetID="22" presetClass="entr" presetSubtype="8" fill="hold" nodeType="withEffect">
                                  <p:stCondLst>
                                    <p:cond delay="0"/>
                                  </p:stCondLst>
                                  <p:childTnLst>
                                    <p:set>
                                      <p:cBhvr>
                                        <p:cTn id="26" dur="1" fill="hold">
                                          <p:stCondLst>
                                            <p:cond delay="0"/>
                                          </p:stCondLst>
                                        </p:cTn>
                                        <p:tgtEl>
                                          <p:spTgt spid="56354"/>
                                        </p:tgtEl>
                                        <p:attrNameLst>
                                          <p:attrName>style.visibility</p:attrName>
                                        </p:attrNameLst>
                                      </p:cBhvr>
                                      <p:to>
                                        <p:strVal val="visible"/>
                                      </p:to>
                                    </p:set>
                                    <p:animEffect transition="in" filter="wipe(left)">
                                      <p:cBhvr>
                                        <p:cTn id="27" dur="2000"/>
                                        <p:tgtEl>
                                          <p:spTgt spid="56354"/>
                                        </p:tgtEl>
                                      </p:cBhvr>
                                    </p:animEffect>
                                  </p:childTnLst>
                                </p:cTn>
                              </p:par>
                              <p:par>
                                <p:cTn id="28" presetID="22" presetClass="entr" presetSubtype="8" fill="hold" nodeType="withEffect">
                                  <p:stCondLst>
                                    <p:cond delay="0"/>
                                  </p:stCondLst>
                                  <p:childTnLst>
                                    <p:set>
                                      <p:cBhvr>
                                        <p:cTn id="29" dur="1" fill="hold">
                                          <p:stCondLst>
                                            <p:cond delay="0"/>
                                          </p:stCondLst>
                                        </p:cTn>
                                        <p:tgtEl>
                                          <p:spTgt spid="56355"/>
                                        </p:tgtEl>
                                        <p:attrNameLst>
                                          <p:attrName>style.visibility</p:attrName>
                                        </p:attrNameLst>
                                      </p:cBhvr>
                                      <p:to>
                                        <p:strVal val="visible"/>
                                      </p:to>
                                    </p:set>
                                    <p:animEffect transition="in" filter="wipe(left)">
                                      <p:cBhvr>
                                        <p:cTn id="30" dur="2000"/>
                                        <p:tgtEl>
                                          <p:spTgt spid="56355"/>
                                        </p:tgtEl>
                                      </p:cBhvr>
                                    </p:animEffect>
                                  </p:childTnLst>
                                </p:cTn>
                              </p:par>
                              <p:par>
                                <p:cTn id="31" presetID="22" presetClass="entr" presetSubtype="8" fill="hold" nodeType="withEffect">
                                  <p:stCondLst>
                                    <p:cond delay="0"/>
                                  </p:stCondLst>
                                  <p:childTnLst>
                                    <p:set>
                                      <p:cBhvr>
                                        <p:cTn id="32" dur="1" fill="hold">
                                          <p:stCondLst>
                                            <p:cond delay="0"/>
                                          </p:stCondLst>
                                        </p:cTn>
                                        <p:tgtEl>
                                          <p:spTgt spid="56356"/>
                                        </p:tgtEl>
                                        <p:attrNameLst>
                                          <p:attrName>style.visibility</p:attrName>
                                        </p:attrNameLst>
                                      </p:cBhvr>
                                      <p:to>
                                        <p:strVal val="visible"/>
                                      </p:to>
                                    </p:set>
                                    <p:animEffect transition="in" filter="wipe(left)">
                                      <p:cBhvr>
                                        <p:cTn id="33" dur="2000"/>
                                        <p:tgtEl>
                                          <p:spTgt spid="56356"/>
                                        </p:tgtEl>
                                      </p:cBhvr>
                                    </p:animEffect>
                                  </p:childTnLst>
                                </p:cTn>
                              </p:par>
                              <p:par>
                                <p:cTn id="34" presetID="22" presetClass="entr" presetSubtype="8" fill="hold" nodeType="withEffect">
                                  <p:stCondLst>
                                    <p:cond delay="0"/>
                                  </p:stCondLst>
                                  <p:childTnLst>
                                    <p:set>
                                      <p:cBhvr>
                                        <p:cTn id="35" dur="1" fill="hold">
                                          <p:stCondLst>
                                            <p:cond delay="0"/>
                                          </p:stCondLst>
                                        </p:cTn>
                                        <p:tgtEl>
                                          <p:spTgt spid="56357"/>
                                        </p:tgtEl>
                                        <p:attrNameLst>
                                          <p:attrName>style.visibility</p:attrName>
                                        </p:attrNameLst>
                                      </p:cBhvr>
                                      <p:to>
                                        <p:strVal val="visible"/>
                                      </p:to>
                                    </p:set>
                                    <p:animEffect transition="in" filter="wipe(left)">
                                      <p:cBhvr>
                                        <p:cTn id="36" dur="2000"/>
                                        <p:tgtEl>
                                          <p:spTgt spid="56357"/>
                                        </p:tgtEl>
                                      </p:cBhvr>
                                    </p:animEffect>
                                  </p:childTnLst>
                                </p:cTn>
                              </p:par>
                              <p:par>
                                <p:cTn id="37" presetID="22" presetClass="entr" presetSubtype="8" fill="hold" nodeType="withEffect">
                                  <p:stCondLst>
                                    <p:cond delay="0"/>
                                  </p:stCondLst>
                                  <p:childTnLst>
                                    <p:set>
                                      <p:cBhvr>
                                        <p:cTn id="38" dur="1" fill="hold">
                                          <p:stCondLst>
                                            <p:cond delay="0"/>
                                          </p:stCondLst>
                                        </p:cTn>
                                        <p:tgtEl>
                                          <p:spTgt spid="56358"/>
                                        </p:tgtEl>
                                        <p:attrNameLst>
                                          <p:attrName>style.visibility</p:attrName>
                                        </p:attrNameLst>
                                      </p:cBhvr>
                                      <p:to>
                                        <p:strVal val="visible"/>
                                      </p:to>
                                    </p:set>
                                    <p:animEffect transition="in" filter="wipe(left)">
                                      <p:cBhvr>
                                        <p:cTn id="39" dur="2000"/>
                                        <p:tgtEl>
                                          <p:spTgt spid="56358"/>
                                        </p:tgtEl>
                                      </p:cBhvr>
                                    </p:animEffect>
                                  </p:childTnLst>
                                </p:cTn>
                              </p:par>
                              <p:par>
                                <p:cTn id="40" presetID="22" presetClass="entr" presetSubtype="8" fill="hold" nodeType="withEffect">
                                  <p:stCondLst>
                                    <p:cond delay="0"/>
                                  </p:stCondLst>
                                  <p:childTnLst>
                                    <p:set>
                                      <p:cBhvr>
                                        <p:cTn id="41" dur="1" fill="hold">
                                          <p:stCondLst>
                                            <p:cond delay="0"/>
                                          </p:stCondLst>
                                        </p:cTn>
                                        <p:tgtEl>
                                          <p:spTgt spid="56359"/>
                                        </p:tgtEl>
                                        <p:attrNameLst>
                                          <p:attrName>style.visibility</p:attrName>
                                        </p:attrNameLst>
                                      </p:cBhvr>
                                      <p:to>
                                        <p:strVal val="visible"/>
                                      </p:to>
                                    </p:set>
                                    <p:animEffect transition="in" filter="wipe(left)">
                                      <p:cBhvr>
                                        <p:cTn id="42" dur="2000"/>
                                        <p:tgtEl>
                                          <p:spTgt spid="56359"/>
                                        </p:tgtEl>
                                      </p:cBhvr>
                                    </p:animEffect>
                                  </p:childTnLst>
                                </p:cTn>
                              </p:par>
                              <p:par>
                                <p:cTn id="43" presetID="22" presetClass="entr" presetSubtype="8" fill="hold" nodeType="withEffect">
                                  <p:stCondLst>
                                    <p:cond delay="0"/>
                                  </p:stCondLst>
                                  <p:childTnLst>
                                    <p:set>
                                      <p:cBhvr>
                                        <p:cTn id="44" dur="1" fill="hold">
                                          <p:stCondLst>
                                            <p:cond delay="0"/>
                                          </p:stCondLst>
                                        </p:cTn>
                                        <p:tgtEl>
                                          <p:spTgt spid="56360"/>
                                        </p:tgtEl>
                                        <p:attrNameLst>
                                          <p:attrName>style.visibility</p:attrName>
                                        </p:attrNameLst>
                                      </p:cBhvr>
                                      <p:to>
                                        <p:strVal val="visible"/>
                                      </p:to>
                                    </p:set>
                                    <p:animEffect transition="in" filter="wipe(left)">
                                      <p:cBhvr>
                                        <p:cTn id="45" dur="2000"/>
                                        <p:tgtEl>
                                          <p:spTgt spid="56360"/>
                                        </p:tgtEl>
                                      </p:cBhvr>
                                    </p:animEffect>
                                  </p:childTnLst>
                                </p:cTn>
                              </p:par>
                            </p:childTnLst>
                          </p:cTn>
                        </p:par>
                        <p:par>
                          <p:cTn id="46" fill="hold" nodeType="afterGroup">
                            <p:stCondLst>
                              <p:cond delay="2000"/>
                            </p:stCondLst>
                            <p:childTnLst>
                              <p:par>
                                <p:cTn id="47" presetID="22" presetClass="entr" presetSubtype="4" fill="hold" grpId="0" nodeType="afterEffect">
                                  <p:stCondLst>
                                    <p:cond delay="0"/>
                                  </p:stCondLst>
                                  <p:childTnLst>
                                    <p:set>
                                      <p:cBhvr>
                                        <p:cTn id="48" dur="1" fill="hold">
                                          <p:stCondLst>
                                            <p:cond delay="0"/>
                                          </p:stCondLst>
                                        </p:cTn>
                                        <p:tgtEl>
                                          <p:spTgt spid="56349"/>
                                        </p:tgtEl>
                                        <p:attrNameLst>
                                          <p:attrName>style.visibility</p:attrName>
                                        </p:attrNameLst>
                                      </p:cBhvr>
                                      <p:to>
                                        <p:strVal val="visible"/>
                                      </p:to>
                                    </p:set>
                                    <p:animEffect transition="in" filter="wipe(down)">
                                      <p:cBhvr>
                                        <p:cTn id="49" dur="2000"/>
                                        <p:tgtEl>
                                          <p:spTgt spid="56349"/>
                                        </p:tgtEl>
                                      </p:cBhvr>
                                    </p:animEffect>
                                  </p:childTnLst>
                                </p:cTn>
                              </p:par>
                              <p:par>
                                <p:cTn id="50" presetID="1" presetClass="entr" presetSubtype="0" fill="hold" grpId="0" nodeType="withEffect">
                                  <p:stCondLst>
                                    <p:cond delay="0"/>
                                  </p:stCondLst>
                                  <p:childTnLst>
                                    <p:set>
                                      <p:cBhvr>
                                        <p:cTn id="51" dur="1" fill="hold">
                                          <p:stCondLst>
                                            <p:cond delay="0"/>
                                          </p:stCondLst>
                                        </p:cTn>
                                        <p:tgtEl>
                                          <p:spTgt spid="56376"/>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56380"/>
                                        </p:tgtEl>
                                        <p:attrNameLst>
                                          <p:attrName>style.visibility</p:attrName>
                                        </p:attrNameLst>
                                      </p:cBhvr>
                                      <p:to>
                                        <p:strVal val="visible"/>
                                      </p:to>
                                    </p:set>
                                  </p:childTnLst>
                                </p:cTn>
                              </p:par>
                            </p:childTnLst>
                          </p:cTn>
                        </p:par>
                        <p:par>
                          <p:cTn id="54" fill="hold" nodeType="afterGroup">
                            <p:stCondLst>
                              <p:cond delay="4000"/>
                            </p:stCondLst>
                            <p:childTnLst>
                              <p:par>
                                <p:cTn id="55" presetID="22" presetClass="entr" presetSubtype="4" fill="hold" nodeType="afterEffect">
                                  <p:stCondLst>
                                    <p:cond delay="0"/>
                                  </p:stCondLst>
                                  <p:childTnLst>
                                    <p:set>
                                      <p:cBhvr>
                                        <p:cTn id="56" dur="1" fill="hold">
                                          <p:stCondLst>
                                            <p:cond delay="0"/>
                                          </p:stCondLst>
                                        </p:cTn>
                                        <p:tgtEl>
                                          <p:spTgt spid="56383"/>
                                        </p:tgtEl>
                                        <p:attrNameLst>
                                          <p:attrName>style.visibility</p:attrName>
                                        </p:attrNameLst>
                                      </p:cBhvr>
                                      <p:to>
                                        <p:strVal val="visible"/>
                                      </p:to>
                                    </p:set>
                                    <p:animEffect transition="in" filter="wipe(down)">
                                      <p:cBhvr>
                                        <p:cTn id="57" dur="500"/>
                                        <p:tgtEl>
                                          <p:spTgt spid="56383"/>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56375"/>
                                        </p:tgtEl>
                                        <p:attrNameLst>
                                          <p:attrName>style.visibility</p:attrName>
                                        </p:attrNameLst>
                                      </p:cBhvr>
                                      <p:to>
                                        <p:strVal val="visible"/>
                                      </p:to>
                                    </p:set>
                                  </p:childTnLst>
                                </p:cTn>
                              </p:par>
                              <p:par>
                                <p:cTn id="62" presetID="22" presetClass="entr" presetSubtype="4" fill="hold" nodeType="withEffect">
                                  <p:stCondLst>
                                    <p:cond delay="0"/>
                                  </p:stCondLst>
                                  <p:childTnLst>
                                    <p:set>
                                      <p:cBhvr>
                                        <p:cTn id="63" dur="1" fill="hold">
                                          <p:stCondLst>
                                            <p:cond delay="0"/>
                                          </p:stCondLst>
                                        </p:cTn>
                                        <p:tgtEl>
                                          <p:spTgt spid="56371"/>
                                        </p:tgtEl>
                                        <p:attrNameLst>
                                          <p:attrName>style.visibility</p:attrName>
                                        </p:attrNameLst>
                                      </p:cBhvr>
                                      <p:to>
                                        <p:strVal val="visible"/>
                                      </p:to>
                                    </p:set>
                                    <p:animEffect transition="in" filter="wipe(down)">
                                      <p:cBhvr>
                                        <p:cTn id="64" dur="2000"/>
                                        <p:tgtEl>
                                          <p:spTgt spid="56371"/>
                                        </p:tgtEl>
                                      </p:cBhvr>
                                    </p:animEffect>
                                  </p:childTnLst>
                                </p:cTn>
                              </p:par>
                              <p:par>
                                <p:cTn id="65" presetID="22" presetClass="entr" presetSubtype="4" fill="hold" nodeType="withEffect">
                                  <p:stCondLst>
                                    <p:cond delay="0"/>
                                  </p:stCondLst>
                                  <p:childTnLst>
                                    <p:set>
                                      <p:cBhvr>
                                        <p:cTn id="66" dur="1" fill="hold">
                                          <p:stCondLst>
                                            <p:cond delay="0"/>
                                          </p:stCondLst>
                                        </p:cTn>
                                        <p:tgtEl>
                                          <p:spTgt spid="56370"/>
                                        </p:tgtEl>
                                        <p:attrNameLst>
                                          <p:attrName>style.visibility</p:attrName>
                                        </p:attrNameLst>
                                      </p:cBhvr>
                                      <p:to>
                                        <p:strVal val="visible"/>
                                      </p:to>
                                    </p:set>
                                    <p:animEffect transition="in" filter="wipe(down)">
                                      <p:cBhvr>
                                        <p:cTn id="67" dur="2000"/>
                                        <p:tgtEl>
                                          <p:spTgt spid="56370"/>
                                        </p:tgtEl>
                                      </p:cBhvr>
                                    </p:animEffect>
                                  </p:childTnLst>
                                </p:cTn>
                              </p:par>
                              <p:par>
                                <p:cTn id="68" presetID="22" presetClass="entr" presetSubtype="4" fill="hold" nodeType="withEffect">
                                  <p:stCondLst>
                                    <p:cond delay="0"/>
                                  </p:stCondLst>
                                  <p:childTnLst>
                                    <p:set>
                                      <p:cBhvr>
                                        <p:cTn id="69" dur="1" fill="hold">
                                          <p:stCondLst>
                                            <p:cond delay="0"/>
                                          </p:stCondLst>
                                        </p:cTn>
                                        <p:tgtEl>
                                          <p:spTgt spid="56369"/>
                                        </p:tgtEl>
                                        <p:attrNameLst>
                                          <p:attrName>style.visibility</p:attrName>
                                        </p:attrNameLst>
                                      </p:cBhvr>
                                      <p:to>
                                        <p:strVal val="visible"/>
                                      </p:to>
                                    </p:set>
                                    <p:animEffect transition="in" filter="wipe(down)">
                                      <p:cBhvr>
                                        <p:cTn id="70" dur="2000"/>
                                        <p:tgtEl>
                                          <p:spTgt spid="56369"/>
                                        </p:tgtEl>
                                      </p:cBhvr>
                                    </p:animEffect>
                                  </p:childTnLst>
                                </p:cTn>
                              </p:par>
                              <p:par>
                                <p:cTn id="71" presetID="22" presetClass="entr" presetSubtype="4" fill="hold" nodeType="withEffect">
                                  <p:stCondLst>
                                    <p:cond delay="0"/>
                                  </p:stCondLst>
                                  <p:childTnLst>
                                    <p:set>
                                      <p:cBhvr>
                                        <p:cTn id="72" dur="1" fill="hold">
                                          <p:stCondLst>
                                            <p:cond delay="0"/>
                                          </p:stCondLst>
                                        </p:cTn>
                                        <p:tgtEl>
                                          <p:spTgt spid="56368"/>
                                        </p:tgtEl>
                                        <p:attrNameLst>
                                          <p:attrName>style.visibility</p:attrName>
                                        </p:attrNameLst>
                                      </p:cBhvr>
                                      <p:to>
                                        <p:strVal val="visible"/>
                                      </p:to>
                                    </p:set>
                                    <p:animEffect transition="in" filter="wipe(down)">
                                      <p:cBhvr>
                                        <p:cTn id="73" dur="2000"/>
                                        <p:tgtEl>
                                          <p:spTgt spid="56368"/>
                                        </p:tgtEl>
                                      </p:cBhvr>
                                    </p:animEffect>
                                  </p:childTnLst>
                                </p:cTn>
                              </p:par>
                              <p:par>
                                <p:cTn id="74" presetID="22" presetClass="entr" presetSubtype="4" fill="hold" nodeType="withEffect">
                                  <p:stCondLst>
                                    <p:cond delay="0"/>
                                  </p:stCondLst>
                                  <p:childTnLst>
                                    <p:set>
                                      <p:cBhvr>
                                        <p:cTn id="75" dur="1" fill="hold">
                                          <p:stCondLst>
                                            <p:cond delay="0"/>
                                          </p:stCondLst>
                                        </p:cTn>
                                        <p:tgtEl>
                                          <p:spTgt spid="56367"/>
                                        </p:tgtEl>
                                        <p:attrNameLst>
                                          <p:attrName>style.visibility</p:attrName>
                                        </p:attrNameLst>
                                      </p:cBhvr>
                                      <p:to>
                                        <p:strVal val="visible"/>
                                      </p:to>
                                    </p:set>
                                    <p:animEffect transition="in" filter="wipe(down)">
                                      <p:cBhvr>
                                        <p:cTn id="76" dur="2000"/>
                                        <p:tgtEl>
                                          <p:spTgt spid="56367"/>
                                        </p:tgtEl>
                                      </p:cBhvr>
                                    </p:animEffect>
                                  </p:childTnLst>
                                </p:cTn>
                              </p:par>
                              <p:par>
                                <p:cTn id="77" presetID="22" presetClass="entr" presetSubtype="4" fill="hold" nodeType="withEffect">
                                  <p:stCondLst>
                                    <p:cond delay="0"/>
                                  </p:stCondLst>
                                  <p:childTnLst>
                                    <p:set>
                                      <p:cBhvr>
                                        <p:cTn id="78" dur="1" fill="hold">
                                          <p:stCondLst>
                                            <p:cond delay="0"/>
                                          </p:stCondLst>
                                        </p:cTn>
                                        <p:tgtEl>
                                          <p:spTgt spid="56366"/>
                                        </p:tgtEl>
                                        <p:attrNameLst>
                                          <p:attrName>style.visibility</p:attrName>
                                        </p:attrNameLst>
                                      </p:cBhvr>
                                      <p:to>
                                        <p:strVal val="visible"/>
                                      </p:to>
                                    </p:set>
                                    <p:animEffect transition="in" filter="wipe(down)">
                                      <p:cBhvr>
                                        <p:cTn id="79" dur="2000"/>
                                        <p:tgtEl>
                                          <p:spTgt spid="56366"/>
                                        </p:tgtEl>
                                      </p:cBhvr>
                                    </p:animEffect>
                                  </p:childTnLst>
                                </p:cTn>
                              </p:par>
                              <p:par>
                                <p:cTn id="80" presetID="22" presetClass="entr" presetSubtype="4" fill="hold" nodeType="withEffect">
                                  <p:stCondLst>
                                    <p:cond delay="0"/>
                                  </p:stCondLst>
                                  <p:childTnLst>
                                    <p:set>
                                      <p:cBhvr>
                                        <p:cTn id="81" dur="1" fill="hold">
                                          <p:stCondLst>
                                            <p:cond delay="0"/>
                                          </p:stCondLst>
                                        </p:cTn>
                                        <p:tgtEl>
                                          <p:spTgt spid="56365"/>
                                        </p:tgtEl>
                                        <p:attrNameLst>
                                          <p:attrName>style.visibility</p:attrName>
                                        </p:attrNameLst>
                                      </p:cBhvr>
                                      <p:to>
                                        <p:strVal val="visible"/>
                                      </p:to>
                                    </p:set>
                                    <p:animEffect transition="in" filter="wipe(down)">
                                      <p:cBhvr>
                                        <p:cTn id="82" dur="2000"/>
                                        <p:tgtEl>
                                          <p:spTgt spid="56365"/>
                                        </p:tgtEl>
                                      </p:cBhvr>
                                    </p:animEffect>
                                  </p:childTnLst>
                                </p:cTn>
                              </p:par>
                              <p:par>
                                <p:cTn id="83" presetID="22" presetClass="entr" presetSubtype="4" fill="hold" nodeType="withEffect">
                                  <p:stCondLst>
                                    <p:cond delay="0"/>
                                  </p:stCondLst>
                                  <p:childTnLst>
                                    <p:set>
                                      <p:cBhvr>
                                        <p:cTn id="84" dur="1" fill="hold">
                                          <p:stCondLst>
                                            <p:cond delay="0"/>
                                          </p:stCondLst>
                                        </p:cTn>
                                        <p:tgtEl>
                                          <p:spTgt spid="56364"/>
                                        </p:tgtEl>
                                        <p:attrNameLst>
                                          <p:attrName>style.visibility</p:attrName>
                                        </p:attrNameLst>
                                      </p:cBhvr>
                                      <p:to>
                                        <p:strVal val="visible"/>
                                      </p:to>
                                    </p:set>
                                    <p:animEffect transition="in" filter="wipe(down)">
                                      <p:cBhvr>
                                        <p:cTn id="85" dur="2000"/>
                                        <p:tgtEl>
                                          <p:spTgt spid="56364"/>
                                        </p:tgtEl>
                                      </p:cBhvr>
                                    </p:animEffect>
                                  </p:childTnLst>
                                </p:cTn>
                              </p:par>
                              <p:par>
                                <p:cTn id="86" presetID="22" presetClass="entr" presetSubtype="4" fill="hold" nodeType="withEffect">
                                  <p:stCondLst>
                                    <p:cond delay="0"/>
                                  </p:stCondLst>
                                  <p:childTnLst>
                                    <p:set>
                                      <p:cBhvr>
                                        <p:cTn id="87" dur="1" fill="hold">
                                          <p:stCondLst>
                                            <p:cond delay="0"/>
                                          </p:stCondLst>
                                        </p:cTn>
                                        <p:tgtEl>
                                          <p:spTgt spid="56363"/>
                                        </p:tgtEl>
                                        <p:attrNameLst>
                                          <p:attrName>style.visibility</p:attrName>
                                        </p:attrNameLst>
                                      </p:cBhvr>
                                      <p:to>
                                        <p:strVal val="visible"/>
                                      </p:to>
                                    </p:set>
                                    <p:animEffect transition="in" filter="wipe(down)">
                                      <p:cBhvr>
                                        <p:cTn id="88" dur="2000"/>
                                        <p:tgtEl>
                                          <p:spTgt spid="56363"/>
                                        </p:tgtEl>
                                      </p:cBhvr>
                                    </p:animEffect>
                                  </p:childTnLst>
                                </p:cTn>
                              </p:par>
                              <p:par>
                                <p:cTn id="89" presetID="22" presetClass="entr" presetSubtype="4" fill="hold" nodeType="withEffect">
                                  <p:stCondLst>
                                    <p:cond delay="0"/>
                                  </p:stCondLst>
                                  <p:childTnLst>
                                    <p:set>
                                      <p:cBhvr>
                                        <p:cTn id="90" dur="1" fill="hold">
                                          <p:stCondLst>
                                            <p:cond delay="0"/>
                                          </p:stCondLst>
                                        </p:cTn>
                                        <p:tgtEl>
                                          <p:spTgt spid="56362"/>
                                        </p:tgtEl>
                                        <p:attrNameLst>
                                          <p:attrName>style.visibility</p:attrName>
                                        </p:attrNameLst>
                                      </p:cBhvr>
                                      <p:to>
                                        <p:strVal val="visible"/>
                                      </p:to>
                                    </p:set>
                                    <p:animEffect transition="in" filter="wipe(down)">
                                      <p:cBhvr>
                                        <p:cTn id="91" dur="2000"/>
                                        <p:tgtEl>
                                          <p:spTgt spid="56362"/>
                                        </p:tgtEl>
                                      </p:cBhvr>
                                    </p:animEffect>
                                  </p:childTnLst>
                                </p:cTn>
                              </p:par>
                              <p:par>
                                <p:cTn id="92" presetID="22" presetClass="entr" presetSubtype="4" fill="hold" nodeType="withEffect">
                                  <p:stCondLst>
                                    <p:cond delay="0"/>
                                  </p:stCondLst>
                                  <p:childTnLst>
                                    <p:set>
                                      <p:cBhvr>
                                        <p:cTn id="93" dur="1" fill="hold">
                                          <p:stCondLst>
                                            <p:cond delay="0"/>
                                          </p:stCondLst>
                                        </p:cTn>
                                        <p:tgtEl>
                                          <p:spTgt spid="56372"/>
                                        </p:tgtEl>
                                        <p:attrNameLst>
                                          <p:attrName>style.visibility</p:attrName>
                                        </p:attrNameLst>
                                      </p:cBhvr>
                                      <p:to>
                                        <p:strVal val="visible"/>
                                      </p:to>
                                    </p:set>
                                    <p:animEffect transition="in" filter="wipe(down)">
                                      <p:cBhvr>
                                        <p:cTn id="94" dur="2000"/>
                                        <p:tgtEl>
                                          <p:spTgt spid="56372"/>
                                        </p:tgtEl>
                                      </p:cBhvr>
                                    </p:animEffect>
                                  </p:childTnLst>
                                </p:cTn>
                              </p:par>
                              <p:par>
                                <p:cTn id="95" presetID="22" presetClass="entr" presetSubtype="4" fill="hold" grpId="0" nodeType="withEffect">
                                  <p:stCondLst>
                                    <p:cond delay="0"/>
                                  </p:stCondLst>
                                  <p:childTnLst>
                                    <p:set>
                                      <p:cBhvr>
                                        <p:cTn id="96" dur="1" fill="hold">
                                          <p:stCondLst>
                                            <p:cond delay="0"/>
                                          </p:stCondLst>
                                        </p:cTn>
                                        <p:tgtEl>
                                          <p:spTgt spid="56348"/>
                                        </p:tgtEl>
                                        <p:attrNameLst>
                                          <p:attrName>style.visibility</p:attrName>
                                        </p:attrNameLst>
                                      </p:cBhvr>
                                      <p:to>
                                        <p:strVal val="visible"/>
                                      </p:to>
                                    </p:set>
                                    <p:animEffect transition="in" filter="wipe(down)">
                                      <p:cBhvr>
                                        <p:cTn id="97" dur="1000"/>
                                        <p:tgtEl>
                                          <p:spTgt spid="56348"/>
                                        </p:tgtEl>
                                      </p:cBhvr>
                                    </p:animEffect>
                                  </p:childTnLst>
                                </p:cTn>
                              </p:par>
                              <p:par>
                                <p:cTn id="98" presetID="1" presetClass="entr" presetSubtype="0" fill="hold" grpId="0" nodeType="withEffect">
                                  <p:stCondLst>
                                    <p:cond delay="0"/>
                                  </p:stCondLst>
                                  <p:childTnLst>
                                    <p:set>
                                      <p:cBhvr>
                                        <p:cTn id="99" dur="1" fill="hold">
                                          <p:stCondLst>
                                            <p:cond delay="0"/>
                                          </p:stCondLst>
                                        </p:cTn>
                                        <p:tgtEl>
                                          <p:spTgt spid="56377"/>
                                        </p:tgtEl>
                                        <p:attrNameLst>
                                          <p:attrName>style.visibility</p:attrName>
                                        </p:attrNameLst>
                                      </p:cBhvr>
                                      <p:to>
                                        <p:strVal val="visible"/>
                                      </p:to>
                                    </p:set>
                                  </p:childTnLst>
                                </p:cTn>
                              </p:par>
                              <p:par>
                                <p:cTn id="100" presetID="1" presetClass="entr" presetSubtype="0" fill="hold" nodeType="withEffect">
                                  <p:stCondLst>
                                    <p:cond delay="0"/>
                                  </p:stCondLst>
                                  <p:childTnLst>
                                    <p:set>
                                      <p:cBhvr>
                                        <p:cTn id="101" dur="1" fill="hold">
                                          <p:stCondLst>
                                            <p:cond delay="0"/>
                                          </p:stCondLst>
                                        </p:cTn>
                                        <p:tgtEl>
                                          <p:spTgt spid="56381"/>
                                        </p:tgtEl>
                                        <p:attrNameLst>
                                          <p:attrName>style.visibility</p:attrName>
                                        </p:attrNameLst>
                                      </p:cBhvr>
                                      <p:to>
                                        <p:strVal val="visible"/>
                                      </p:to>
                                    </p:set>
                                  </p:childTnLst>
                                </p:cTn>
                              </p:par>
                            </p:childTnLst>
                          </p:cTn>
                        </p:par>
                        <p:par>
                          <p:cTn id="102" fill="hold" nodeType="afterGroup">
                            <p:stCondLst>
                              <p:cond delay="2000"/>
                            </p:stCondLst>
                            <p:childTnLst>
                              <p:par>
                                <p:cTn id="103" presetID="22" presetClass="entr" presetSubtype="4" fill="hold" nodeType="afterEffect">
                                  <p:stCondLst>
                                    <p:cond delay="0"/>
                                  </p:stCondLst>
                                  <p:childTnLst>
                                    <p:set>
                                      <p:cBhvr>
                                        <p:cTn id="104" dur="1" fill="hold">
                                          <p:stCondLst>
                                            <p:cond delay="0"/>
                                          </p:stCondLst>
                                        </p:cTn>
                                        <p:tgtEl>
                                          <p:spTgt spid="56382"/>
                                        </p:tgtEl>
                                        <p:attrNameLst>
                                          <p:attrName>style.visibility</p:attrName>
                                        </p:attrNameLst>
                                      </p:cBhvr>
                                      <p:to>
                                        <p:strVal val="visible"/>
                                      </p:to>
                                    </p:set>
                                    <p:animEffect transition="in" filter="wipe(down)">
                                      <p:cBhvr>
                                        <p:cTn id="105" dur="1000"/>
                                        <p:tgtEl>
                                          <p:spTgt spid="56382"/>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21" presetClass="entr" presetSubtype="1" fill="hold" grpId="0" nodeType="clickEffect">
                                  <p:stCondLst>
                                    <p:cond delay="0"/>
                                  </p:stCondLst>
                                  <p:childTnLst>
                                    <p:set>
                                      <p:cBhvr>
                                        <p:cTn id="109" dur="1" fill="hold">
                                          <p:stCondLst>
                                            <p:cond delay="0"/>
                                          </p:stCondLst>
                                        </p:cTn>
                                        <p:tgtEl>
                                          <p:spTgt spid="56389"/>
                                        </p:tgtEl>
                                        <p:attrNameLst>
                                          <p:attrName>style.visibility</p:attrName>
                                        </p:attrNameLst>
                                      </p:cBhvr>
                                      <p:to>
                                        <p:strVal val="visible"/>
                                      </p:to>
                                    </p:set>
                                    <p:animEffect transition="in" filter="wheel(1)">
                                      <p:cBhvr>
                                        <p:cTn id="110" dur="2000"/>
                                        <p:tgtEl>
                                          <p:spTgt spid="56389"/>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1" presetClass="entr" presetSubtype="1" fill="hold" grpId="0" nodeType="clickEffect">
                                  <p:stCondLst>
                                    <p:cond delay="0"/>
                                  </p:stCondLst>
                                  <p:childTnLst>
                                    <p:set>
                                      <p:cBhvr>
                                        <p:cTn id="114" dur="1" fill="hold">
                                          <p:stCondLst>
                                            <p:cond delay="0"/>
                                          </p:stCondLst>
                                        </p:cTn>
                                        <p:tgtEl>
                                          <p:spTgt spid="56390"/>
                                        </p:tgtEl>
                                        <p:attrNameLst>
                                          <p:attrName>style.visibility</p:attrName>
                                        </p:attrNameLst>
                                      </p:cBhvr>
                                      <p:to>
                                        <p:strVal val="visible"/>
                                      </p:to>
                                    </p:set>
                                    <p:animEffect transition="in" filter="wheel(1)">
                                      <p:cBhvr>
                                        <p:cTn id="115" dur="2000"/>
                                        <p:tgtEl>
                                          <p:spTgt spid="56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49" grpId="0" animBg="1"/>
      <p:bldP spid="56348" grpId="0" animBg="1"/>
      <p:bldP spid="56375" grpId="0"/>
      <p:bldP spid="56376" grpId="0"/>
      <p:bldP spid="56377" grpId="0"/>
      <p:bldP spid="56389" grpId="0" animBg="1"/>
      <p:bldP spid="5639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673C5-776A-4640-5D14-885F92828E45}"/>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DD2602C-FACA-1E7B-6E87-70ACE04A69D2}"/>
              </a:ext>
            </a:extLst>
          </p:cNvPr>
          <p:cNvSpPr txBox="1">
            <a:spLocks/>
          </p:cNvSpPr>
          <p:nvPr/>
        </p:nvSpPr>
        <p:spPr>
          <a:xfrm>
            <a:off x="838199" y="2084832"/>
            <a:ext cx="3956305" cy="4224528"/>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eaLnBrk="1" hangingPunct="1">
              <a:buNone/>
            </a:pPr>
            <a:r>
              <a:rPr lang="en-US" sz="1800" dirty="0"/>
              <a:t>Destruction of fasciculus </a:t>
            </a:r>
            <a:r>
              <a:rPr lang="en-US" sz="1800" dirty="0" err="1"/>
              <a:t>gracilias</a:t>
            </a:r>
            <a:r>
              <a:rPr lang="en-US" sz="1800" dirty="0"/>
              <a:t> and cuneatus.</a:t>
            </a:r>
          </a:p>
          <a:p>
            <a:pPr marL="0" indent="0" eaLnBrk="1" hangingPunct="1">
              <a:buNone/>
            </a:pPr>
            <a:r>
              <a:rPr lang="en-US" sz="1800" dirty="0"/>
              <a:t>Loss of muscle joint sense, position sense, vibration sense and tactile discrimination.</a:t>
            </a:r>
          </a:p>
          <a:p>
            <a:pPr marL="0" indent="0" eaLnBrk="1" hangingPunct="1">
              <a:buNone/>
            </a:pPr>
            <a:r>
              <a:rPr lang="en-US" sz="1800" b="1" u="sng" dirty="0"/>
              <a:t>On the same side </a:t>
            </a:r>
          </a:p>
          <a:p>
            <a:pPr marL="0" indent="0" eaLnBrk="1" hangingPunct="1">
              <a:buNone/>
            </a:pPr>
            <a:r>
              <a:rPr lang="en-US" sz="1800" dirty="0"/>
              <a:t>below the level of the lesion:</a:t>
            </a:r>
          </a:p>
        </p:txBody>
      </p:sp>
      <p:sp>
        <p:nvSpPr>
          <p:cNvPr id="8" name="Title 1">
            <a:extLst>
              <a:ext uri="{FF2B5EF4-FFF2-40B4-BE49-F238E27FC236}">
                <a16:creationId xmlns:a16="http://schemas.microsoft.com/office/drawing/2014/main" id="{9CDF765C-8333-DADE-A358-557F31114CCD}"/>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sz="4000" dirty="0"/>
              <a:t>Clinical application </a:t>
            </a:r>
          </a:p>
        </p:txBody>
      </p:sp>
      <p:sp>
        <p:nvSpPr>
          <p:cNvPr id="2" name="Text Box 9">
            <a:extLst>
              <a:ext uri="{FF2B5EF4-FFF2-40B4-BE49-F238E27FC236}">
                <a16:creationId xmlns:a16="http://schemas.microsoft.com/office/drawing/2014/main" id="{12010988-62DB-52BF-6920-87943B534D41}"/>
              </a:ext>
            </a:extLst>
          </p:cNvPr>
          <p:cNvSpPr txBox="1">
            <a:spLocks noChangeArrowheads="1"/>
          </p:cNvSpPr>
          <p:nvPr/>
        </p:nvSpPr>
        <p:spPr bwMode="auto">
          <a:xfrm>
            <a:off x="768096" y="5017056"/>
            <a:ext cx="3956305" cy="125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spcBef>
                <a:spcPct val="20000"/>
              </a:spcBef>
            </a:pPr>
            <a:r>
              <a:rPr lang="en-US" altLang="en-US" dirty="0">
                <a:latin typeface="+mn-lt"/>
              </a:rPr>
              <a:t>(extremely rare to have a lesion of the spinal cord to be localized as to affect one sensory tract only).</a:t>
            </a:r>
          </a:p>
          <a:p>
            <a:pPr eaLnBrk="1" hangingPunct="1">
              <a:spcBef>
                <a:spcPct val="50000"/>
              </a:spcBef>
            </a:pPr>
            <a:endParaRPr lang="en-US" altLang="en-US" dirty="0">
              <a:latin typeface="+mn-lt"/>
            </a:endParaRPr>
          </a:p>
        </p:txBody>
      </p:sp>
      <p:graphicFrame>
        <p:nvGraphicFramePr>
          <p:cNvPr id="3" name="Object 4">
            <a:extLst>
              <a:ext uri="{FF2B5EF4-FFF2-40B4-BE49-F238E27FC236}">
                <a16:creationId xmlns:a16="http://schemas.microsoft.com/office/drawing/2014/main" id="{1E62DF77-096B-39F8-1DEC-B953843B826F}"/>
              </a:ext>
            </a:extLst>
          </p:cNvPr>
          <p:cNvGraphicFramePr>
            <a:graphicFrameLocks noChangeAspect="1"/>
          </p:cNvGraphicFramePr>
          <p:nvPr>
            <p:extLst>
              <p:ext uri="{D42A27DB-BD31-4B8C-83A1-F6EECF244321}">
                <p14:modId xmlns:p14="http://schemas.microsoft.com/office/powerpoint/2010/main" val="2285506711"/>
              </p:ext>
            </p:extLst>
          </p:nvPr>
        </p:nvGraphicFramePr>
        <p:xfrm>
          <a:off x="5257639" y="1149350"/>
          <a:ext cx="3390187" cy="5022850"/>
        </p:xfrm>
        <a:graphic>
          <a:graphicData uri="http://schemas.openxmlformats.org/presentationml/2006/ole">
            <mc:AlternateContent xmlns:mc="http://schemas.openxmlformats.org/markup-compatibility/2006">
              <mc:Choice xmlns:v="urn:schemas-microsoft-com:vml" Requires="v">
                <p:oleObj name="Image" r:id="rId2" imgW="2717460" imgH="4025397" progId="Photoshop.Image.7">
                  <p:embed/>
                </p:oleObj>
              </mc:Choice>
              <mc:Fallback>
                <p:oleObj name="Image" r:id="rId2" imgW="2717460" imgH="4025397" progId="Photoshop.Image.7">
                  <p:embed/>
                  <p:pic>
                    <p:nvPicPr>
                      <p:cNvPr id="7170" name="Object 4">
                        <a:extLst>
                          <a:ext uri="{FF2B5EF4-FFF2-40B4-BE49-F238E27FC236}">
                            <a16:creationId xmlns:a16="http://schemas.microsoft.com/office/drawing/2014/main" id="{F5DF4CA6-B093-9ACB-A32C-1F31E13127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639" y="1149350"/>
                        <a:ext cx="3390187" cy="502285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77988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8D9A2C0-A3ED-DFC3-4C3D-E3CBDC1B22F3}"/>
              </a:ext>
            </a:extLst>
          </p:cNvPr>
          <p:cNvSpPr txBox="1">
            <a:spLocks/>
          </p:cNvSpPr>
          <p:nvPr/>
        </p:nvSpPr>
        <p:spPr>
          <a:xfrm>
            <a:off x="768096" y="2286000"/>
            <a:ext cx="7690104" cy="40233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algn="just" eaLnBrk="1" hangingPunct="1">
              <a:buNone/>
            </a:pPr>
            <a:r>
              <a:rPr lang="en-US" sz="1800" dirty="0"/>
              <a:t>Study of tracts is called </a:t>
            </a:r>
            <a:r>
              <a:rPr lang="en-US" sz="1800" dirty="0" err="1"/>
              <a:t>tractology</a:t>
            </a:r>
            <a:r>
              <a:rPr lang="en-US" sz="1800" dirty="0"/>
              <a:t>. It is </a:t>
            </a:r>
            <a:r>
              <a:rPr lang="en-US" sz="1800" dirty="0" err="1"/>
              <a:t>equilant</a:t>
            </a:r>
            <a:r>
              <a:rPr lang="en-US" sz="1800" dirty="0"/>
              <a:t> to fasciculus, bundle, or lemniscus.</a:t>
            </a:r>
          </a:p>
          <a:p>
            <a:pPr algn="just" eaLnBrk="1" hangingPunct="1">
              <a:buFont typeface="Arial" panose="020B0604020202020204" pitchFamily="34" charset="0"/>
              <a:buChar char="•"/>
            </a:pPr>
            <a:r>
              <a:rPr lang="en-US" sz="1600" i="1" dirty="0"/>
              <a:t>Tracts may be long or short.</a:t>
            </a:r>
          </a:p>
          <a:p>
            <a:pPr algn="just" eaLnBrk="1" hangingPunct="1">
              <a:buFont typeface="Arial" panose="020B0604020202020204" pitchFamily="34" charset="0"/>
              <a:buChar char="•"/>
            </a:pPr>
            <a:r>
              <a:rPr lang="en-US" sz="1600" i="1" dirty="0"/>
              <a:t>The long tracts may be ascending or descending.</a:t>
            </a:r>
          </a:p>
          <a:p>
            <a:pPr algn="just" eaLnBrk="1" hangingPunct="1">
              <a:buFont typeface="Arial" panose="020B0604020202020204" pitchFamily="34" charset="0"/>
              <a:buChar char="•"/>
            </a:pPr>
            <a:r>
              <a:rPr lang="en-US" sz="1600" i="1" dirty="0"/>
              <a:t>The short tracts are intersegmental &amp; have associative &amp; </a:t>
            </a:r>
            <a:r>
              <a:rPr lang="en-US" sz="1600" i="1" dirty="0" err="1"/>
              <a:t>intergrative</a:t>
            </a:r>
            <a:r>
              <a:rPr lang="en-US" sz="1600" i="1" dirty="0"/>
              <a:t> functions.</a:t>
            </a:r>
          </a:p>
          <a:p>
            <a:pPr marL="0" indent="0" algn="just" eaLnBrk="1" hangingPunct="1">
              <a:buNone/>
            </a:pPr>
            <a:endParaRPr lang="en-US" sz="1800" dirty="0"/>
          </a:p>
          <a:p>
            <a:pPr marL="0" indent="0" algn="just" eaLnBrk="1" hangingPunct="1">
              <a:buNone/>
            </a:pPr>
            <a:r>
              <a:rPr lang="en-US" sz="1800" dirty="0"/>
              <a:t>These short tracts are</a:t>
            </a:r>
          </a:p>
          <a:p>
            <a:pPr lvl="1" algn="just">
              <a:buFont typeface="Arial" panose="020B0604020202020204" pitchFamily="34" charset="0"/>
              <a:buChar char="•"/>
            </a:pPr>
            <a:r>
              <a:rPr lang="en-US" i="1" dirty="0"/>
              <a:t>Fasciculus propria.</a:t>
            </a:r>
          </a:p>
          <a:p>
            <a:pPr lvl="1" algn="just">
              <a:buFont typeface="Arial" panose="020B0604020202020204" pitchFamily="34" charset="0"/>
              <a:buChar char="•"/>
            </a:pPr>
            <a:r>
              <a:rPr lang="en-US" i="1" dirty="0" err="1"/>
              <a:t>Septomarginal</a:t>
            </a:r>
            <a:r>
              <a:rPr lang="en-US" i="1" dirty="0"/>
              <a:t>.</a:t>
            </a:r>
          </a:p>
          <a:p>
            <a:pPr lvl="1" algn="just">
              <a:buFont typeface="Arial" panose="020B0604020202020204" pitchFamily="34" charset="0"/>
              <a:buChar char="•"/>
            </a:pPr>
            <a:r>
              <a:rPr lang="en-US" i="1" dirty="0" err="1"/>
              <a:t>Interfascicur</a:t>
            </a:r>
            <a:r>
              <a:rPr lang="en-US" i="1" dirty="0"/>
              <a:t> fascicle.</a:t>
            </a:r>
          </a:p>
          <a:p>
            <a:pPr algn="just" eaLnBrk="1" hangingPunct="1">
              <a:buFont typeface="Arial" panose="020B0604020202020204" pitchFamily="34" charset="0"/>
              <a:buChar char="•"/>
            </a:pPr>
            <a:r>
              <a:rPr lang="en-US" sz="1600" i="1" dirty="0"/>
              <a:t>Dorsal or dorsolateral </a:t>
            </a:r>
            <a:r>
              <a:rPr lang="en-US" sz="1600" i="1" dirty="0" err="1"/>
              <a:t>Lissaure’s</a:t>
            </a:r>
            <a:r>
              <a:rPr lang="en-US" sz="1600" i="1" dirty="0"/>
              <a:t> tract.</a:t>
            </a:r>
          </a:p>
        </p:txBody>
      </p:sp>
      <p:sp>
        <p:nvSpPr>
          <p:cNvPr id="8" name="Title 1">
            <a:extLst>
              <a:ext uri="{FF2B5EF4-FFF2-40B4-BE49-F238E27FC236}">
                <a16:creationId xmlns:a16="http://schemas.microsoft.com/office/drawing/2014/main" id="{F8095D52-5496-7CA0-E8AD-F0C4958549E9}"/>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dirty="0"/>
              <a:t>TRACTOLOGY</a:t>
            </a:r>
          </a:p>
        </p:txBody>
      </p:sp>
      <p:pic>
        <p:nvPicPr>
          <p:cNvPr id="4" name="Picture 7">
            <a:extLst>
              <a:ext uri="{FF2B5EF4-FFF2-40B4-BE49-F238E27FC236}">
                <a16:creationId xmlns:a16="http://schemas.microsoft.com/office/drawing/2014/main" id="{C15AFEDA-4DDE-B30C-DC0C-B1689A443D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1950" y="4306916"/>
            <a:ext cx="40576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a:extLst>
              <a:ext uri="{FF2B5EF4-FFF2-40B4-BE49-F238E27FC236}">
                <a16:creationId xmlns:a16="http://schemas.microsoft.com/office/drawing/2014/main" id="{8C3BDAF1-5621-F430-C8F2-278861F2E9D4}"/>
              </a:ext>
            </a:extLst>
          </p:cNvPr>
          <p:cNvGraphicFramePr>
            <a:graphicFrameLocks noGrp="1"/>
          </p:cNvGraphicFramePr>
          <p:nvPr>
            <p:extLst>
              <p:ext uri="{D42A27DB-BD31-4B8C-83A1-F6EECF244321}">
                <p14:modId xmlns:p14="http://schemas.microsoft.com/office/powerpoint/2010/main" val="2642551940"/>
              </p:ext>
            </p:extLst>
          </p:nvPr>
        </p:nvGraphicFramePr>
        <p:xfrm>
          <a:off x="4114800" y="4297680"/>
          <a:ext cx="4114800" cy="152400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tblGrid>
              <a:tr h="15240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EABEE-8393-960E-9D2C-EA9A811DFB3C}"/>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1CD13BC-471C-C024-3198-AC32B85C6982}"/>
              </a:ext>
            </a:extLst>
          </p:cNvPr>
          <p:cNvSpPr txBox="1">
            <a:spLocks/>
          </p:cNvSpPr>
          <p:nvPr/>
        </p:nvSpPr>
        <p:spPr>
          <a:xfrm>
            <a:off x="838200" y="1752600"/>
            <a:ext cx="7537704" cy="45567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eaLnBrk="1" hangingPunct="1">
              <a:buNone/>
            </a:pPr>
            <a:endParaRPr lang="en-US" sz="1400" b="1" dirty="0"/>
          </a:p>
          <a:p>
            <a:pPr marL="0" indent="0" eaLnBrk="1" hangingPunct="1">
              <a:buNone/>
            </a:pPr>
            <a:r>
              <a:rPr lang="en-US" sz="1400" b="1" dirty="0"/>
              <a:t>Modality: </a:t>
            </a:r>
            <a:r>
              <a:rPr lang="en-US" sz="1400" dirty="0"/>
              <a:t>Pain &amp; Temperature Sensation, Light Touch.</a:t>
            </a:r>
          </a:p>
          <a:p>
            <a:pPr marL="0" indent="0" eaLnBrk="1" hangingPunct="1">
              <a:buNone/>
            </a:pPr>
            <a:r>
              <a:rPr lang="en-US" sz="1400" b="1" dirty="0"/>
              <a:t>Receptor: </a:t>
            </a:r>
            <a:r>
              <a:rPr lang="en-US" sz="1400" dirty="0"/>
              <a:t>Free Nerve Ending.</a:t>
            </a:r>
          </a:p>
          <a:p>
            <a:pPr marL="0" indent="0" eaLnBrk="1" hangingPunct="1">
              <a:buNone/>
            </a:pPr>
            <a:endParaRPr lang="en-US" sz="1400" b="1" dirty="0"/>
          </a:p>
          <a:p>
            <a:pPr marL="0" indent="0" eaLnBrk="1" hangingPunct="1">
              <a:buNone/>
            </a:pPr>
            <a:r>
              <a:rPr lang="en-US" sz="1400" b="1" dirty="0" err="1"/>
              <a:t>Ist</a:t>
            </a:r>
            <a:r>
              <a:rPr lang="en-US" sz="1400" b="1" dirty="0"/>
              <a:t> Neuron: 	</a:t>
            </a:r>
            <a:r>
              <a:rPr lang="en-US" sz="1400" dirty="0"/>
              <a:t>Dorsal Root Ganglion (Spinal Ganglion).</a:t>
            </a:r>
          </a:p>
          <a:p>
            <a:pPr marL="0" indent="0" eaLnBrk="1" hangingPunct="1">
              <a:buNone/>
            </a:pPr>
            <a:r>
              <a:rPr lang="en-US" sz="1400" dirty="0"/>
              <a:t>		Posterior Root. </a:t>
            </a:r>
          </a:p>
          <a:p>
            <a:pPr marL="0" indent="0" eaLnBrk="1" hangingPunct="1">
              <a:buNone/>
            </a:pPr>
            <a:r>
              <a:rPr lang="en-US" sz="1400" b="1" dirty="0"/>
              <a:t>2nd Neuron: Dorsal Horn (Lamina I, IV, V)</a:t>
            </a:r>
          </a:p>
          <a:p>
            <a:pPr marL="0" indent="0" eaLnBrk="1" hangingPunct="1">
              <a:buNone/>
            </a:pPr>
            <a:r>
              <a:rPr lang="en-US" sz="1400" b="1" dirty="0"/>
              <a:t>		</a:t>
            </a:r>
            <a:r>
              <a:rPr lang="en-US" sz="1400" dirty="0"/>
              <a:t>Spinothalamic Tract - (Spinal Lemniscus).</a:t>
            </a:r>
          </a:p>
          <a:p>
            <a:pPr marL="0" indent="0" eaLnBrk="1" hangingPunct="1">
              <a:buNone/>
            </a:pPr>
            <a:r>
              <a:rPr lang="en-US" sz="1400" b="1" dirty="0"/>
              <a:t>3rd Neuron: Thalamus (</a:t>
            </a:r>
            <a:r>
              <a:rPr lang="en-US" sz="1400" b="1" dirty="0" err="1"/>
              <a:t>VPLc</a:t>
            </a:r>
            <a:r>
              <a:rPr lang="en-US" sz="1400" b="1" dirty="0"/>
              <a:t>, CL &amp; </a:t>
            </a:r>
            <a:r>
              <a:rPr lang="en-US" sz="1400" b="1" dirty="0" err="1"/>
              <a:t>POm</a:t>
            </a:r>
            <a:r>
              <a:rPr lang="en-US" sz="1400" b="1" dirty="0"/>
              <a:t>)</a:t>
            </a:r>
          </a:p>
          <a:p>
            <a:pPr marL="0" indent="0" eaLnBrk="1" hangingPunct="1">
              <a:buNone/>
            </a:pPr>
            <a:r>
              <a:rPr lang="en-US" sz="1400" b="1" dirty="0"/>
              <a:t>		</a:t>
            </a:r>
            <a:r>
              <a:rPr lang="en-US" sz="1400" dirty="0"/>
              <a:t>Internal Capsule ----- Corona Radiata. </a:t>
            </a:r>
          </a:p>
          <a:p>
            <a:pPr marL="0" indent="0" eaLnBrk="1" hangingPunct="1">
              <a:buNone/>
            </a:pPr>
            <a:r>
              <a:rPr lang="en-US" sz="1400" b="1" dirty="0"/>
              <a:t>Termination: Primary Somesthetic Area (S I) &amp;</a:t>
            </a:r>
          </a:p>
          <a:p>
            <a:pPr marL="0" indent="0" eaLnBrk="1" hangingPunct="1">
              <a:buNone/>
            </a:pPr>
            <a:r>
              <a:rPr lang="en-US" sz="1400" b="1" dirty="0"/>
              <a:t>		</a:t>
            </a:r>
            <a:r>
              <a:rPr lang="en-US" sz="1400" dirty="0"/>
              <a:t>Diffuse Widespread Cortical Region.</a:t>
            </a:r>
            <a:endParaRPr lang="en-US" sz="1200" dirty="0"/>
          </a:p>
        </p:txBody>
      </p:sp>
      <p:sp>
        <p:nvSpPr>
          <p:cNvPr id="8" name="Title 1">
            <a:extLst>
              <a:ext uri="{FF2B5EF4-FFF2-40B4-BE49-F238E27FC236}">
                <a16:creationId xmlns:a16="http://schemas.microsoft.com/office/drawing/2014/main" id="{48E953F5-7784-C6F7-915A-DF53080CC9CA}"/>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sz="4000" dirty="0"/>
              <a:t>Spinothalamic Tract</a:t>
            </a:r>
          </a:p>
        </p:txBody>
      </p:sp>
    </p:spTree>
    <p:extLst>
      <p:ext uri="{BB962C8B-B14F-4D97-AF65-F5344CB8AC3E}">
        <p14:creationId xmlns:p14="http://schemas.microsoft.com/office/powerpoint/2010/main" val="33333277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E4D35-95E5-ED1B-F2AD-A6E613018F6A}"/>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E2CEFD40-A1B1-CCF4-88B2-D1010C3A1F33}"/>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sz="4000" dirty="0"/>
              <a:t>Spinothalamic Tract</a:t>
            </a:r>
          </a:p>
        </p:txBody>
      </p:sp>
      <p:sp>
        <p:nvSpPr>
          <p:cNvPr id="2" name="Rectangle 3">
            <a:extLst>
              <a:ext uri="{FF2B5EF4-FFF2-40B4-BE49-F238E27FC236}">
                <a16:creationId xmlns:a16="http://schemas.microsoft.com/office/drawing/2014/main" id="{0CBF157F-4BDE-A94E-A32F-E9DC449AAF10}"/>
              </a:ext>
            </a:extLst>
          </p:cNvPr>
          <p:cNvSpPr>
            <a:spLocks noChangeArrowheads="1"/>
          </p:cNvSpPr>
          <p:nvPr/>
        </p:nvSpPr>
        <p:spPr bwMode="auto">
          <a:xfrm>
            <a:off x="2934495" y="1828800"/>
            <a:ext cx="1460336" cy="2585965"/>
          </a:xfrm>
          <a:prstGeom prst="rect">
            <a:avLst/>
          </a:prstGeom>
          <a:noFill/>
          <a:ln w="9525">
            <a:noFill/>
            <a:miter lim="800000"/>
            <a:headEnd/>
            <a:tailEnd/>
          </a:ln>
          <a:effectLst/>
        </p:spPr>
        <p:txBody>
          <a:bodyPr wrap="none" lIns="92075" tIns="46038" rIns="92075" bIns="46038">
            <a:spAutoFit/>
          </a:bodyPr>
          <a:lstStyle/>
          <a:p>
            <a:pPr fontAlgn="auto">
              <a:spcBef>
                <a:spcPts val="0"/>
              </a:spcBef>
              <a:spcAft>
                <a:spcPts val="0"/>
              </a:spcAft>
              <a:defRPr/>
            </a:pPr>
            <a:r>
              <a:rPr lang="en-US" altLang="ko-KR" dirty="0" err="1">
                <a:latin typeface="+mn-lt"/>
                <a:cs typeface="+mn-cs"/>
              </a:rPr>
              <a:t>spinothalamic</a:t>
            </a:r>
            <a:endParaRPr lang="en-US" altLang="ko-KR" dirty="0">
              <a:latin typeface="+mn-lt"/>
              <a:cs typeface="+mn-cs"/>
            </a:endParaRPr>
          </a:p>
          <a:p>
            <a:pPr fontAlgn="auto">
              <a:spcBef>
                <a:spcPts val="0"/>
              </a:spcBef>
              <a:spcAft>
                <a:spcPts val="0"/>
              </a:spcAft>
              <a:defRPr/>
            </a:pPr>
            <a:r>
              <a:rPr lang="en-US" altLang="ko-KR" dirty="0">
                <a:latin typeface="+mn-lt"/>
                <a:cs typeface="+mn-cs"/>
              </a:rPr>
              <a:t>tract</a:t>
            </a:r>
          </a:p>
          <a:p>
            <a:pPr fontAlgn="auto">
              <a:spcBef>
                <a:spcPts val="0"/>
              </a:spcBef>
              <a:spcAft>
                <a:spcPts val="0"/>
              </a:spcAft>
              <a:defRPr/>
            </a:pPr>
            <a:endParaRPr lang="en-US" altLang="ko-KR" dirty="0">
              <a:latin typeface="+mn-lt"/>
              <a:cs typeface="+mn-cs"/>
            </a:endParaRPr>
          </a:p>
          <a:p>
            <a:pPr fontAlgn="auto">
              <a:spcBef>
                <a:spcPts val="0"/>
              </a:spcBef>
              <a:spcAft>
                <a:spcPts val="0"/>
              </a:spcAft>
              <a:defRPr/>
            </a:pPr>
            <a:endParaRPr lang="en-US" altLang="ko-KR" dirty="0">
              <a:latin typeface="+mn-lt"/>
              <a:cs typeface="+mn-cs"/>
            </a:endParaRPr>
          </a:p>
          <a:p>
            <a:pPr fontAlgn="auto">
              <a:spcBef>
                <a:spcPts val="0"/>
              </a:spcBef>
              <a:spcAft>
                <a:spcPts val="0"/>
              </a:spcAft>
              <a:defRPr/>
            </a:pPr>
            <a:r>
              <a:rPr lang="en-US" altLang="ko-KR" dirty="0">
                <a:latin typeface="+mn-lt"/>
                <a:cs typeface="+mn-cs"/>
              </a:rPr>
              <a:t>anterior white</a:t>
            </a:r>
          </a:p>
          <a:p>
            <a:pPr fontAlgn="auto">
              <a:spcBef>
                <a:spcPts val="0"/>
              </a:spcBef>
              <a:spcAft>
                <a:spcPts val="0"/>
              </a:spcAft>
              <a:defRPr/>
            </a:pPr>
            <a:r>
              <a:rPr lang="en-US" altLang="ko-KR" dirty="0" err="1">
                <a:latin typeface="+mn-lt"/>
                <a:cs typeface="+mn-cs"/>
              </a:rPr>
              <a:t>commissure</a:t>
            </a:r>
            <a:endParaRPr lang="en-US" altLang="ko-KR" dirty="0">
              <a:latin typeface="+mn-lt"/>
              <a:cs typeface="+mn-cs"/>
            </a:endParaRPr>
          </a:p>
          <a:p>
            <a:pPr fontAlgn="auto">
              <a:spcBef>
                <a:spcPts val="0"/>
              </a:spcBef>
              <a:spcAft>
                <a:spcPts val="0"/>
              </a:spcAft>
              <a:defRPr/>
            </a:pPr>
            <a:endParaRPr lang="en-US" altLang="ko-KR" dirty="0">
              <a:latin typeface="+mn-lt"/>
              <a:cs typeface="+mn-cs"/>
            </a:endParaRPr>
          </a:p>
          <a:p>
            <a:pPr fontAlgn="auto">
              <a:spcBef>
                <a:spcPts val="0"/>
              </a:spcBef>
              <a:spcAft>
                <a:spcPts val="0"/>
              </a:spcAft>
              <a:defRPr/>
            </a:pPr>
            <a:endParaRPr lang="en-US" altLang="ko-KR" dirty="0">
              <a:latin typeface="+mn-lt"/>
              <a:cs typeface="+mn-cs"/>
            </a:endParaRPr>
          </a:p>
          <a:p>
            <a:pPr fontAlgn="auto">
              <a:spcBef>
                <a:spcPts val="0"/>
              </a:spcBef>
              <a:spcAft>
                <a:spcPts val="0"/>
              </a:spcAft>
              <a:defRPr/>
            </a:pPr>
            <a:r>
              <a:rPr lang="en-US" altLang="ko-KR" dirty="0">
                <a:latin typeface="+mn-lt"/>
                <a:cs typeface="+mn-cs"/>
              </a:rPr>
              <a:t>posterior root</a:t>
            </a:r>
          </a:p>
        </p:txBody>
      </p:sp>
      <p:sp>
        <p:nvSpPr>
          <p:cNvPr id="3" name="Line 5">
            <a:extLst>
              <a:ext uri="{FF2B5EF4-FFF2-40B4-BE49-F238E27FC236}">
                <a16:creationId xmlns:a16="http://schemas.microsoft.com/office/drawing/2014/main" id="{FA6D65C4-4C6F-9226-CA8D-08E020F10B43}"/>
              </a:ext>
            </a:extLst>
          </p:cNvPr>
          <p:cNvSpPr>
            <a:spLocks noChangeShapeType="1"/>
          </p:cNvSpPr>
          <p:nvPr/>
        </p:nvSpPr>
        <p:spPr bwMode="auto">
          <a:xfrm>
            <a:off x="2201863" y="3271765"/>
            <a:ext cx="541337" cy="0"/>
          </a:xfrm>
          <a:prstGeom prst="line">
            <a:avLst/>
          </a:prstGeom>
          <a:noFill/>
          <a:ln w="25399">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IN"/>
          </a:p>
        </p:txBody>
      </p:sp>
      <p:sp>
        <p:nvSpPr>
          <p:cNvPr id="4" name="Text Box 9">
            <a:extLst>
              <a:ext uri="{FF2B5EF4-FFF2-40B4-BE49-F238E27FC236}">
                <a16:creationId xmlns:a16="http://schemas.microsoft.com/office/drawing/2014/main" id="{41A4D809-9416-3C97-00E8-624CE86D8EE1}"/>
              </a:ext>
            </a:extLst>
          </p:cNvPr>
          <p:cNvSpPr txBox="1">
            <a:spLocks noChangeArrowheads="1"/>
          </p:cNvSpPr>
          <p:nvPr/>
        </p:nvSpPr>
        <p:spPr bwMode="auto">
          <a:xfrm>
            <a:off x="819691" y="3100949"/>
            <a:ext cx="1244854"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spcBef>
                <a:spcPct val="20000"/>
              </a:spcBef>
            </a:pPr>
            <a:r>
              <a:rPr lang="en-US" altLang="en-US" dirty="0">
                <a:latin typeface="+mn-lt"/>
              </a:rPr>
              <a:t>decussation</a:t>
            </a:r>
          </a:p>
        </p:txBody>
      </p:sp>
      <p:graphicFrame>
        <p:nvGraphicFramePr>
          <p:cNvPr id="6" name="Object 2">
            <a:extLst>
              <a:ext uri="{FF2B5EF4-FFF2-40B4-BE49-F238E27FC236}">
                <a16:creationId xmlns:a16="http://schemas.microsoft.com/office/drawing/2014/main" id="{E4A850E5-C42B-232A-C099-B6A5CFD38976}"/>
              </a:ext>
            </a:extLst>
          </p:cNvPr>
          <p:cNvGraphicFramePr>
            <a:graphicFrameLocks/>
          </p:cNvGraphicFramePr>
          <p:nvPr>
            <p:extLst>
              <p:ext uri="{D42A27DB-BD31-4B8C-83A1-F6EECF244321}">
                <p14:modId xmlns:p14="http://schemas.microsoft.com/office/powerpoint/2010/main" val="1063358094"/>
              </p:ext>
            </p:extLst>
          </p:nvPr>
        </p:nvGraphicFramePr>
        <p:xfrm>
          <a:off x="6080444" y="877181"/>
          <a:ext cx="2073353" cy="5130800"/>
        </p:xfrm>
        <a:graphic>
          <a:graphicData uri="http://schemas.openxmlformats.org/presentationml/2006/ole">
            <mc:AlternateContent xmlns:mc="http://schemas.openxmlformats.org/markup-compatibility/2006">
              <mc:Choice xmlns:v="urn:schemas-microsoft-com:vml" Requires="v">
                <p:oleObj name="CorelDRAW" r:id="rId2" imgW="2466720" imgH="5413320" progId="CorelDraw.Graphic.8">
                  <p:embed/>
                </p:oleObj>
              </mc:Choice>
              <mc:Fallback>
                <p:oleObj name="CorelDRAW" r:id="rId2" imgW="2466720" imgH="5413320" progId="CorelDraw.Graphic.8">
                  <p:embed/>
                  <p:pic>
                    <p:nvPicPr>
                      <p:cNvPr id="8194" name="Object 2">
                        <a:extLst>
                          <a:ext uri="{FF2B5EF4-FFF2-40B4-BE49-F238E27FC236}">
                            <a16:creationId xmlns:a16="http://schemas.microsoft.com/office/drawing/2014/main" id="{2E55FCB2-EABB-4F57-B019-0AE40E34BFD5}"/>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444" y="877181"/>
                        <a:ext cx="2073353" cy="5130800"/>
                      </a:xfrm>
                      <a:prstGeom prst="rect">
                        <a:avLst/>
                      </a:prstGeom>
                      <a:noFill/>
                      <a:ln>
                        <a:noFill/>
                      </a:ln>
                      <a:effectLst/>
                    </p:spPr>
                  </p:pic>
                </p:oleObj>
              </mc:Fallback>
            </mc:AlternateContent>
          </a:graphicData>
        </a:graphic>
      </p:graphicFrame>
      <p:sp>
        <p:nvSpPr>
          <p:cNvPr id="7" name="Text Box 9">
            <a:extLst>
              <a:ext uri="{FF2B5EF4-FFF2-40B4-BE49-F238E27FC236}">
                <a16:creationId xmlns:a16="http://schemas.microsoft.com/office/drawing/2014/main" id="{324CBFD7-4737-14CB-B380-3F1748CD91FF}"/>
              </a:ext>
            </a:extLst>
          </p:cNvPr>
          <p:cNvSpPr txBox="1">
            <a:spLocks noChangeArrowheads="1"/>
          </p:cNvSpPr>
          <p:nvPr/>
        </p:nvSpPr>
        <p:spPr bwMode="auto">
          <a:xfrm>
            <a:off x="819691" y="5167751"/>
            <a:ext cx="3828509"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spcBef>
                <a:spcPct val="20000"/>
              </a:spcBef>
            </a:pPr>
            <a:r>
              <a:rPr lang="en-US" altLang="en-US" dirty="0">
                <a:latin typeface="+mn-lt"/>
              </a:rPr>
              <a:t>contralateral loss of pain and temperature sensation below the level of lesion.</a:t>
            </a:r>
          </a:p>
        </p:txBody>
      </p:sp>
    </p:spTree>
    <p:extLst>
      <p:ext uri="{BB962C8B-B14F-4D97-AF65-F5344CB8AC3E}">
        <p14:creationId xmlns:p14="http://schemas.microsoft.com/office/powerpoint/2010/main" val="403271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A3D4CB-7268-BC28-2A5E-51D1B95091CB}"/>
              </a:ext>
            </a:extLst>
          </p:cNvPr>
          <p:cNvPicPr>
            <a:picLocks noChangeAspect="1"/>
          </p:cNvPicPr>
          <p:nvPr/>
        </p:nvPicPr>
        <p:blipFill>
          <a:blip r:embed="rId2"/>
          <a:stretch>
            <a:fillRect/>
          </a:stretch>
        </p:blipFill>
        <p:spPr>
          <a:xfrm>
            <a:off x="1188532" y="1314695"/>
            <a:ext cx="6766936" cy="4228609"/>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1735E-3A18-03B5-D8CB-04E5E8DD554F}"/>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4B846DF5-56B6-FEB8-5376-5685E498A367}"/>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sz="4000" dirty="0"/>
              <a:t>Spinothalamic Tract</a:t>
            </a:r>
          </a:p>
          <a:p>
            <a:r>
              <a:rPr lang="en-US" sz="4000" dirty="0"/>
              <a:t>&amp; </a:t>
            </a:r>
            <a:r>
              <a:rPr lang="en-US" sz="4000" dirty="0" err="1"/>
              <a:t>Spinoreticular</a:t>
            </a:r>
            <a:r>
              <a:rPr lang="en-US" sz="4000" dirty="0"/>
              <a:t> Tract</a:t>
            </a:r>
          </a:p>
        </p:txBody>
      </p:sp>
      <p:graphicFrame>
        <p:nvGraphicFramePr>
          <p:cNvPr id="2" name="Object 2">
            <a:extLst>
              <a:ext uri="{FF2B5EF4-FFF2-40B4-BE49-F238E27FC236}">
                <a16:creationId xmlns:a16="http://schemas.microsoft.com/office/drawing/2014/main" id="{2D9675A0-4D4F-E728-A594-E7B957E1EA6D}"/>
              </a:ext>
            </a:extLst>
          </p:cNvPr>
          <p:cNvGraphicFramePr>
            <a:graphicFrameLocks/>
          </p:cNvGraphicFramePr>
          <p:nvPr>
            <p:extLst>
              <p:ext uri="{D42A27DB-BD31-4B8C-83A1-F6EECF244321}">
                <p14:modId xmlns:p14="http://schemas.microsoft.com/office/powerpoint/2010/main" val="1414534058"/>
              </p:ext>
            </p:extLst>
          </p:nvPr>
        </p:nvGraphicFramePr>
        <p:xfrm>
          <a:off x="5386147" y="1371599"/>
          <a:ext cx="3154603" cy="5032375"/>
        </p:xfrm>
        <a:graphic>
          <a:graphicData uri="http://schemas.openxmlformats.org/presentationml/2006/ole">
            <mc:AlternateContent xmlns:mc="http://schemas.openxmlformats.org/markup-compatibility/2006">
              <mc:Choice xmlns:v="urn:schemas-microsoft-com:vml" Requires="v">
                <p:oleObj name="CorelDRAW!" r:id="rId2" imgW="4671720" imgH="6426000" progId="CDraw4">
                  <p:embed/>
                </p:oleObj>
              </mc:Choice>
              <mc:Fallback>
                <p:oleObj name="CorelDRAW!" r:id="rId2" imgW="4671720" imgH="6426000" progId="CDraw4">
                  <p:embed/>
                  <p:pic>
                    <p:nvPicPr>
                      <p:cNvPr id="9218" name="Object 2">
                        <a:extLst>
                          <a:ext uri="{FF2B5EF4-FFF2-40B4-BE49-F238E27FC236}">
                            <a16:creationId xmlns:a16="http://schemas.microsoft.com/office/drawing/2014/main" id="{9C3E631C-C342-C622-6E2F-B78C6E9668A2}"/>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6147" y="1371599"/>
                        <a:ext cx="3154603" cy="5032375"/>
                      </a:xfrm>
                      <a:prstGeom prst="rect">
                        <a:avLst/>
                      </a:prstGeom>
                      <a:noFill/>
                      <a:ln>
                        <a:noFill/>
                      </a:ln>
                      <a:effectLst/>
                    </p:spPr>
                  </p:pic>
                </p:oleObj>
              </mc:Fallback>
            </mc:AlternateContent>
          </a:graphicData>
        </a:graphic>
      </p:graphicFrame>
      <p:sp>
        <p:nvSpPr>
          <p:cNvPr id="6" name="Rectangle 10">
            <a:extLst>
              <a:ext uri="{FF2B5EF4-FFF2-40B4-BE49-F238E27FC236}">
                <a16:creationId xmlns:a16="http://schemas.microsoft.com/office/drawing/2014/main" id="{E4C7829C-61C8-60DA-D14A-2F1CC2405039}"/>
              </a:ext>
            </a:extLst>
          </p:cNvPr>
          <p:cNvSpPr>
            <a:spLocks noChangeArrowheads="1"/>
          </p:cNvSpPr>
          <p:nvPr/>
        </p:nvSpPr>
        <p:spPr bwMode="auto">
          <a:xfrm>
            <a:off x="764094" y="2438400"/>
            <a:ext cx="3154603" cy="369974"/>
          </a:xfrm>
          <a:prstGeom prst="rect">
            <a:avLst/>
          </a:prstGeom>
          <a:noFill/>
          <a:ln w="9525">
            <a:noFill/>
            <a:miter lim="800000"/>
            <a:headEnd/>
            <a:tailEnd/>
          </a:ln>
          <a:effectLst/>
        </p:spPr>
        <p:txBody>
          <a:bodyPr wrap="square" lIns="92075" tIns="46038" rIns="92075" bIns="46038">
            <a:spAutoFit/>
          </a:bodyPr>
          <a:lstStyle/>
          <a:p>
            <a:pPr fontAlgn="auto">
              <a:spcBef>
                <a:spcPts val="0"/>
              </a:spcBef>
              <a:spcAft>
                <a:spcPts val="0"/>
              </a:spcAft>
              <a:defRPr/>
            </a:pPr>
            <a:r>
              <a:rPr lang="en-US" altLang="ko-KR" u="sng" dirty="0" err="1">
                <a:solidFill>
                  <a:srgbClr val="FF0000"/>
                </a:solidFill>
                <a:latin typeface="+mn-lt"/>
                <a:cs typeface="+mn-cs"/>
              </a:rPr>
              <a:t>NeoSTT</a:t>
            </a:r>
            <a:r>
              <a:rPr lang="en-US" altLang="ko-KR" dirty="0">
                <a:solidFill>
                  <a:srgbClr val="FF0000"/>
                </a:solidFill>
                <a:latin typeface="+mn-lt"/>
                <a:cs typeface="+mn-cs"/>
              </a:rPr>
              <a:t> </a:t>
            </a:r>
            <a:r>
              <a:rPr lang="en-US" altLang="ko-KR" u="sng" dirty="0" err="1">
                <a:solidFill>
                  <a:srgbClr val="FF0000"/>
                </a:solidFill>
                <a:latin typeface="+mn-lt"/>
                <a:cs typeface="+mn-cs"/>
              </a:rPr>
              <a:t>PaleoSTT</a:t>
            </a:r>
            <a:endParaRPr lang="en-US" altLang="ko-KR" u="sng" dirty="0">
              <a:solidFill>
                <a:srgbClr val="FF0000"/>
              </a:solidFill>
              <a:latin typeface="+mn-lt"/>
              <a:cs typeface="+mn-cs"/>
            </a:endParaRPr>
          </a:p>
        </p:txBody>
      </p:sp>
      <p:sp>
        <p:nvSpPr>
          <p:cNvPr id="7" name="Content Placeholder 4">
            <a:extLst>
              <a:ext uri="{FF2B5EF4-FFF2-40B4-BE49-F238E27FC236}">
                <a16:creationId xmlns:a16="http://schemas.microsoft.com/office/drawing/2014/main" id="{C81CCE0A-5E55-9EFD-73E3-72A962AA2C7D}"/>
              </a:ext>
            </a:extLst>
          </p:cNvPr>
          <p:cNvSpPr txBox="1">
            <a:spLocks/>
          </p:cNvSpPr>
          <p:nvPr/>
        </p:nvSpPr>
        <p:spPr>
          <a:xfrm>
            <a:off x="768096" y="2900584"/>
            <a:ext cx="2432304" cy="3265978"/>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eaLnBrk="1" hangingPunct="1">
              <a:buFont typeface="Arial" panose="020B0604020202020204" pitchFamily="34" charset="0"/>
              <a:buChar char="•"/>
            </a:pPr>
            <a:r>
              <a:rPr lang="en-US" sz="1400" dirty="0"/>
              <a:t>Primary Motor Area (MI).</a:t>
            </a:r>
          </a:p>
          <a:p>
            <a:pPr marL="0" indent="0" eaLnBrk="1" hangingPunct="1">
              <a:buNone/>
            </a:pPr>
            <a:endParaRPr lang="en-US" sz="1400" dirty="0"/>
          </a:p>
          <a:p>
            <a:pPr eaLnBrk="1" hangingPunct="1">
              <a:buFont typeface="Arial" panose="020B0604020202020204" pitchFamily="34" charset="0"/>
              <a:buChar char="•"/>
            </a:pPr>
            <a:r>
              <a:rPr lang="en-US" sz="1400" dirty="0" err="1"/>
              <a:t>VPLc</a:t>
            </a:r>
            <a:r>
              <a:rPr lang="en-US" sz="1400" dirty="0"/>
              <a:t> (</a:t>
            </a:r>
            <a:r>
              <a:rPr lang="en-US" sz="1400" dirty="0" err="1"/>
              <a:t>ventrobasal</a:t>
            </a:r>
            <a:endParaRPr lang="en-US" sz="1400" dirty="0"/>
          </a:p>
          <a:p>
            <a:pPr marL="0" indent="0" eaLnBrk="1" hangingPunct="1">
              <a:buNone/>
            </a:pPr>
            <a:r>
              <a:rPr lang="en-US" sz="1400" dirty="0"/>
              <a:t> nuclear complex).</a:t>
            </a:r>
          </a:p>
          <a:p>
            <a:pPr marL="0" indent="0" eaLnBrk="1" hangingPunct="1">
              <a:buNone/>
            </a:pPr>
            <a:endParaRPr lang="en-US" sz="1400" dirty="0"/>
          </a:p>
          <a:p>
            <a:pPr eaLnBrk="1" hangingPunct="1">
              <a:buFont typeface="Arial" panose="020B0604020202020204" pitchFamily="34" charset="0"/>
              <a:buChar char="•"/>
            </a:pPr>
            <a:r>
              <a:rPr lang="en-US" sz="1400" dirty="0"/>
              <a:t>Spinal lemniscus.</a:t>
            </a:r>
          </a:p>
          <a:p>
            <a:pPr marL="0" indent="0" eaLnBrk="1" hangingPunct="1">
              <a:buNone/>
            </a:pPr>
            <a:endParaRPr lang="en-US" sz="1400" dirty="0"/>
          </a:p>
          <a:p>
            <a:pPr eaLnBrk="1" hangingPunct="1">
              <a:buFont typeface="Arial" panose="020B0604020202020204" pitchFamily="34" charset="0"/>
              <a:buChar char="•"/>
            </a:pPr>
            <a:r>
              <a:rPr lang="en-US" sz="1400" dirty="0"/>
              <a:t>Spinothalamic Tract.</a:t>
            </a:r>
          </a:p>
        </p:txBody>
      </p:sp>
      <p:sp>
        <p:nvSpPr>
          <p:cNvPr id="9" name="Content Placeholder 4">
            <a:extLst>
              <a:ext uri="{FF2B5EF4-FFF2-40B4-BE49-F238E27FC236}">
                <a16:creationId xmlns:a16="http://schemas.microsoft.com/office/drawing/2014/main" id="{0E473A3B-BE6C-22EE-157B-A348C7D86A1D}"/>
              </a:ext>
            </a:extLst>
          </p:cNvPr>
          <p:cNvSpPr txBox="1">
            <a:spLocks/>
          </p:cNvSpPr>
          <p:nvPr/>
        </p:nvSpPr>
        <p:spPr>
          <a:xfrm>
            <a:off x="2819400" y="2900584"/>
            <a:ext cx="2743200" cy="3265978"/>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eaLnBrk="1" hangingPunct="1">
              <a:buFont typeface="Arial" panose="020B0604020202020204" pitchFamily="34" charset="0"/>
              <a:buChar char="•"/>
            </a:pPr>
            <a:r>
              <a:rPr lang="en-US" sz="1400" dirty="0"/>
              <a:t>Widespread cortical region</a:t>
            </a:r>
          </a:p>
          <a:p>
            <a:pPr eaLnBrk="1" hangingPunct="1">
              <a:buFont typeface="Arial" panose="020B0604020202020204" pitchFamily="34" charset="0"/>
              <a:buChar char="•"/>
            </a:pPr>
            <a:endParaRPr lang="en-US" sz="1400" dirty="0"/>
          </a:p>
          <a:p>
            <a:pPr eaLnBrk="1" hangingPunct="1">
              <a:buFont typeface="Arial" panose="020B0604020202020204" pitchFamily="34" charset="0"/>
              <a:buChar char="•"/>
            </a:pPr>
            <a:r>
              <a:rPr lang="en-US" sz="1400" dirty="0"/>
              <a:t>CL (intralaminar thalamic nuclei)</a:t>
            </a:r>
          </a:p>
          <a:p>
            <a:pPr eaLnBrk="1" hangingPunct="1">
              <a:buFont typeface="Arial" panose="020B0604020202020204" pitchFamily="34" charset="0"/>
              <a:buChar char="•"/>
            </a:pPr>
            <a:endParaRPr lang="en-US" sz="1400" dirty="0"/>
          </a:p>
          <a:p>
            <a:pPr eaLnBrk="1" hangingPunct="1">
              <a:buFont typeface="Arial" panose="020B0604020202020204" pitchFamily="34" charset="0"/>
              <a:buChar char="•"/>
            </a:pPr>
            <a:endParaRPr lang="en-US" sz="1400" dirty="0"/>
          </a:p>
          <a:p>
            <a:pPr eaLnBrk="1" hangingPunct="1">
              <a:buFont typeface="Arial" panose="020B0604020202020204" pitchFamily="34" charset="0"/>
              <a:buChar char="•"/>
            </a:pPr>
            <a:r>
              <a:rPr lang="en-US" sz="1400" dirty="0" err="1"/>
              <a:t>Reticulothalamic</a:t>
            </a:r>
            <a:r>
              <a:rPr lang="en-US" sz="1400" dirty="0"/>
              <a:t> pathways</a:t>
            </a:r>
          </a:p>
          <a:p>
            <a:pPr eaLnBrk="1" hangingPunct="1">
              <a:buFont typeface="Arial" panose="020B0604020202020204" pitchFamily="34" charset="0"/>
              <a:buChar char="•"/>
            </a:pPr>
            <a:endParaRPr lang="en-US" sz="1400" dirty="0"/>
          </a:p>
          <a:p>
            <a:pPr eaLnBrk="1" hangingPunct="1">
              <a:buFont typeface="Arial" panose="020B0604020202020204" pitchFamily="34" charset="0"/>
              <a:buChar char="•"/>
            </a:pPr>
            <a:r>
              <a:rPr lang="en-US" sz="1400" dirty="0" err="1"/>
              <a:t>Spinoreticular</a:t>
            </a:r>
            <a:r>
              <a:rPr lang="en-US" sz="1400" dirty="0"/>
              <a:t> Tract.</a:t>
            </a:r>
          </a:p>
        </p:txBody>
      </p:sp>
    </p:spTree>
    <p:extLst>
      <p:ext uri="{BB962C8B-B14F-4D97-AF65-F5344CB8AC3E}">
        <p14:creationId xmlns:p14="http://schemas.microsoft.com/office/powerpoint/2010/main" val="33785693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3B7FC-1A98-73DA-2040-A2AD82E80132}"/>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C357D640-5BC2-AF7A-DA55-226BDFC0793B}"/>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sz="3600" dirty="0"/>
              <a:t>Comparison of Fast and Slow Pain - Spinothalamic Tract</a:t>
            </a:r>
          </a:p>
        </p:txBody>
      </p:sp>
      <p:graphicFrame>
        <p:nvGraphicFramePr>
          <p:cNvPr id="3" name="Table 2">
            <a:extLst>
              <a:ext uri="{FF2B5EF4-FFF2-40B4-BE49-F238E27FC236}">
                <a16:creationId xmlns:a16="http://schemas.microsoft.com/office/drawing/2014/main" id="{2AD9A0A7-9AEA-5350-79C5-00C8C99A8C79}"/>
              </a:ext>
            </a:extLst>
          </p:cNvPr>
          <p:cNvGraphicFramePr>
            <a:graphicFrameLocks noGrp="1"/>
          </p:cNvGraphicFramePr>
          <p:nvPr>
            <p:extLst>
              <p:ext uri="{D42A27DB-BD31-4B8C-83A1-F6EECF244321}">
                <p14:modId xmlns:p14="http://schemas.microsoft.com/office/powerpoint/2010/main" val="1905012847"/>
              </p:ext>
            </p:extLst>
          </p:nvPr>
        </p:nvGraphicFramePr>
        <p:xfrm>
          <a:off x="1257300" y="2438400"/>
          <a:ext cx="6629400" cy="3337560"/>
        </p:xfrm>
        <a:graphic>
          <a:graphicData uri="http://schemas.openxmlformats.org/drawingml/2006/table">
            <a:tbl>
              <a:tblPr firstRow="1" bandRow="1">
                <a:tableStyleId>{5C22544A-7EE6-4342-B048-85BDC9FD1C3A}</a:tableStyleId>
              </a:tblPr>
              <a:tblGrid>
                <a:gridCol w="3314700">
                  <a:extLst>
                    <a:ext uri="{9D8B030D-6E8A-4147-A177-3AD203B41FA5}">
                      <a16:colId xmlns:a16="http://schemas.microsoft.com/office/drawing/2014/main" val="1955320066"/>
                    </a:ext>
                  </a:extLst>
                </a:gridCol>
                <a:gridCol w="3314700">
                  <a:extLst>
                    <a:ext uri="{9D8B030D-6E8A-4147-A177-3AD203B41FA5}">
                      <a16:colId xmlns:a16="http://schemas.microsoft.com/office/drawing/2014/main" val="909895293"/>
                    </a:ext>
                  </a:extLst>
                </a:gridCol>
              </a:tblGrid>
              <a:tr h="370840">
                <a:tc>
                  <a:txBody>
                    <a:bodyPr/>
                    <a:lstStyle/>
                    <a:p>
                      <a:r>
                        <a:rPr lang="en-US" altLang="ko-KR" u="sng" dirty="0">
                          <a:solidFill>
                            <a:srgbClr val="FF0000"/>
                          </a:solidFill>
                          <a:latin typeface="+mn-lt"/>
                          <a:cs typeface="+mn-cs"/>
                        </a:rPr>
                        <a:t>Fast Pain</a:t>
                      </a:r>
                      <a:r>
                        <a:rPr lang="en-US" altLang="ko-KR" dirty="0">
                          <a:solidFill>
                            <a:srgbClr val="FF0000"/>
                          </a:solidFill>
                          <a:latin typeface="+mn-lt"/>
                          <a:cs typeface="+mn-cs"/>
                        </a:rPr>
                        <a:t> </a:t>
                      </a:r>
                      <a:endParaRPr lang="en-IN" dirty="0"/>
                    </a:p>
                  </a:txBody>
                  <a:tcPr/>
                </a:tc>
                <a:tc>
                  <a:txBody>
                    <a:bodyPr/>
                    <a:lstStyle/>
                    <a:p>
                      <a:r>
                        <a:rPr lang="en-US" altLang="ko-KR" u="sng" dirty="0">
                          <a:solidFill>
                            <a:srgbClr val="FF0000"/>
                          </a:solidFill>
                          <a:latin typeface="+mn-lt"/>
                          <a:cs typeface="+mn-cs"/>
                        </a:rPr>
                        <a:t>Slow Pain</a:t>
                      </a:r>
                      <a:endParaRPr lang="en-IN" dirty="0"/>
                    </a:p>
                  </a:txBody>
                  <a:tcPr/>
                </a:tc>
                <a:extLst>
                  <a:ext uri="{0D108BD9-81ED-4DB2-BD59-A6C34878D82A}">
                    <a16:rowId xmlns:a16="http://schemas.microsoft.com/office/drawing/2014/main" val="3533298287"/>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Sharp, pricking</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Dull, burning</a:t>
                      </a:r>
                    </a:p>
                  </a:txBody>
                  <a:tcPr/>
                </a:tc>
                <a:extLst>
                  <a:ext uri="{0D108BD9-81ED-4DB2-BD59-A6C34878D82A}">
                    <a16:rowId xmlns:a16="http://schemas.microsoft.com/office/drawing/2014/main" val="4104814823"/>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Group III (A</a:t>
                      </a:r>
                      <a:r>
                        <a:rPr lang="en-US" altLang="ko-KR" sz="1600" b="1" i="1" dirty="0">
                          <a:latin typeface="+mn-lt"/>
                          <a:cs typeface="+mn-cs"/>
                          <a:sym typeface="Symbol" pitchFamily="18" charset="2"/>
                        </a:rPr>
                        <a:t></a:t>
                      </a:r>
                      <a:r>
                        <a:rPr lang="en-US" altLang="ko-KR" sz="1600" i="1" dirty="0">
                          <a:solidFill>
                            <a:srgbClr val="C1CEFF"/>
                          </a:solidFill>
                          <a:effectLst>
                            <a:outerShdw blurRad="38100" dist="38100" dir="2700000" algn="tl">
                              <a:srgbClr val="000000"/>
                            </a:outerShdw>
                          </a:effectLst>
                          <a:latin typeface="+mn-lt"/>
                          <a:cs typeface="+mn-cs"/>
                          <a:sym typeface="Symbol" pitchFamily="18" charset="2"/>
                        </a:rPr>
                        <a:t> </a:t>
                      </a:r>
                      <a:r>
                        <a:rPr lang="en-US" sz="1600" dirty="0"/>
                        <a:t>) fiber</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Group IV (C) fiber</a:t>
                      </a:r>
                    </a:p>
                  </a:txBody>
                  <a:tcPr/>
                </a:tc>
                <a:extLst>
                  <a:ext uri="{0D108BD9-81ED-4DB2-BD59-A6C34878D82A}">
                    <a16:rowId xmlns:a16="http://schemas.microsoft.com/office/drawing/2014/main" val="1020073522"/>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Short latency</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Slower onset</a:t>
                      </a:r>
                    </a:p>
                  </a:txBody>
                  <a:tcPr/>
                </a:tc>
                <a:extLst>
                  <a:ext uri="{0D108BD9-81ED-4DB2-BD59-A6C34878D82A}">
                    <a16:rowId xmlns:a16="http://schemas.microsoft.com/office/drawing/2014/main" val="2329842072"/>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Well localized</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Diffuse</a:t>
                      </a:r>
                    </a:p>
                  </a:txBody>
                  <a:tcPr/>
                </a:tc>
                <a:extLst>
                  <a:ext uri="{0D108BD9-81ED-4DB2-BD59-A6C34878D82A}">
                    <a16:rowId xmlns:a16="http://schemas.microsoft.com/office/drawing/2014/main" val="317134021"/>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Short duration</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Long duration</a:t>
                      </a:r>
                    </a:p>
                  </a:txBody>
                  <a:tcPr/>
                </a:tc>
                <a:extLst>
                  <a:ext uri="{0D108BD9-81ED-4DB2-BD59-A6C34878D82A}">
                    <a16:rowId xmlns:a16="http://schemas.microsoft.com/office/drawing/2014/main" val="1393806032"/>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Less emotional</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Emotional, autonomic response</a:t>
                      </a:r>
                    </a:p>
                  </a:txBody>
                  <a:tcPr/>
                </a:tc>
                <a:extLst>
                  <a:ext uri="{0D108BD9-81ED-4DB2-BD59-A6C34878D82A}">
                    <a16:rowId xmlns:a16="http://schemas.microsoft.com/office/drawing/2014/main" val="802977058"/>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Not blocked by morphine</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Blocked by morphine</a:t>
                      </a:r>
                    </a:p>
                  </a:txBody>
                  <a:tcPr/>
                </a:tc>
                <a:extLst>
                  <a:ext uri="{0D108BD9-81ED-4DB2-BD59-A6C34878D82A}">
                    <a16:rowId xmlns:a16="http://schemas.microsoft.com/office/drawing/2014/main" val="4273292303"/>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Neospinothalamic Tract</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Paleospinothalamic Tract</a:t>
                      </a:r>
                    </a:p>
                  </a:txBody>
                  <a:tcPr/>
                </a:tc>
                <a:extLst>
                  <a:ext uri="{0D108BD9-81ED-4DB2-BD59-A6C34878D82A}">
                    <a16:rowId xmlns:a16="http://schemas.microsoft.com/office/drawing/2014/main" val="2468974985"/>
                  </a:ext>
                </a:extLst>
              </a:tr>
            </a:tbl>
          </a:graphicData>
        </a:graphic>
      </p:graphicFrame>
    </p:spTree>
    <p:extLst>
      <p:ext uri="{BB962C8B-B14F-4D97-AF65-F5344CB8AC3E}">
        <p14:creationId xmlns:p14="http://schemas.microsoft.com/office/powerpoint/2010/main" val="36079516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5AD26-8D14-5E6C-69D3-F3E587F1E399}"/>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20C5F8B-9540-1E9D-0CAF-E4049D1A389B}"/>
              </a:ext>
            </a:extLst>
          </p:cNvPr>
          <p:cNvSpPr txBox="1">
            <a:spLocks/>
          </p:cNvSpPr>
          <p:nvPr/>
        </p:nvSpPr>
        <p:spPr>
          <a:xfrm>
            <a:off x="838200" y="1752600"/>
            <a:ext cx="7537704" cy="45567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algn="just" eaLnBrk="1" hangingPunct="1">
              <a:buNone/>
            </a:pPr>
            <a:r>
              <a:rPr lang="en-US" sz="1600" b="1" u="sng" dirty="0"/>
              <a:t>Pain &amp; Temperature Pathway: Lateral </a:t>
            </a:r>
            <a:r>
              <a:rPr lang="en-US" sz="1600" b="1" u="sng" dirty="0" err="1"/>
              <a:t>Spinothalmic</a:t>
            </a:r>
            <a:r>
              <a:rPr lang="en-US" sz="1600" b="1" u="sng" dirty="0"/>
              <a:t> Tract</a:t>
            </a:r>
          </a:p>
          <a:p>
            <a:pPr marL="0" indent="0" algn="just" eaLnBrk="1" hangingPunct="1">
              <a:buNone/>
            </a:pPr>
            <a:endParaRPr lang="en-US" sz="1600" b="1" u="sng" dirty="0"/>
          </a:p>
          <a:p>
            <a:pPr marL="0" indent="0" algn="just" eaLnBrk="1" hangingPunct="1">
              <a:buNone/>
            </a:pPr>
            <a:r>
              <a:rPr lang="en-US" sz="1400" b="1" dirty="0"/>
              <a:t>LOCATION: </a:t>
            </a:r>
            <a:r>
              <a:rPr lang="en-US" sz="1400" dirty="0"/>
              <a:t>Lateral white column medial to anterior nerve root.</a:t>
            </a:r>
          </a:p>
          <a:p>
            <a:pPr marL="0" indent="0" algn="just" eaLnBrk="1" hangingPunct="1">
              <a:buNone/>
            </a:pPr>
            <a:r>
              <a:rPr lang="en-US" sz="1400" b="1" dirty="0"/>
              <a:t>ORIGIN: </a:t>
            </a:r>
            <a:r>
              <a:rPr lang="en-US" sz="1400" dirty="0"/>
              <a:t>Posterior horn cells of spinal cord of opposite side.</a:t>
            </a:r>
          </a:p>
          <a:p>
            <a:pPr marL="0" indent="0" algn="just" eaLnBrk="1" hangingPunct="1">
              <a:buNone/>
            </a:pPr>
            <a:r>
              <a:rPr lang="en-US" sz="1400" b="1" dirty="0"/>
              <a:t>FUNCTION: </a:t>
            </a:r>
            <a:r>
              <a:rPr lang="en-US" sz="1400" dirty="0"/>
              <a:t>Concerned with simple touch, pressure, tickle, itch sensations from opposite side of the body.</a:t>
            </a:r>
          </a:p>
          <a:p>
            <a:pPr marL="0" indent="0" algn="just" eaLnBrk="1" hangingPunct="1">
              <a:buNone/>
            </a:pPr>
            <a:r>
              <a:rPr lang="en-US" sz="1400" b="1" dirty="0"/>
              <a:t>RECEPTORS: </a:t>
            </a:r>
            <a:r>
              <a:rPr lang="en-US" sz="1400" dirty="0"/>
              <a:t>Free nerve ending, Merkel’s </a:t>
            </a:r>
            <a:r>
              <a:rPr lang="en-US" sz="1400" dirty="0" err="1"/>
              <a:t>tectile</a:t>
            </a:r>
            <a:r>
              <a:rPr lang="en-US" sz="1400" dirty="0"/>
              <a:t> discs, Input via A-</a:t>
            </a:r>
            <a:r>
              <a:rPr lang="el-GR" sz="1400" dirty="0"/>
              <a:t>δ,</a:t>
            </a:r>
            <a:r>
              <a:rPr lang="en-US" sz="1400" dirty="0"/>
              <a:t>C </a:t>
            </a:r>
            <a:r>
              <a:rPr lang="en-US" sz="1400" dirty="0" err="1"/>
              <a:t>fibres</a:t>
            </a:r>
            <a:r>
              <a:rPr lang="en-US" sz="1400" dirty="0"/>
              <a:t>.</a:t>
            </a:r>
          </a:p>
          <a:p>
            <a:pPr marL="0" indent="0" algn="just" eaLnBrk="1" hangingPunct="1">
              <a:buNone/>
            </a:pPr>
            <a:endParaRPr lang="en-US" sz="1400" dirty="0"/>
          </a:p>
          <a:p>
            <a:pPr algn="just" eaLnBrk="1" hangingPunct="1">
              <a:buFont typeface="Wingdings" panose="05000000000000000000" pitchFamily="2" charset="2"/>
              <a:buChar char="q"/>
            </a:pPr>
            <a:r>
              <a:rPr lang="en-US" sz="1400" b="1" dirty="0"/>
              <a:t>FIRST ORDER NEURONS:</a:t>
            </a:r>
          </a:p>
          <a:p>
            <a:pPr algn="just" eaLnBrk="1" hangingPunct="1">
              <a:buFont typeface="Arial" panose="020B0604020202020204" pitchFamily="34" charset="0"/>
              <a:buChar char="•"/>
            </a:pPr>
            <a:r>
              <a:rPr lang="en-US" sz="1400" dirty="0"/>
              <a:t>Posterior root ganglion at all levels</a:t>
            </a:r>
          </a:p>
          <a:p>
            <a:pPr algn="just" eaLnBrk="1" hangingPunct="1">
              <a:buFont typeface="Arial" panose="020B0604020202020204" pitchFamily="34" charset="0"/>
              <a:buChar char="•"/>
            </a:pPr>
            <a:r>
              <a:rPr lang="en-US" sz="1400" dirty="0"/>
              <a:t>They enter spinal cord in lateral aspect of dorsal root </a:t>
            </a:r>
          </a:p>
          <a:p>
            <a:pPr algn="just" eaLnBrk="1" hangingPunct="1">
              <a:buFont typeface="Arial" panose="020B0604020202020204" pitchFamily="34" charset="0"/>
              <a:buChar char="•"/>
            </a:pPr>
            <a:r>
              <a:rPr lang="en-US" sz="1400" dirty="0"/>
              <a:t>Reach dorsolateral tract of Lissauer above they divide into ascending &amp; descending branches</a:t>
            </a:r>
          </a:p>
          <a:p>
            <a:pPr algn="just" eaLnBrk="1" hangingPunct="1">
              <a:buFont typeface="Arial" panose="020B0604020202020204" pitchFamily="34" charset="0"/>
              <a:buChar char="•"/>
            </a:pPr>
            <a:r>
              <a:rPr lang="en-US" sz="1400" dirty="0"/>
              <a:t>Then they leave Lissauer’s tract to SGR &amp; cells in posterior grey column. </a:t>
            </a:r>
          </a:p>
        </p:txBody>
      </p:sp>
      <p:sp>
        <p:nvSpPr>
          <p:cNvPr id="8" name="Title 1">
            <a:extLst>
              <a:ext uri="{FF2B5EF4-FFF2-40B4-BE49-F238E27FC236}">
                <a16:creationId xmlns:a16="http://schemas.microsoft.com/office/drawing/2014/main" id="{9322D4A3-7BAA-CE83-5CE2-6293EA8A1CE1}"/>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sz="4000" dirty="0"/>
              <a:t>LATERAL SPINOTHALAMIC TRACT</a:t>
            </a:r>
          </a:p>
        </p:txBody>
      </p:sp>
    </p:spTree>
    <p:extLst>
      <p:ext uri="{BB962C8B-B14F-4D97-AF65-F5344CB8AC3E}">
        <p14:creationId xmlns:p14="http://schemas.microsoft.com/office/powerpoint/2010/main" val="11054943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5727B-1C30-5B3C-7FE0-C13079638110}"/>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72A3D2F-B578-36BA-859C-954F58B6902C}"/>
              </a:ext>
            </a:extLst>
          </p:cNvPr>
          <p:cNvSpPr txBox="1">
            <a:spLocks/>
          </p:cNvSpPr>
          <p:nvPr/>
        </p:nvSpPr>
        <p:spPr>
          <a:xfrm>
            <a:off x="838200" y="1752600"/>
            <a:ext cx="7537704" cy="45567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algn="just" eaLnBrk="1" hangingPunct="1">
              <a:buFont typeface="Wingdings" panose="05000000000000000000" pitchFamily="2" charset="2"/>
              <a:buChar char="q"/>
            </a:pPr>
            <a:r>
              <a:rPr lang="en-US" sz="1400" b="1" dirty="0"/>
              <a:t>SECOND ORDER NEURONS:</a:t>
            </a:r>
          </a:p>
          <a:p>
            <a:pPr marL="0" indent="0" algn="just" eaLnBrk="1" hangingPunct="1">
              <a:buNone/>
            </a:pPr>
            <a:r>
              <a:rPr lang="en-US" sz="1400" dirty="0"/>
              <a:t>Axons of SGR cross to opposite side anterior to central canal in anterior white commissure (all pain &amp; temp. </a:t>
            </a:r>
            <a:r>
              <a:rPr lang="en-US" sz="1400" dirty="0" err="1"/>
              <a:t>fibres</a:t>
            </a:r>
            <a:r>
              <a:rPr lang="en-US" sz="1400" dirty="0"/>
              <a:t> complete their crossing in same segment at which dorsal root enters spinal cord or just one segment above it). After crossing </a:t>
            </a:r>
            <a:r>
              <a:rPr lang="en-US" sz="1400" dirty="0" err="1"/>
              <a:t>fibres</a:t>
            </a:r>
            <a:r>
              <a:rPr lang="en-US" sz="1400" dirty="0"/>
              <a:t> run upward forming lateral </a:t>
            </a:r>
            <a:r>
              <a:rPr lang="en-US" sz="1400" dirty="0" err="1"/>
              <a:t>spinothalmic</a:t>
            </a:r>
            <a:r>
              <a:rPr lang="en-US" sz="1400" dirty="0"/>
              <a:t> tract on opposite side which ascend to brain stem to VPL. Slow pain </a:t>
            </a:r>
            <a:r>
              <a:rPr lang="en-US" sz="1400" dirty="0" err="1"/>
              <a:t>fibres</a:t>
            </a:r>
            <a:r>
              <a:rPr lang="en-US" sz="1400" dirty="0"/>
              <a:t> terminate in (90%) RF via </a:t>
            </a:r>
            <a:r>
              <a:rPr lang="en-US" sz="1400" dirty="0" err="1"/>
              <a:t>spinoreticulothalamic</a:t>
            </a:r>
            <a:r>
              <a:rPr lang="en-US" sz="1400" dirty="0"/>
              <a:t> pathway.</a:t>
            </a:r>
          </a:p>
          <a:p>
            <a:pPr marL="0" indent="0" algn="just" eaLnBrk="1" hangingPunct="1">
              <a:buNone/>
            </a:pPr>
            <a:r>
              <a:rPr lang="en-US" sz="1400" dirty="0"/>
              <a:t>As lateral spinothalamic tract ascend through medulla oblongata, it lies near lateral surface &amp; between inferior olivary nucleus &amp; spinal tract of V nerve. It is now accompanied by anterior spinothalamic tract together they form spinal lemniscus. </a:t>
            </a:r>
          </a:p>
          <a:p>
            <a:pPr marL="0" indent="0" algn="just" eaLnBrk="1" hangingPunct="1">
              <a:buNone/>
            </a:pPr>
            <a:r>
              <a:rPr lang="en-US" sz="1600" b="1" dirty="0"/>
              <a:t> </a:t>
            </a:r>
          </a:p>
          <a:p>
            <a:pPr marL="0" indent="0" algn="just" eaLnBrk="1" hangingPunct="1">
              <a:buNone/>
            </a:pPr>
            <a:r>
              <a:rPr lang="en-US" sz="1600" b="1" dirty="0"/>
              <a:t> </a:t>
            </a:r>
          </a:p>
          <a:p>
            <a:pPr algn="just" eaLnBrk="1" hangingPunct="1">
              <a:buFont typeface="Wingdings" panose="05000000000000000000" pitchFamily="2" charset="2"/>
              <a:buChar char="q"/>
            </a:pPr>
            <a:r>
              <a:rPr lang="en-US" sz="1400" b="1" dirty="0"/>
              <a:t>3RD ORDER NEURONS:</a:t>
            </a:r>
          </a:p>
          <a:p>
            <a:pPr marL="0" indent="0" algn="just" eaLnBrk="1" hangingPunct="1">
              <a:buNone/>
            </a:pPr>
            <a:r>
              <a:rPr lang="en-US" sz="1400" dirty="0"/>
              <a:t>Axons of </a:t>
            </a:r>
            <a:r>
              <a:rPr lang="en-US" sz="1400" dirty="0" err="1"/>
              <a:t>VPLfrom</a:t>
            </a:r>
            <a:r>
              <a:rPr lang="en-US" sz="1400" dirty="0"/>
              <a:t> sensory radiation which passthrough posterior ½ of posterior limb of internal capsule (corona radiate) to sensory area of cerebral cortex(area 3,1,&amp; 2).</a:t>
            </a:r>
          </a:p>
        </p:txBody>
      </p:sp>
      <p:sp>
        <p:nvSpPr>
          <p:cNvPr id="8" name="Title 1">
            <a:extLst>
              <a:ext uri="{FF2B5EF4-FFF2-40B4-BE49-F238E27FC236}">
                <a16:creationId xmlns:a16="http://schemas.microsoft.com/office/drawing/2014/main" id="{7670AE22-30EE-365B-ED52-5476913799FE}"/>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sz="4000" dirty="0"/>
              <a:t>LATERAL SPINOTHALAMIC TRACT</a:t>
            </a:r>
          </a:p>
        </p:txBody>
      </p:sp>
      <p:sp>
        <p:nvSpPr>
          <p:cNvPr id="2" name="Rectangle 4">
            <a:extLst>
              <a:ext uri="{FF2B5EF4-FFF2-40B4-BE49-F238E27FC236}">
                <a16:creationId xmlns:a16="http://schemas.microsoft.com/office/drawing/2014/main" id="{9044CC3D-117E-23CE-5496-1FF4E364D2C3}"/>
              </a:ext>
            </a:extLst>
          </p:cNvPr>
          <p:cNvSpPr>
            <a:spLocks noChangeArrowheads="1"/>
          </p:cNvSpPr>
          <p:nvPr/>
        </p:nvSpPr>
        <p:spPr bwMode="auto">
          <a:xfrm>
            <a:off x="838200" y="4030980"/>
            <a:ext cx="7537704" cy="60960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00" b="1" dirty="0">
                <a:latin typeface="Garamond" panose="02020404030301010803" pitchFamily="18" charset="0"/>
              </a:rPr>
              <a:t>As lateral spinothalamic tract ascend through medulla oblongata, it lies near lateral surface &amp; between inferior olivary nucleus &amp; spinal tract of V nerve. It is now accompanied by anterior spinothalamic tract together they form spinal lemniscus. </a:t>
            </a:r>
          </a:p>
        </p:txBody>
      </p:sp>
    </p:spTree>
    <p:extLst>
      <p:ext uri="{BB962C8B-B14F-4D97-AF65-F5344CB8AC3E}">
        <p14:creationId xmlns:p14="http://schemas.microsoft.com/office/powerpoint/2010/main" val="5488578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21B23-3B60-CE0F-54E9-9920642CB298}"/>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3DCCA9D-8F54-4AAA-EB56-5EF37E13A5C7}"/>
              </a:ext>
            </a:extLst>
          </p:cNvPr>
          <p:cNvSpPr txBox="1">
            <a:spLocks/>
          </p:cNvSpPr>
          <p:nvPr/>
        </p:nvSpPr>
        <p:spPr>
          <a:xfrm>
            <a:off x="838200" y="2082523"/>
            <a:ext cx="3956304" cy="45567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eaLnBrk="1" hangingPunct="1">
              <a:buNone/>
            </a:pPr>
            <a:r>
              <a:rPr lang="en-US" sz="1800" b="1" dirty="0"/>
              <a:t>Destruction of LSTT:</a:t>
            </a:r>
          </a:p>
          <a:p>
            <a:pPr marL="0" indent="0" eaLnBrk="1" hangingPunct="1">
              <a:buNone/>
            </a:pPr>
            <a:r>
              <a:rPr lang="en-US" sz="1600" dirty="0"/>
              <a:t>Loss of, </a:t>
            </a:r>
          </a:p>
          <a:p>
            <a:pPr eaLnBrk="1" hangingPunct="1">
              <a:buFont typeface="Arial" panose="020B0604020202020204" pitchFamily="34" charset="0"/>
              <a:buChar char="•"/>
            </a:pPr>
            <a:r>
              <a:rPr lang="en-US" sz="1600" dirty="0"/>
              <a:t>Pain and thermal sensation. </a:t>
            </a:r>
          </a:p>
          <a:p>
            <a:pPr eaLnBrk="1" hangingPunct="1">
              <a:buFont typeface="Arial" panose="020B0604020202020204" pitchFamily="34" charset="0"/>
              <a:buChar char="•"/>
            </a:pPr>
            <a:r>
              <a:rPr lang="en-US" sz="1600" dirty="0"/>
              <a:t>On the contralateral side.</a:t>
            </a:r>
          </a:p>
          <a:p>
            <a:pPr eaLnBrk="1" hangingPunct="1">
              <a:buFont typeface="Arial" panose="020B0604020202020204" pitchFamily="34" charset="0"/>
              <a:buChar char="•"/>
            </a:pPr>
            <a:r>
              <a:rPr lang="en-US" sz="1600" dirty="0"/>
              <a:t>Below the level of the lesion. </a:t>
            </a:r>
          </a:p>
          <a:p>
            <a:pPr marL="0" indent="0" eaLnBrk="1" hangingPunct="1">
              <a:buNone/>
            </a:pPr>
            <a:endParaRPr lang="en-US" sz="1600" dirty="0"/>
          </a:p>
          <a:p>
            <a:pPr marL="0" indent="0" eaLnBrk="1" hangingPunct="1">
              <a:buNone/>
            </a:pPr>
            <a:r>
              <a:rPr lang="en-US" sz="1600" dirty="0"/>
              <a:t>Patient will not,</a:t>
            </a:r>
          </a:p>
          <a:p>
            <a:pPr eaLnBrk="1" hangingPunct="1">
              <a:buFont typeface="Arial" panose="020B0604020202020204" pitchFamily="34" charset="0"/>
              <a:buChar char="•"/>
            </a:pPr>
            <a:r>
              <a:rPr lang="en-US" sz="1600" dirty="0"/>
              <a:t>respond to pinprick.</a:t>
            </a:r>
          </a:p>
          <a:p>
            <a:pPr eaLnBrk="1" hangingPunct="1">
              <a:buFont typeface="Arial" panose="020B0604020202020204" pitchFamily="34" charset="0"/>
              <a:buChar char="•"/>
            </a:pPr>
            <a:r>
              <a:rPr lang="en-US" sz="1600" dirty="0"/>
              <a:t>recognize hot and cold.</a:t>
            </a:r>
          </a:p>
        </p:txBody>
      </p:sp>
      <p:sp>
        <p:nvSpPr>
          <p:cNvPr id="8" name="Title 1">
            <a:extLst>
              <a:ext uri="{FF2B5EF4-FFF2-40B4-BE49-F238E27FC236}">
                <a16:creationId xmlns:a16="http://schemas.microsoft.com/office/drawing/2014/main" id="{5C25E67A-0058-F8D8-81CD-EA83607B5FFE}"/>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sz="4000" dirty="0"/>
              <a:t>Clinical application </a:t>
            </a:r>
          </a:p>
        </p:txBody>
      </p:sp>
      <p:graphicFrame>
        <p:nvGraphicFramePr>
          <p:cNvPr id="4" name="Object 8">
            <a:extLst>
              <a:ext uri="{FF2B5EF4-FFF2-40B4-BE49-F238E27FC236}">
                <a16:creationId xmlns:a16="http://schemas.microsoft.com/office/drawing/2014/main" id="{7819AD1F-C931-CD18-6D76-D5D2F7C44FBF}"/>
              </a:ext>
            </a:extLst>
          </p:cNvPr>
          <p:cNvGraphicFramePr>
            <a:graphicFrameLocks noChangeAspect="1"/>
          </p:cNvGraphicFramePr>
          <p:nvPr/>
        </p:nvGraphicFramePr>
        <p:xfrm>
          <a:off x="5183188" y="404813"/>
          <a:ext cx="3663950" cy="5721350"/>
        </p:xfrm>
        <a:graphic>
          <a:graphicData uri="http://schemas.openxmlformats.org/presentationml/2006/ole">
            <mc:AlternateContent xmlns:mc="http://schemas.openxmlformats.org/markup-compatibility/2006">
              <mc:Choice xmlns:v="urn:schemas-microsoft-com:vml" Requires="v">
                <p:oleObj name="Image" r:id="rId2" imgW="2577778" imgH="4025397" progId="Photoshop.Image.7">
                  <p:embed/>
                </p:oleObj>
              </mc:Choice>
              <mc:Fallback>
                <p:oleObj name="Image" r:id="rId2" imgW="2577778" imgH="4025397" progId="Photoshop.Image.7">
                  <p:embed/>
                  <p:pic>
                    <p:nvPicPr>
                      <p:cNvPr id="10242" name="Object 8">
                        <a:extLst>
                          <a:ext uri="{FF2B5EF4-FFF2-40B4-BE49-F238E27FC236}">
                            <a16:creationId xmlns:a16="http://schemas.microsoft.com/office/drawing/2014/main" id="{BC9F489F-139A-E164-4EFF-703279A36E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3188" y="404813"/>
                        <a:ext cx="3663950" cy="5721350"/>
                      </a:xfrm>
                      <a:prstGeom prst="rect">
                        <a:avLst/>
                      </a:prstGeom>
                    </p:spPr>
                  </p:pic>
                </p:oleObj>
              </mc:Fallback>
            </mc:AlternateContent>
          </a:graphicData>
        </a:graphic>
      </p:graphicFrame>
      <p:sp>
        <p:nvSpPr>
          <p:cNvPr id="6" name="Rectangle 11">
            <a:extLst>
              <a:ext uri="{FF2B5EF4-FFF2-40B4-BE49-F238E27FC236}">
                <a16:creationId xmlns:a16="http://schemas.microsoft.com/office/drawing/2014/main" id="{18ADC79C-6AC0-F60C-E76F-8E79DF2C4535}"/>
              </a:ext>
            </a:extLst>
          </p:cNvPr>
          <p:cNvSpPr>
            <a:spLocks noChangeArrowheads="1"/>
          </p:cNvSpPr>
          <p:nvPr/>
        </p:nvSpPr>
        <p:spPr bwMode="auto">
          <a:xfrm>
            <a:off x="6858000" y="3004234"/>
            <a:ext cx="838200" cy="2376488"/>
          </a:xfrm>
          <a:prstGeom prst="rect">
            <a:avLst/>
          </a:prstGeom>
          <a:solidFill>
            <a:schemeClr val="accent1">
              <a:alpha val="70195"/>
            </a:schemeClr>
          </a:solidFill>
          <a:ln w="9525">
            <a:solidFill>
              <a:srgbClr val="CCFFFF"/>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Tree>
    <p:extLst>
      <p:ext uri="{BB962C8B-B14F-4D97-AF65-F5344CB8AC3E}">
        <p14:creationId xmlns:p14="http://schemas.microsoft.com/office/powerpoint/2010/main" val="59135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6" name="Object 2">
            <a:extLst>
              <a:ext uri="{FF2B5EF4-FFF2-40B4-BE49-F238E27FC236}">
                <a16:creationId xmlns:a16="http://schemas.microsoft.com/office/drawing/2014/main" id="{ABC28115-5DA7-DF8A-4132-B7EC030EEC9B}"/>
              </a:ext>
            </a:extLst>
          </p:cNvPr>
          <p:cNvGraphicFramePr>
            <a:graphicFrameLocks noChangeAspect="1"/>
          </p:cNvGraphicFramePr>
          <p:nvPr>
            <p:extLst>
              <p:ext uri="{D42A27DB-BD31-4B8C-83A1-F6EECF244321}">
                <p14:modId xmlns:p14="http://schemas.microsoft.com/office/powerpoint/2010/main" val="1640603813"/>
              </p:ext>
            </p:extLst>
          </p:nvPr>
        </p:nvGraphicFramePr>
        <p:xfrm>
          <a:off x="4495800" y="642143"/>
          <a:ext cx="3688889" cy="5573713"/>
        </p:xfrm>
        <a:graphic>
          <a:graphicData uri="http://schemas.openxmlformats.org/presentationml/2006/ole">
            <mc:AlternateContent xmlns:mc="http://schemas.openxmlformats.org/markup-compatibility/2006">
              <mc:Choice xmlns:v="urn:schemas-microsoft-com:vml" Requires="v">
                <p:oleObj name="Bitmap Image" r:id="rId2" imgW="4495238" imgH="6792273" progId="Paint.Picture">
                  <p:embed/>
                </p:oleObj>
              </mc:Choice>
              <mc:Fallback>
                <p:oleObj name="Bitmap Image" r:id="rId2" imgW="4495238" imgH="6792273" progId="Paint.Picture">
                  <p:embed/>
                  <p:pic>
                    <p:nvPicPr>
                      <p:cNvPr id="0" name="Object 2"/>
                      <p:cNvPicPr>
                        <a:picLocks noChangeAspect="1" noChangeArrowheads="1"/>
                      </p:cNvPicPr>
                      <p:nvPr/>
                    </p:nvPicPr>
                    <p:blipFill>
                      <a:blip r:embed="rId3">
                        <a:lum bright="-20000" contrast="40000"/>
                        <a:extLst>
                          <a:ext uri="{28A0092B-C50C-407E-A947-70E740481C1C}">
                            <a14:useLocalDpi xmlns:a14="http://schemas.microsoft.com/office/drawing/2010/main" val="0"/>
                          </a:ext>
                        </a:extLst>
                      </a:blip>
                      <a:srcRect/>
                      <a:stretch>
                        <a:fillRect/>
                      </a:stretch>
                    </p:blipFill>
                    <p:spPr bwMode="auto">
                      <a:xfrm>
                        <a:off x="4495800" y="642143"/>
                        <a:ext cx="3688889" cy="5573713"/>
                      </a:xfrm>
                      <a:prstGeom prst="rect">
                        <a:avLst/>
                      </a:prstGeom>
                      <a:noFill/>
                      <a:ln>
                        <a:noFill/>
                      </a:ln>
                      <a:effectLst/>
                    </p:spPr>
                  </p:pic>
                </p:oleObj>
              </mc:Fallback>
            </mc:AlternateContent>
          </a:graphicData>
        </a:graphic>
      </p:graphicFrame>
      <p:sp>
        <p:nvSpPr>
          <p:cNvPr id="11267" name="Rectangle 3">
            <a:extLst>
              <a:ext uri="{FF2B5EF4-FFF2-40B4-BE49-F238E27FC236}">
                <a16:creationId xmlns:a16="http://schemas.microsoft.com/office/drawing/2014/main" id="{8EB21521-95A6-8101-B717-A448CC24BF03}"/>
              </a:ext>
            </a:extLst>
          </p:cNvPr>
          <p:cNvSpPr>
            <a:spLocks noChangeArrowheads="1"/>
          </p:cNvSpPr>
          <p:nvPr/>
        </p:nvSpPr>
        <p:spPr bwMode="auto">
          <a:xfrm>
            <a:off x="1066800" y="3211790"/>
            <a:ext cx="32300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mn-lt"/>
              </a:rPr>
              <a:t>The Lateral Spinothalamic Tract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bject 2">
            <a:extLst>
              <a:ext uri="{FF2B5EF4-FFF2-40B4-BE49-F238E27FC236}">
                <a16:creationId xmlns:a16="http://schemas.microsoft.com/office/drawing/2014/main" id="{8C7D4205-5C28-80F9-C614-F104AEE915B9}"/>
              </a:ext>
            </a:extLst>
          </p:cNvPr>
          <p:cNvGraphicFramePr>
            <a:graphicFrameLocks noChangeAspect="1"/>
          </p:cNvGraphicFramePr>
          <p:nvPr>
            <p:extLst>
              <p:ext uri="{D42A27DB-BD31-4B8C-83A1-F6EECF244321}">
                <p14:modId xmlns:p14="http://schemas.microsoft.com/office/powerpoint/2010/main" val="943214381"/>
              </p:ext>
            </p:extLst>
          </p:nvPr>
        </p:nvGraphicFramePr>
        <p:xfrm>
          <a:off x="1442685" y="702468"/>
          <a:ext cx="6258629" cy="5453063"/>
        </p:xfrm>
        <a:graphic>
          <a:graphicData uri="http://schemas.openxmlformats.org/presentationml/2006/ole">
            <mc:AlternateContent xmlns:mc="http://schemas.openxmlformats.org/markup-compatibility/2006">
              <mc:Choice xmlns:v="urn:schemas-microsoft-com:vml" Requires="v">
                <p:oleObj name="Bitmap Image" r:id="rId2" imgW="5249008" imgH="4571429" progId="Paint.Picture">
                  <p:embed/>
                </p:oleObj>
              </mc:Choice>
              <mc:Fallback>
                <p:oleObj name="Bitmap Image" r:id="rId2" imgW="5249008" imgH="4571429" progId="Paint.Picture">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2685" y="702468"/>
                        <a:ext cx="6258629" cy="5453063"/>
                      </a:xfrm>
                      <a:prstGeom prst="rect">
                        <a:avLst/>
                      </a:prstGeom>
                      <a:noFill/>
                      <a:ln>
                        <a:noFill/>
                      </a:ln>
                      <a:effectLst/>
                    </p:spPr>
                  </p:pic>
                </p:oleObj>
              </mc:Fallback>
            </mc:AlternateContent>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49C74-9F83-30E4-28CB-8BAA8ADA48C4}"/>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CA2A048-48D7-7F20-6A4C-9A5865632B92}"/>
              </a:ext>
            </a:extLst>
          </p:cNvPr>
          <p:cNvSpPr txBox="1">
            <a:spLocks/>
          </p:cNvSpPr>
          <p:nvPr/>
        </p:nvSpPr>
        <p:spPr>
          <a:xfrm>
            <a:off x="768096" y="2286000"/>
            <a:ext cx="7690104" cy="40233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algn="just" eaLnBrk="1" hangingPunct="1">
              <a:buNone/>
            </a:pPr>
            <a:r>
              <a:rPr lang="en-US" sz="1800" dirty="0"/>
              <a:t>1. Fasciculus propria (</a:t>
            </a:r>
            <a:r>
              <a:rPr lang="en-US" sz="1800" dirty="0" err="1"/>
              <a:t>propiospinal</a:t>
            </a:r>
            <a:r>
              <a:rPr lang="en-US" sz="1800" dirty="0"/>
              <a:t>):</a:t>
            </a:r>
          </a:p>
          <a:p>
            <a:pPr lvl="1" algn="just">
              <a:buFont typeface="Arial" panose="020B0604020202020204" pitchFamily="34" charset="0"/>
              <a:buChar char="•"/>
            </a:pPr>
            <a:r>
              <a:rPr lang="en-US" i="1" dirty="0"/>
              <a:t>Begin &amp; end in spinal cord. </a:t>
            </a:r>
          </a:p>
          <a:p>
            <a:pPr lvl="1" algn="just">
              <a:buFont typeface="Arial" panose="020B0604020202020204" pitchFamily="34" charset="0"/>
              <a:buChar char="•"/>
            </a:pPr>
            <a:r>
              <a:rPr lang="en-US" i="1" dirty="0" err="1"/>
              <a:t>Ist</a:t>
            </a:r>
            <a:r>
              <a:rPr lang="en-US" i="1" dirty="0"/>
              <a:t> to be myelinated.</a:t>
            </a:r>
          </a:p>
          <a:p>
            <a:pPr lvl="1" algn="just">
              <a:buFont typeface="Arial" panose="020B0604020202020204" pitchFamily="34" charset="0"/>
              <a:buChar char="•"/>
            </a:pPr>
            <a:r>
              <a:rPr lang="en-US" i="1" dirty="0"/>
              <a:t>Just encircle H shaped grey matter like a ring &amp; accordingly are anterior, posterior, &amp; lateral.</a:t>
            </a:r>
          </a:p>
          <a:p>
            <a:pPr lvl="1" algn="just">
              <a:buFont typeface="Arial" panose="020B0604020202020204" pitchFamily="34" charset="0"/>
              <a:buChar char="•"/>
            </a:pPr>
            <a:r>
              <a:rPr lang="en-US" i="1" dirty="0"/>
              <a:t>Medial longitudinal bundle is continuous with anterior fasciculus propria.</a:t>
            </a:r>
          </a:p>
          <a:p>
            <a:pPr marL="0" indent="0" algn="just" eaLnBrk="1" hangingPunct="1">
              <a:buNone/>
            </a:pPr>
            <a:r>
              <a:rPr lang="en-US" sz="1800" dirty="0"/>
              <a:t>2&amp;3. </a:t>
            </a:r>
            <a:r>
              <a:rPr lang="en-US" sz="1800" dirty="0" err="1"/>
              <a:t>Septomarginal</a:t>
            </a:r>
            <a:r>
              <a:rPr lang="en-US" sz="1800" dirty="0"/>
              <a:t> &amp; </a:t>
            </a:r>
            <a:r>
              <a:rPr lang="en-US" sz="1800" dirty="0" err="1"/>
              <a:t>Interfascicur</a:t>
            </a:r>
            <a:r>
              <a:rPr lang="en-US" sz="1800" dirty="0"/>
              <a:t> fasciculus.</a:t>
            </a:r>
          </a:p>
          <a:p>
            <a:pPr lvl="1" algn="just">
              <a:buFont typeface="Arial" panose="020B0604020202020204" pitchFamily="34" charset="0"/>
              <a:buChar char="•"/>
            </a:pPr>
            <a:r>
              <a:rPr lang="en-US" i="1" dirty="0"/>
              <a:t>These are descending tracts &amp; end on AHC’s.</a:t>
            </a:r>
          </a:p>
          <a:p>
            <a:pPr marL="0" indent="0" algn="just" eaLnBrk="1" hangingPunct="1">
              <a:buNone/>
            </a:pPr>
            <a:r>
              <a:rPr lang="en-US" sz="1800" dirty="0"/>
              <a:t>4. Dorsal or dorsolateral </a:t>
            </a:r>
            <a:r>
              <a:rPr lang="en-US" sz="1800" dirty="0" err="1"/>
              <a:t>Lissaure’s</a:t>
            </a:r>
            <a:r>
              <a:rPr lang="en-US" sz="1800" dirty="0"/>
              <a:t> tract:</a:t>
            </a:r>
          </a:p>
          <a:p>
            <a:pPr lvl="1" algn="just">
              <a:buFont typeface="Arial" panose="020B0604020202020204" pitchFamily="34" charset="0"/>
              <a:buChar char="•"/>
            </a:pPr>
            <a:r>
              <a:rPr lang="en-US" i="1" dirty="0"/>
              <a:t>May be ascending or descending. Present at the tip of posterior horn.</a:t>
            </a:r>
          </a:p>
        </p:txBody>
      </p:sp>
      <p:sp>
        <p:nvSpPr>
          <p:cNvPr id="8" name="Title 1">
            <a:extLst>
              <a:ext uri="{FF2B5EF4-FFF2-40B4-BE49-F238E27FC236}">
                <a16:creationId xmlns:a16="http://schemas.microsoft.com/office/drawing/2014/main" id="{31FF1E92-841F-846E-20F6-40CA7F999B4D}"/>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dirty="0"/>
              <a:t>TRACTOLOGY</a:t>
            </a:r>
          </a:p>
        </p:txBody>
      </p:sp>
    </p:spTree>
    <p:extLst>
      <p:ext uri="{BB962C8B-B14F-4D97-AF65-F5344CB8AC3E}">
        <p14:creationId xmlns:p14="http://schemas.microsoft.com/office/powerpoint/2010/main" val="7506791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a:extLst>
              <a:ext uri="{FF2B5EF4-FFF2-40B4-BE49-F238E27FC236}">
                <a16:creationId xmlns:a16="http://schemas.microsoft.com/office/drawing/2014/main" id="{A13E50AF-A40F-0420-A8E3-D8EC26DF9CAF}"/>
              </a:ext>
            </a:extLst>
          </p:cNvPr>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a:stretch>
            <a:fillRect/>
          </a:stretch>
        </p:blipFill>
        <p:spPr bwMode="auto">
          <a:xfrm>
            <a:off x="848907" y="1285875"/>
            <a:ext cx="7446186"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5">
            <a:extLst>
              <a:ext uri="{FF2B5EF4-FFF2-40B4-BE49-F238E27FC236}">
                <a16:creationId xmlns:a16="http://schemas.microsoft.com/office/drawing/2014/main" id="{DAC06C72-6135-32DA-B8E6-04B80149FE06}"/>
              </a:ext>
            </a:extLst>
          </p:cNvPr>
          <p:cNvSpPr>
            <a:spLocks noChangeArrowheads="1"/>
          </p:cNvSpPr>
          <p:nvPr/>
        </p:nvSpPr>
        <p:spPr bwMode="auto">
          <a:xfrm>
            <a:off x="152400" y="5638800"/>
            <a:ext cx="685800" cy="152400"/>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78216-F838-1C25-E454-1B977DA0B5A1}"/>
            </a:ext>
          </a:extLst>
        </p:cNvPr>
        <p:cNvGrpSpPr/>
        <p:nvPr/>
      </p:nvGrpSpPr>
      <p:grpSpPr>
        <a:xfrm>
          <a:off x="0" y="0"/>
          <a:ext cx="0" cy="0"/>
          <a:chOff x="0" y="0"/>
          <a:chExt cx="0" cy="0"/>
        </a:xfrm>
      </p:grpSpPr>
      <p:sp>
        <p:nvSpPr>
          <p:cNvPr id="11267" name="Rectangle 3">
            <a:extLst>
              <a:ext uri="{FF2B5EF4-FFF2-40B4-BE49-F238E27FC236}">
                <a16:creationId xmlns:a16="http://schemas.microsoft.com/office/drawing/2014/main" id="{B581BD26-4434-FDB5-B242-EE2F47DBA26B}"/>
              </a:ext>
            </a:extLst>
          </p:cNvPr>
          <p:cNvSpPr>
            <a:spLocks noChangeArrowheads="1"/>
          </p:cNvSpPr>
          <p:nvPr/>
        </p:nvSpPr>
        <p:spPr bwMode="auto">
          <a:xfrm>
            <a:off x="1066800" y="3073291"/>
            <a:ext cx="38861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mn-lt"/>
              </a:rPr>
              <a:t>The Ventral (Anterior) Spinothalamic Tract </a:t>
            </a:r>
          </a:p>
        </p:txBody>
      </p:sp>
      <p:graphicFrame>
        <p:nvGraphicFramePr>
          <p:cNvPr id="2" name="Object 2">
            <a:extLst>
              <a:ext uri="{FF2B5EF4-FFF2-40B4-BE49-F238E27FC236}">
                <a16:creationId xmlns:a16="http://schemas.microsoft.com/office/drawing/2014/main" id="{20E92A36-5501-71B3-F65B-50EB5D0E2C47}"/>
              </a:ext>
            </a:extLst>
          </p:cNvPr>
          <p:cNvGraphicFramePr>
            <a:graphicFrameLocks noChangeAspect="1"/>
          </p:cNvGraphicFramePr>
          <p:nvPr>
            <p:extLst>
              <p:ext uri="{D42A27DB-BD31-4B8C-83A1-F6EECF244321}">
                <p14:modId xmlns:p14="http://schemas.microsoft.com/office/powerpoint/2010/main" val="4284118805"/>
              </p:ext>
            </p:extLst>
          </p:nvPr>
        </p:nvGraphicFramePr>
        <p:xfrm>
          <a:off x="4850120" y="660832"/>
          <a:ext cx="3227080" cy="5587568"/>
        </p:xfrm>
        <a:graphic>
          <a:graphicData uri="http://schemas.openxmlformats.org/presentationml/2006/ole">
            <mc:AlternateContent xmlns:mc="http://schemas.openxmlformats.org/markup-compatibility/2006">
              <mc:Choice xmlns:v="urn:schemas-microsoft-com:vml" Requires="v">
                <p:oleObj name="Bitmap Image" r:id="rId2" imgW="4495238" imgH="7780952" progId="Paint.Picture">
                  <p:embed/>
                </p:oleObj>
              </mc:Choice>
              <mc:Fallback>
                <p:oleObj name="Bitmap Image" r:id="rId2" imgW="4495238" imgH="7780952" progId="Paint.Picture">
                  <p:embed/>
                  <p:pic>
                    <p:nvPicPr>
                      <p:cNvPr id="13314" name="Object 2">
                        <a:extLst>
                          <a:ext uri="{FF2B5EF4-FFF2-40B4-BE49-F238E27FC236}">
                            <a16:creationId xmlns:a16="http://schemas.microsoft.com/office/drawing/2014/main" id="{5634D517-B00D-54E3-4E8C-D87CB35F5FE5}"/>
                          </a:ext>
                        </a:extLst>
                      </p:cNvPr>
                      <p:cNvPicPr>
                        <a:picLocks noChangeAspect="1" noChangeArrowheads="1"/>
                      </p:cNvPicPr>
                      <p:nvPr/>
                    </p:nvPicPr>
                    <p:blipFill>
                      <a:blip r:embed="rId3">
                        <a:lum bright="-20000" contrast="40000"/>
                        <a:extLst>
                          <a:ext uri="{28A0092B-C50C-407E-A947-70E740481C1C}">
                            <a14:useLocalDpi xmlns:a14="http://schemas.microsoft.com/office/drawing/2010/main" val="0"/>
                          </a:ext>
                        </a:extLst>
                      </a:blip>
                      <a:srcRect/>
                      <a:stretch>
                        <a:fillRect/>
                      </a:stretch>
                    </p:blipFill>
                    <p:spPr bwMode="auto">
                      <a:xfrm>
                        <a:off x="4850120" y="660832"/>
                        <a:ext cx="3227080" cy="5587568"/>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6167247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A192F-F1FE-7728-8B8D-572B44E793D6}"/>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95D4C50-D008-D825-FD97-884F91268C7D}"/>
              </a:ext>
            </a:extLst>
          </p:cNvPr>
          <p:cNvSpPr txBox="1">
            <a:spLocks/>
          </p:cNvSpPr>
          <p:nvPr/>
        </p:nvSpPr>
        <p:spPr>
          <a:xfrm>
            <a:off x="838200" y="1752600"/>
            <a:ext cx="7537704" cy="45567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algn="just" eaLnBrk="1" hangingPunct="1">
              <a:buNone/>
            </a:pPr>
            <a:r>
              <a:rPr lang="en-US" sz="1600" b="1" u="sng" dirty="0"/>
              <a:t>Light (Crude) Touch &amp; Pressure Pathway</a:t>
            </a:r>
          </a:p>
          <a:p>
            <a:pPr marL="0" indent="0" algn="just" eaLnBrk="1" hangingPunct="1">
              <a:buNone/>
            </a:pPr>
            <a:r>
              <a:rPr lang="en-US" sz="1400" b="1" dirty="0"/>
              <a:t>LOCATION:</a:t>
            </a:r>
            <a:r>
              <a:rPr lang="en-US" sz="1400" dirty="0"/>
              <a:t> Lateral white column medial to anterior nerve root.</a:t>
            </a:r>
          </a:p>
          <a:p>
            <a:pPr marL="0" indent="0" algn="just" eaLnBrk="1" hangingPunct="1">
              <a:buNone/>
            </a:pPr>
            <a:r>
              <a:rPr lang="en-US" sz="1400" b="1" dirty="0"/>
              <a:t>ORIGIN: </a:t>
            </a:r>
            <a:r>
              <a:rPr lang="en-US" sz="1400" dirty="0"/>
              <a:t>Posterior horn cells of spinal cord of opposite side.</a:t>
            </a:r>
          </a:p>
          <a:p>
            <a:pPr marL="0" indent="0" algn="just" eaLnBrk="1" hangingPunct="1">
              <a:buNone/>
            </a:pPr>
            <a:r>
              <a:rPr lang="en-US" sz="1400" b="1" dirty="0"/>
              <a:t>FUNCTIONS: </a:t>
            </a:r>
            <a:r>
              <a:rPr lang="en-US" sz="1400" dirty="0"/>
              <a:t>Concerned with simple touch, pressure, tickle &amp; itch sensations from opposite side of body.</a:t>
            </a:r>
          </a:p>
          <a:p>
            <a:pPr marL="0" indent="0" algn="just" eaLnBrk="1" hangingPunct="1">
              <a:buNone/>
            </a:pPr>
            <a:r>
              <a:rPr lang="en-US" sz="1400" b="1" dirty="0"/>
              <a:t>RECEPTORS: </a:t>
            </a:r>
            <a:r>
              <a:rPr lang="en-US" sz="1400" dirty="0"/>
              <a:t>Free nerve endings &amp; from Merkle’s discs.</a:t>
            </a:r>
          </a:p>
          <a:p>
            <a:pPr marL="0" indent="0" algn="just" eaLnBrk="1" hangingPunct="1">
              <a:buNone/>
            </a:pPr>
            <a:endParaRPr lang="en-US" sz="1400" dirty="0"/>
          </a:p>
          <a:p>
            <a:pPr algn="just" eaLnBrk="1" hangingPunct="1">
              <a:buFont typeface="Wingdings" panose="05000000000000000000" pitchFamily="2" charset="2"/>
              <a:buChar char="q"/>
            </a:pPr>
            <a:r>
              <a:rPr lang="en-US" sz="1400" b="1" dirty="0"/>
              <a:t>FIRST ORDER NEURONS:</a:t>
            </a:r>
          </a:p>
          <a:p>
            <a:pPr marL="0" indent="0" algn="just" eaLnBrk="1" hangingPunct="1">
              <a:buNone/>
            </a:pPr>
            <a:r>
              <a:rPr lang="en-US" sz="1400" dirty="0"/>
              <a:t>The axons enter spinal cord from posterior root </a:t>
            </a:r>
            <a:r>
              <a:rPr lang="en-US" sz="1400" dirty="0" err="1"/>
              <a:t>gandlion</a:t>
            </a:r>
            <a:r>
              <a:rPr lang="en-US" sz="1400" dirty="0"/>
              <a:t> &amp; proceed to tips of posterior grey column where they divide into ascending &amp; descending branches. These branches ascend or descend to one or two segments contributing to posterolateral tract of </a:t>
            </a:r>
            <a:r>
              <a:rPr lang="en-US" sz="1400" dirty="0" err="1"/>
              <a:t>Lissaure</a:t>
            </a:r>
            <a:r>
              <a:rPr lang="en-US" sz="1400" dirty="0"/>
              <a:t>. These terminate by synapsing with cells &amp; in SGR.</a:t>
            </a:r>
          </a:p>
        </p:txBody>
      </p:sp>
      <p:sp>
        <p:nvSpPr>
          <p:cNvPr id="8" name="Title 1">
            <a:extLst>
              <a:ext uri="{FF2B5EF4-FFF2-40B4-BE49-F238E27FC236}">
                <a16:creationId xmlns:a16="http://schemas.microsoft.com/office/drawing/2014/main" id="{17252E75-F1FB-AB20-BDA7-391960C13162}"/>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sz="4000" dirty="0"/>
              <a:t>ANTERIOR SPINOTHALAMIC TRACT</a:t>
            </a:r>
          </a:p>
        </p:txBody>
      </p:sp>
    </p:spTree>
    <p:extLst>
      <p:ext uri="{BB962C8B-B14F-4D97-AF65-F5344CB8AC3E}">
        <p14:creationId xmlns:p14="http://schemas.microsoft.com/office/powerpoint/2010/main" val="6404361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D829E-0354-5374-4E7C-91EA02596EFB}"/>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F35C1D7-D775-570D-9DF6-02E71DEF89F8}"/>
              </a:ext>
            </a:extLst>
          </p:cNvPr>
          <p:cNvSpPr txBox="1">
            <a:spLocks/>
          </p:cNvSpPr>
          <p:nvPr/>
        </p:nvSpPr>
        <p:spPr>
          <a:xfrm>
            <a:off x="838200" y="1752600"/>
            <a:ext cx="7537704" cy="45567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algn="just" eaLnBrk="1" hangingPunct="1">
              <a:buNone/>
            </a:pPr>
            <a:endParaRPr lang="en-US" sz="1400" dirty="0"/>
          </a:p>
          <a:p>
            <a:pPr algn="just" eaLnBrk="1" hangingPunct="1">
              <a:buFont typeface="Wingdings" panose="05000000000000000000" pitchFamily="2" charset="2"/>
              <a:buChar char="q"/>
            </a:pPr>
            <a:r>
              <a:rPr lang="en-US" sz="1400" b="1" dirty="0"/>
              <a:t>2nd ORDER NEURONS:</a:t>
            </a:r>
          </a:p>
          <a:p>
            <a:pPr marL="0" indent="0" algn="just" eaLnBrk="1" hangingPunct="1">
              <a:buNone/>
            </a:pPr>
            <a:r>
              <a:rPr lang="en-US" sz="1400" dirty="0"/>
              <a:t>Located in dorsal horn (post. horn cells) cross to opposite side, decussate obliquely in anterior white commissure &amp; ascend in </a:t>
            </a:r>
            <a:r>
              <a:rPr lang="en-US" sz="1400" dirty="0" err="1"/>
              <a:t>cotralateral</a:t>
            </a:r>
            <a:r>
              <a:rPr lang="en-US" sz="1400" dirty="0"/>
              <a:t> anterior </a:t>
            </a:r>
            <a:r>
              <a:rPr lang="en-US" sz="1400" dirty="0" err="1"/>
              <a:t>funniculus</a:t>
            </a:r>
            <a:r>
              <a:rPr lang="en-US" sz="1400" dirty="0"/>
              <a:t>. As anterior spinothalamic tract ascend more &amp; more </a:t>
            </a:r>
            <a:r>
              <a:rPr lang="en-US" sz="1400" dirty="0" err="1"/>
              <a:t>fibres</a:t>
            </a:r>
            <a:r>
              <a:rPr lang="en-US" sz="1400" dirty="0"/>
              <a:t> are added to medial side. So cervical </a:t>
            </a:r>
            <a:r>
              <a:rPr lang="en-US" sz="1400" dirty="0" err="1"/>
              <a:t>fibres</a:t>
            </a:r>
            <a:r>
              <a:rPr lang="en-US" sz="1400" dirty="0"/>
              <a:t> mostly medial &amp; sacral </a:t>
            </a:r>
            <a:r>
              <a:rPr lang="en-US" sz="1400" dirty="0" err="1"/>
              <a:t>fibres</a:t>
            </a:r>
            <a:r>
              <a:rPr lang="en-US" sz="1400" dirty="0"/>
              <a:t> are mostly lateral.</a:t>
            </a:r>
          </a:p>
          <a:p>
            <a:pPr marL="0" indent="0" algn="just" eaLnBrk="1" hangingPunct="1">
              <a:buNone/>
            </a:pPr>
            <a:r>
              <a:rPr lang="en-US" sz="1400" dirty="0"/>
              <a:t>As anterior spinothalamic tract ascend through medulla oblongata, it accompanies lateral </a:t>
            </a:r>
            <a:r>
              <a:rPr lang="en-US" sz="1400" dirty="0" err="1"/>
              <a:t>spinithalamic</a:t>
            </a:r>
            <a:r>
              <a:rPr lang="en-US" sz="1400" dirty="0"/>
              <a:t> &amp; </a:t>
            </a:r>
            <a:r>
              <a:rPr lang="en-US" sz="1400" dirty="0" err="1"/>
              <a:t>spinotectal</a:t>
            </a:r>
            <a:r>
              <a:rPr lang="en-US" sz="1400" dirty="0"/>
              <a:t> tract. All form spinal lemniscus 90% </a:t>
            </a:r>
            <a:r>
              <a:rPr lang="en-US" sz="1400" dirty="0" err="1"/>
              <a:t>fibres</a:t>
            </a:r>
            <a:r>
              <a:rPr lang="en-US" sz="1400" dirty="0"/>
              <a:t> pass to RF via </a:t>
            </a:r>
            <a:r>
              <a:rPr lang="en-US" sz="1400" dirty="0" err="1"/>
              <a:t>spinoreticulothalamic</a:t>
            </a:r>
            <a:r>
              <a:rPr lang="en-US" sz="1400" dirty="0"/>
              <a:t> pathway.</a:t>
            </a:r>
          </a:p>
          <a:p>
            <a:pPr marL="0" indent="0" algn="just" eaLnBrk="1" hangingPunct="1">
              <a:buNone/>
            </a:pPr>
            <a:endParaRPr lang="en-US" sz="1400" dirty="0"/>
          </a:p>
          <a:p>
            <a:pPr>
              <a:lnSpc>
                <a:spcPct val="80000"/>
              </a:lnSpc>
              <a:buFont typeface="Wingdings" panose="05000000000000000000" pitchFamily="2" charset="2"/>
              <a:buChar char="q"/>
            </a:pPr>
            <a:r>
              <a:rPr lang="en-US" altLang="en-US" sz="1400" b="1" dirty="0"/>
              <a:t>3rd ORDER NEURONS</a:t>
            </a:r>
            <a:r>
              <a:rPr lang="en-US" altLang="en-US" sz="1400" dirty="0"/>
              <a:t>:</a:t>
            </a:r>
          </a:p>
          <a:p>
            <a:pPr marL="0" indent="0">
              <a:lnSpc>
                <a:spcPct val="80000"/>
              </a:lnSpc>
              <a:buNone/>
            </a:pPr>
            <a:r>
              <a:rPr lang="en-US" altLang="en-US" sz="1400" dirty="0"/>
              <a:t>Are found in VPL of thalamus as for pain, temperature &amp; </a:t>
            </a:r>
            <a:r>
              <a:rPr lang="en-US" altLang="en-US" sz="1400" dirty="0" err="1"/>
              <a:t>propioception</a:t>
            </a:r>
            <a:r>
              <a:rPr lang="en-US" altLang="en-US" sz="1400" dirty="0"/>
              <a:t> project to via posterior limb of internal capsule to postcentral gyrus (area3,1&amp;2).</a:t>
            </a:r>
          </a:p>
          <a:p>
            <a:pPr marL="0" indent="0">
              <a:lnSpc>
                <a:spcPct val="80000"/>
              </a:lnSpc>
              <a:buNone/>
            </a:pPr>
            <a:r>
              <a:rPr lang="en-US" altLang="en-US" sz="1400" dirty="0"/>
              <a:t>VPL sensory radiation sensory area of postcentral gyrus.</a:t>
            </a:r>
          </a:p>
        </p:txBody>
      </p:sp>
      <p:sp>
        <p:nvSpPr>
          <p:cNvPr id="8" name="Title 1">
            <a:extLst>
              <a:ext uri="{FF2B5EF4-FFF2-40B4-BE49-F238E27FC236}">
                <a16:creationId xmlns:a16="http://schemas.microsoft.com/office/drawing/2014/main" id="{84386F45-FF4C-9E35-D892-B71B65907799}"/>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sz="4000" dirty="0"/>
              <a:t>ANTERIOR SPINOTHALAMIC TRACT</a:t>
            </a:r>
          </a:p>
        </p:txBody>
      </p:sp>
    </p:spTree>
    <p:extLst>
      <p:ext uri="{BB962C8B-B14F-4D97-AF65-F5344CB8AC3E}">
        <p14:creationId xmlns:p14="http://schemas.microsoft.com/office/powerpoint/2010/main" val="18592571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2AA92-1A15-E211-2C0F-CEAB5373F114}"/>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C729E61-9F06-F53B-E42A-811127138214}"/>
              </a:ext>
            </a:extLst>
          </p:cNvPr>
          <p:cNvSpPr txBox="1">
            <a:spLocks/>
          </p:cNvSpPr>
          <p:nvPr/>
        </p:nvSpPr>
        <p:spPr>
          <a:xfrm>
            <a:off x="838200" y="2082523"/>
            <a:ext cx="3956304" cy="45567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eaLnBrk="1" hangingPunct="1">
              <a:buNone/>
            </a:pPr>
            <a:r>
              <a:rPr lang="en-US" sz="1800" b="1" dirty="0"/>
              <a:t>Destruction of ASTT:</a:t>
            </a:r>
          </a:p>
          <a:p>
            <a:pPr marL="0" indent="0" eaLnBrk="1" hangingPunct="1">
              <a:buNone/>
            </a:pPr>
            <a:r>
              <a:rPr lang="en-US" sz="1600" dirty="0"/>
              <a:t>Loss of touch and pressure sense </a:t>
            </a:r>
          </a:p>
          <a:p>
            <a:pPr eaLnBrk="1" hangingPunct="1">
              <a:buFont typeface="Arial" panose="020B0604020202020204" pitchFamily="34" charset="0"/>
              <a:buChar char="•"/>
            </a:pPr>
            <a:r>
              <a:rPr lang="en-US" sz="1600" dirty="0"/>
              <a:t>Below the level of lesion .</a:t>
            </a:r>
          </a:p>
          <a:p>
            <a:pPr eaLnBrk="1" hangingPunct="1">
              <a:buFont typeface="Arial" panose="020B0604020202020204" pitchFamily="34" charset="0"/>
              <a:buChar char="•"/>
            </a:pPr>
            <a:r>
              <a:rPr lang="en-US" sz="1600" dirty="0"/>
              <a:t>On the contralateral side of the body.</a:t>
            </a:r>
          </a:p>
        </p:txBody>
      </p:sp>
      <p:sp>
        <p:nvSpPr>
          <p:cNvPr id="8" name="Title 1">
            <a:extLst>
              <a:ext uri="{FF2B5EF4-FFF2-40B4-BE49-F238E27FC236}">
                <a16:creationId xmlns:a16="http://schemas.microsoft.com/office/drawing/2014/main" id="{92EAF397-188E-C1C9-F4E2-3DB3CF66367F}"/>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sz="4000" dirty="0"/>
              <a:t>Clinical application </a:t>
            </a:r>
          </a:p>
        </p:txBody>
      </p:sp>
    </p:spTree>
    <p:extLst>
      <p:ext uri="{BB962C8B-B14F-4D97-AF65-F5344CB8AC3E}">
        <p14:creationId xmlns:p14="http://schemas.microsoft.com/office/powerpoint/2010/main" val="3483379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2" name="Object 2">
            <a:extLst>
              <a:ext uri="{FF2B5EF4-FFF2-40B4-BE49-F238E27FC236}">
                <a16:creationId xmlns:a16="http://schemas.microsoft.com/office/drawing/2014/main" id="{13AE27E8-F8EE-4CD2-DF2E-79042BFE2F82}"/>
              </a:ext>
            </a:extLst>
          </p:cNvPr>
          <p:cNvGraphicFramePr>
            <a:graphicFrameLocks noChangeAspect="1"/>
          </p:cNvGraphicFramePr>
          <p:nvPr>
            <p:extLst>
              <p:ext uri="{D42A27DB-BD31-4B8C-83A1-F6EECF244321}">
                <p14:modId xmlns:p14="http://schemas.microsoft.com/office/powerpoint/2010/main" val="4038486647"/>
              </p:ext>
            </p:extLst>
          </p:nvPr>
        </p:nvGraphicFramePr>
        <p:xfrm>
          <a:off x="4572000" y="1066800"/>
          <a:ext cx="3753908" cy="2355969"/>
        </p:xfrm>
        <a:graphic>
          <a:graphicData uri="http://schemas.openxmlformats.org/presentationml/2006/ole">
            <mc:AlternateContent xmlns:mc="http://schemas.openxmlformats.org/markup-compatibility/2006">
              <mc:Choice xmlns:v="urn:schemas-microsoft-com:vml" Requires="v">
                <p:oleObj name="Bitmap Image" r:id="rId2" imgW="8849960" imgH="5552381" progId="Paint.Picture">
                  <p:embed/>
                </p:oleObj>
              </mc:Choice>
              <mc:Fallback>
                <p:oleObj name="Bitmap Image" r:id="rId2" imgW="8849960" imgH="5552381" progId="Paint.Picture">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066800"/>
                        <a:ext cx="3753908" cy="2355969"/>
                      </a:xfrm>
                      <a:prstGeom prst="rect">
                        <a:avLst/>
                      </a:prstGeom>
                      <a:noFill/>
                      <a:ln>
                        <a:noFill/>
                      </a:ln>
                      <a:effectLst/>
                    </p:spPr>
                  </p:pic>
                </p:oleObj>
              </mc:Fallback>
            </mc:AlternateContent>
          </a:graphicData>
        </a:graphic>
      </p:graphicFrame>
      <p:graphicFrame>
        <p:nvGraphicFramePr>
          <p:cNvPr id="15363" name="Object 3">
            <a:extLst>
              <a:ext uri="{FF2B5EF4-FFF2-40B4-BE49-F238E27FC236}">
                <a16:creationId xmlns:a16="http://schemas.microsoft.com/office/drawing/2014/main" id="{B75E17E1-962A-9BB2-8A4E-D316F94DAA74}"/>
              </a:ext>
            </a:extLst>
          </p:cNvPr>
          <p:cNvGraphicFramePr>
            <a:graphicFrameLocks noChangeAspect="1"/>
          </p:cNvGraphicFramePr>
          <p:nvPr>
            <p:extLst>
              <p:ext uri="{D42A27DB-BD31-4B8C-83A1-F6EECF244321}">
                <p14:modId xmlns:p14="http://schemas.microsoft.com/office/powerpoint/2010/main" val="3237348866"/>
              </p:ext>
            </p:extLst>
          </p:nvPr>
        </p:nvGraphicFramePr>
        <p:xfrm>
          <a:off x="4572000" y="3592317"/>
          <a:ext cx="3773861" cy="2402821"/>
        </p:xfrm>
        <a:graphic>
          <a:graphicData uri="http://schemas.openxmlformats.org/presentationml/2006/ole">
            <mc:AlternateContent xmlns:mc="http://schemas.openxmlformats.org/markup-compatibility/2006">
              <mc:Choice xmlns:v="urn:schemas-microsoft-com:vml" Requires="v">
                <p:oleObj name="Bitmap Image" r:id="rId4" imgW="8828571" imgH="5619048" progId="Paint.Picture">
                  <p:embed/>
                </p:oleObj>
              </mc:Choice>
              <mc:Fallback>
                <p:oleObj name="Bitmap Image" r:id="rId4" imgW="8828571" imgH="5619048" progId="Paint.Pictur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592317"/>
                        <a:ext cx="3773861" cy="2402821"/>
                      </a:xfrm>
                      <a:prstGeom prst="rect">
                        <a:avLst/>
                      </a:prstGeom>
                      <a:noFill/>
                      <a:ln>
                        <a:noFill/>
                      </a:ln>
                      <a:effectLst/>
                    </p:spPr>
                  </p:pic>
                </p:oleObj>
              </mc:Fallback>
            </mc:AlternateContent>
          </a:graphicData>
        </a:graphic>
      </p:graphicFrame>
      <p:sp>
        <p:nvSpPr>
          <p:cNvPr id="15364" name="Rectangle 4">
            <a:extLst>
              <a:ext uri="{FF2B5EF4-FFF2-40B4-BE49-F238E27FC236}">
                <a16:creationId xmlns:a16="http://schemas.microsoft.com/office/drawing/2014/main" id="{5BFEE4E1-E15A-EF66-4165-F347D041D77F}"/>
              </a:ext>
            </a:extLst>
          </p:cNvPr>
          <p:cNvSpPr>
            <a:spLocks noChangeArrowheads="1"/>
          </p:cNvSpPr>
          <p:nvPr/>
        </p:nvSpPr>
        <p:spPr bwMode="auto">
          <a:xfrm>
            <a:off x="6934200" y="0"/>
            <a:ext cx="152400" cy="1828800"/>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graphicFrame>
        <p:nvGraphicFramePr>
          <p:cNvPr id="2" name="Object 2">
            <a:extLst>
              <a:ext uri="{FF2B5EF4-FFF2-40B4-BE49-F238E27FC236}">
                <a16:creationId xmlns:a16="http://schemas.microsoft.com/office/drawing/2014/main" id="{D97F432A-03FD-5ABE-C4A4-0F53FB280D03}"/>
              </a:ext>
            </a:extLst>
          </p:cNvPr>
          <p:cNvGraphicFramePr>
            <a:graphicFrameLocks noChangeAspect="1"/>
          </p:cNvGraphicFramePr>
          <p:nvPr>
            <p:extLst>
              <p:ext uri="{D42A27DB-BD31-4B8C-83A1-F6EECF244321}">
                <p14:modId xmlns:p14="http://schemas.microsoft.com/office/powerpoint/2010/main" val="1315062464"/>
              </p:ext>
            </p:extLst>
          </p:nvPr>
        </p:nvGraphicFramePr>
        <p:xfrm>
          <a:off x="875953" y="1066800"/>
          <a:ext cx="3518248" cy="2717800"/>
        </p:xfrm>
        <a:graphic>
          <a:graphicData uri="http://schemas.openxmlformats.org/presentationml/2006/ole">
            <mc:AlternateContent xmlns:mc="http://schemas.openxmlformats.org/markup-compatibility/2006">
              <mc:Choice xmlns:v="urn:schemas-microsoft-com:vml" Requires="v">
                <p:oleObj name="Bitmap Image" r:id="rId6" imgW="7238095" imgH="5590476" progId="Paint.Picture">
                  <p:embed/>
                </p:oleObj>
              </mc:Choice>
              <mc:Fallback>
                <p:oleObj name="Bitmap Image" r:id="rId6" imgW="7238095" imgH="5590476" progId="Paint.Picture">
                  <p:embed/>
                  <p:pic>
                    <p:nvPicPr>
                      <p:cNvPr id="2" name="Object 2">
                        <a:extLst>
                          <a:ext uri="{FF2B5EF4-FFF2-40B4-BE49-F238E27FC236}">
                            <a16:creationId xmlns:a16="http://schemas.microsoft.com/office/drawing/2014/main" id="{4FBB365C-0097-3F13-87ED-851702BDF6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5953" y="1066800"/>
                        <a:ext cx="3518248" cy="2717800"/>
                      </a:xfrm>
                      <a:prstGeom prst="rect">
                        <a:avLst/>
                      </a:prstGeom>
                      <a:noFill/>
                      <a:ln>
                        <a:noFill/>
                      </a:ln>
                      <a:effectLst/>
                    </p:spPr>
                  </p:pic>
                </p:oleObj>
              </mc:Fallback>
            </mc:AlternateContent>
          </a:graphicData>
        </a:graphic>
      </p:graphicFrame>
      <p:graphicFrame>
        <p:nvGraphicFramePr>
          <p:cNvPr id="3" name="Object 3">
            <a:extLst>
              <a:ext uri="{FF2B5EF4-FFF2-40B4-BE49-F238E27FC236}">
                <a16:creationId xmlns:a16="http://schemas.microsoft.com/office/drawing/2014/main" id="{C4A55319-161A-B15A-F6C5-DBEC0CEBA364}"/>
              </a:ext>
            </a:extLst>
          </p:cNvPr>
          <p:cNvGraphicFramePr>
            <a:graphicFrameLocks noChangeAspect="1"/>
          </p:cNvGraphicFramePr>
          <p:nvPr>
            <p:extLst>
              <p:ext uri="{D42A27DB-BD31-4B8C-83A1-F6EECF244321}">
                <p14:modId xmlns:p14="http://schemas.microsoft.com/office/powerpoint/2010/main" val="2170136217"/>
              </p:ext>
            </p:extLst>
          </p:nvPr>
        </p:nvGraphicFramePr>
        <p:xfrm>
          <a:off x="875953" y="3784600"/>
          <a:ext cx="3518248" cy="2210539"/>
        </p:xfrm>
        <a:graphic>
          <a:graphicData uri="http://schemas.openxmlformats.org/presentationml/2006/ole">
            <mc:AlternateContent xmlns:mc="http://schemas.openxmlformats.org/markup-compatibility/2006">
              <mc:Choice xmlns:v="urn:schemas-microsoft-com:vml" Requires="v">
                <p:oleObj name="Bitmap Image" r:id="rId8" imgW="7249537" imgH="4552381" progId="Paint.Picture">
                  <p:embed/>
                </p:oleObj>
              </mc:Choice>
              <mc:Fallback>
                <p:oleObj name="Bitmap Image" r:id="rId8" imgW="7249537" imgH="4552381" progId="Paint.Picture">
                  <p:embed/>
                  <p:pic>
                    <p:nvPicPr>
                      <p:cNvPr id="3" name="Object 3">
                        <a:extLst>
                          <a:ext uri="{FF2B5EF4-FFF2-40B4-BE49-F238E27FC236}">
                            <a16:creationId xmlns:a16="http://schemas.microsoft.com/office/drawing/2014/main" id="{539DF4A0-FBB8-1721-ED39-E7F207190B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5953" y="3784600"/>
                        <a:ext cx="3518248" cy="2210539"/>
                      </a:xfrm>
                      <a:prstGeom prst="rect">
                        <a:avLst/>
                      </a:prstGeom>
                      <a:noFill/>
                      <a:ln>
                        <a:noFill/>
                      </a:ln>
                      <a:effectLst/>
                    </p:spPr>
                  </p:pic>
                </p:oleObj>
              </mc:Fallback>
            </mc:AlternateContent>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B9F6E-E5DD-5085-C0C6-4E17F7727B75}"/>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8CB4AEC7-DAEE-4F86-DEE9-B578FC5DA2B3}"/>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sz="4000" dirty="0"/>
              <a:t>The main sensory pathways</a:t>
            </a:r>
          </a:p>
          <a:p>
            <a:r>
              <a:rPr lang="en-US" sz="4000" dirty="0"/>
              <a:t>to consciousness </a:t>
            </a:r>
          </a:p>
        </p:txBody>
      </p:sp>
      <p:pic>
        <p:nvPicPr>
          <p:cNvPr id="2" name="Picture 1" descr="The main sensory pathways to consciousness ">
            <a:hlinkClick r:id="rId2"/>
            <a:extLst>
              <a:ext uri="{FF2B5EF4-FFF2-40B4-BE49-F238E27FC236}">
                <a16:creationId xmlns:a16="http://schemas.microsoft.com/office/drawing/2014/main" id="{5F903F82-66DB-DB5B-0675-666DA6EFDE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9700" y="2401252"/>
            <a:ext cx="6324600" cy="2055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99874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7668A-0D0B-4F4B-2B3F-2AF4126D74CB}"/>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F80B3F4-C718-1F8A-F111-F4BEEA01AFA7}"/>
              </a:ext>
            </a:extLst>
          </p:cNvPr>
          <p:cNvSpPr txBox="1">
            <a:spLocks/>
          </p:cNvSpPr>
          <p:nvPr/>
        </p:nvSpPr>
        <p:spPr>
          <a:xfrm>
            <a:off x="838200" y="1752600"/>
            <a:ext cx="7537704" cy="45567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eaLnBrk="1" hangingPunct="1">
              <a:buNone/>
            </a:pPr>
            <a:r>
              <a:rPr lang="en-US" sz="1400" b="1" dirty="0"/>
              <a:t>Modality: </a:t>
            </a:r>
            <a:r>
              <a:rPr lang="en-US" sz="1400" dirty="0"/>
              <a:t>Unconscious Proprioception.</a:t>
            </a:r>
          </a:p>
          <a:p>
            <a:pPr marL="0" indent="0" eaLnBrk="1" hangingPunct="1">
              <a:buNone/>
            </a:pPr>
            <a:r>
              <a:rPr lang="en-US" sz="1400" b="1" dirty="0"/>
              <a:t>Receptor: </a:t>
            </a:r>
            <a:r>
              <a:rPr lang="en-US" sz="1400" dirty="0"/>
              <a:t>Muscle spindle, Golgi tendon organ.</a:t>
            </a:r>
          </a:p>
          <a:p>
            <a:pPr marL="0" indent="0" eaLnBrk="1" hangingPunct="1">
              <a:buNone/>
            </a:pPr>
            <a:endParaRPr lang="en-US" sz="1400" b="1" dirty="0"/>
          </a:p>
          <a:p>
            <a:pPr marL="0" indent="0" eaLnBrk="1" hangingPunct="1">
              <a:buNone/>
            </a:pPr>
            <a:r>
              <a:rPr lang="en-US" sz="1400" b="1" dirty="0" err="1"/>
              <a:t>Ist</a:t>
            </a:r>
            <a:r>
              <a:rPr lang="en-US" sz="1400" b="1" dirty="0"/>
              <a:t> Neuron: 		</a:t>
            </a:r>
            <a:r>
              <a:rPr lang="en-US" sz="1400" dirty="0"/>
              <a:t>Dorsal Root Ganglion (Spinal Ganglion)</a:t>
            </a:r>
          </a:p>
          <a:p>
            <a:pPr marL="0" indent="0" eaLnBrk="1" hangingPunct="1">
              <a:buNone/>
            </a:pPr>
            <a:r>
              <a:rPr lang="en-US" sz="1400" dirty="0"/>
              <a:t>		Posterior Root , [Posterior Column]</a:t>
            </a:r>
          </a:p>
          <a:p>
            <a:pPr marL="0" indent="0" eaLnBrk="1" hangingPunct="1">
              <a:buNone/>
            </a:pPr>
            <a:r>
              <a:rPr lang="en-US" sz="1400" b="1" dirty="0"/>
              <a:t>2nd Neuron: 	1. Clarke’s column</a:t>
            </a:r>
          </a:p>
          <a:p>
            <a:pPr marL="0" indent="0" eaLnBrk="1" hangingPunct="1">
              <a:buNone/>
            </a:pPr>
            <a:r>
              <a:rPr lang="en-US" sz="1400" dirty="0"/>
              <a:t>			Posterior Spinocerebellar Tract</a:t>
            </a:r>
          </a:p>
          <a:p>
            <a:pPr marL="0" indent="0" eaLnBrk="1" hangingPunct="1">
              <a:buNone/>
            </a:pPr>
            <a:r>
              <a:rPr lang="en-US" sz="1400" b="1" dirty="0"/>
              <a:t>		2. Accessory Cuneate Nucleus</a:t>
            </a:r>
          </a:p>
          <a:p>
            <a:pPr marL="0" indent="0" eaLnBrk="1" hangingPunct="1">
              <a:buNone/>
            </a:pPr>
            <a:r>
              <a:rPr lang="en-US" sz="1400" dirty="0"/>
              <a:t>			</a:t>
            </a:r>
            <a:r>
              <a:rPr lang="en-US" sz="1400" dirty="0" err="1"/>
              <a:t>Cuneocerebellar</a:t>
            </a:r>
            <a:r>
              <a:rPr lang="en-US" sz="1400" dirty="0"/>
              <a:t> Tract</a:t>
            </a:r>
          </a:p>
          <a:p>
            <a:pPr marL="0" indent="0" eaLnBrk="1" hangingPunct="1">
              <a:buNone/>
            </a:pPr>
            <a:r>
              <a:rPr lang="en-US" sz="1400" b="1" dirty="0"/>
              <a:t>		3. Posterior Horn</a:t>
            </a:r>
          </a:p>
          <a:p>
            <a:pPr marL="0" indent="0" eaLnBrk="1" hangingPunct="1">
              <a:buNone/>
            </a:pPr>
            <a:r>
              <a:rPr lang="en-US" sz="1400" dirty="0"/>
              <a:t>			Anterior Spinocerebellar r Tract</a:t>
            </a:r>
          </a:p>
          <a:p>
            <a:pPr marL="0" indent="0" eaLnBrk="1" hangingPunct="1">
              <a:buNone/>
            </a:pPr>
            <a:r>
              <a:rPr lang="en-US" sz="1400" b="1" dirty="0"/>
              <a:t>Termination:	</a:t>
            </a:r>
            <a:r>
              <a:rPr lang="en-US" sz="1400" dirty="0"/>
              <a:t>Cerebellar Cortex.</a:t>
            </a:r>
            <a:endParaRPr lang="en-US" sz="1200" dirty="0"/>
          </a:p>
        </p:txBody>
      </p:sp>
      <p:sp>
        <p:nvSpPr>
          <p:cNvPr id="8" name="Title 1">
            <a:extLst>
              <a:ext uri="{FF2B5EF4-FFF2-40B4-BE49-F238E27FC236}">
                <a16:creationId xmlns:a16="http://schemas.microsoft.com/office/drawing/2014/main" id="{616F4A12-9698-220B-25B6-ECC2C6D85503}"/>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sz="4000" dirty="0"/>
              <a:t>Spinocerebellar Tract</a:t>
            </a:r>
          </a:p>
        </p:txBody>
      </p:sp>
    </p:spTree>
    <p:extLst>
      <p:ext uri="{BB962C8B-B14F-4D97-AF65-F5344CB8AC3E}">
        <p14:creationId xmlns:p14="http://schemas.microsoft.com/office/powerpoint/2010/main" val="14112855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49B74-40BE-15C2-DF18-DB1500C78C6E}"/>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40FF907-EBB2-0628-8662-9B197FFAD1AB}"/>
              </a:ext>
            </a:extLst>
          </p:cNvPr>
          <p:cNvSpPr txBox="1">
            <a:spLocks/>
          </p:cNvSpPr>
          <p:nvPr/>
        </p:nvSpPr>
        <p:spPr>
          <a:xfrm>
            <a:off x="838200" y="2084832"/>
            <a:ext cx="7537704" cy="4224528"/>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eaLnBrk="1" hangingPunct="1">
              <a:buFont typeface="Arial" panose="020B0604020202020204" pitchFamily="34" charset="0"/>
              <a:buChar char="•"/>
            </a:pPr>
            <a:r>
              <a:rPr lang="en-US" sz="1600" dirty="0"/>
              <a:t>Posterior spinocerebellar tract: Flat bands at periphery of lateral column.</a:t>
            </a:r>
          </a:p>
          <a:p>
            <a:pPr eaLnBrk="1" hangingPunct="1">
              <a:buFont typeface="Arial" panose="020B0604020202020204" pitchFamily="34" charset="0"/>
              <a:buChar char="•"/>
            </a:pPr>
            <a:r>
              <a:rPr lang="en-US" sz="1600" dirty="0"/>
              <a:t>Anterior spinocerebellar tracts: in periphery in front of posterior spinocerebellar tract.</a:t>
            </a:r>
          </a:p>
          <a:p>
            <a:pPr eaLnBrk="1" hangingPunct="1">
              <a:buFont typeface="Arial" panose="020B0604020202020204" pitchFamily="34" charset="0"/>
              <a:buChar char="•"/>
            </a:pPr>
            <a:r>
              <a:rPr lang="en-US" sz="1600" dirty="0"/>
              <a:t>Posterior &amp; anterior spinocerebellar tracts carry </a:t>
            </a:r>
            <a:r>
              <a:rPr lang="en-US" sz="1600" dirty="0" err="1"/>
              <a:t>propioceptive</a:t>
            </a:r>
            <a:r>
              <a:rPr lang="en-US" sz="1600" dirty="0"/>
              <a:t> impulses to &amp; cerebellum.</a:t>
            </a:r>
          </a:p>
          <a:p>
            <a:pPr eaLnBrk="1" hangingPunct="1">
              <a:buFont typeface="Arial" panose="020B0604020202020204" pitchFamily="34" charset="0"/>
              <a:buChar char="•"/>
            </a:pPr>
            <a:r>
              <a:rPr lang="en-US" sz="1600" dirty="0" err="1"/>
              <a:t>Cuneocerebellar</a:t>
            </a:r>
            <a:r>
              <a:rPr lang="en-US" sz="1600" dirty="0"/>
              <a:t> tract.</a:t>
            </a:r>
          </a:p>
          <a:p>
            <a:pPr eaLnBrk="1" hangingPunct="1">
              <a:buFont typeface="Arial" panose="020B0604020202020204" pitchFamily="34" charset="0"/>
              <a:buChar char="•"/>
            </a:pPr>
            <a:r>
              <a:rPr lang="en-US" sz="1600" dirty="0" err="1"/>
              <a:t>Spinotectal</a:t>
            </a:r>
            <a:r>
              <a:rPr lang="en-US" sz="1600" dirty="0"/>
              <a:t> tract: medial to anterior spinothalamic tract &amp; anterior to lateral </a:t>
            </a:r>
            <a:r>
              <a:rPr lang="en-US" sz="1600" dirty="0" err="1"/>
              <a:t>spinothalmic</a:t>
            </a:r>
            <a:r>
              <a:rPr lang="en-US" sz="1600" dirty="0"/>
              <a:t> Tract.</a:t>
            </a:r>
          </a:p>
          <a:p>
            <a:pPr eaLnBrk="1" hangingPunct="1">
              <a:buFont typeface="Arial" panose="020B0604020202020204" pitchFamily="34" charset="0"/>
              <a:buChar char="•"/>
            </a:pPr>
            <a:r>
              <a:rPr lang="en-US" sz="1600" dirty="0" err="1"/>
              <a:t>Spinoolivary</a:t>
            </a:r>
            <a:r>
              <a:rPr lang="en-US" sz="1600" dirty="0"/>
              <a:t> tract: at junction of anterior &amp; lateral white columns.</a:t>
            </a:r>
          </a:p>
          <a:p>
            <a:pPr eaLnBrk="1" hangingPunct="1">
              <a:buFont typeface="Arial" panose="020B0604020202020204" pitchFamily="34" charset="0"/>
              <a:buChar char="•"/>
            </a:pPr>
            <a:r>
              <a:rPr lang="en-US" sz="1600" dirty="0" err="1"/>
              <a:t>Spinoreticular</a:t>
            </a:r>
            <a:r>
              <a:rPr lang="en-US" sz="1600" dirty="0"/>
              <a:t> tract: mixed with lateral spinothalamic tract.</a:t>
            </a:r>
          </a:p>
          <a:p>
            <a:pPr eaLnBrk="1" hangingPunct="1">
              <a:buFont typeface="Arial" panose="020B0604020202020204" pitchFamily="34" charset="0"/>
              <a:buChar char="•"/>
            </a:pPr>
            <a:r>
              <a:rPr lang="en-US" sz="1600" dirty="0" err="1"/>
              <a:t>Spinovestibular</a:t>
            </a:r>
            <a:r>
              <a:rPr lang="en-US" sz="1600" dirty="0"/>
              <a:t> tract.</a:t>
            </a:r>
          </a:p>
        </p:txBody>
      </p:sp>
      <p:sp>
        <p:nvSpPr>
          <p:cNvPr id="8" name="Title 1">
            <a:extLst>
              <a:ext uri="{FF2B5EF4-FFF2-40B4-BE49-F238E27FC236}">
                <a16:creationId xmlns:a16="http://schemas.microsoft.com/office/drawing/2014/main" id="{FED8EFFD-F466-4139-D6A9-DFDC469F3265}"/>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sz="3600" dirty="0"/>
              <a:t>ASCENDING TRACTS FOR UNCONSCIOUS SENSATIOS</a:t>
            </a:r>
          </a:p>
        </p:txBody>
      </p:sp>
    </p:spTree>
    <p:extLst>
      <p:ext uri="{BB962C8B-B14F-4D97-AF65-F5344CB8AC3E}">
        <p14:creationId xmlns:p14="http://schemas.microsoft.com/office/powerpoint/2010/main" val="6224168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Object 2">
            <a:extLst>
              <a:ext uri="{FF2B5EF4-FFF2-40B4-BE49-F238E27FC236}">
                <a16:creationId xmlns:a16="http://schemas.microsoft.com/office/drawing/2014/main" id="{219F322D-DEE5-D6C6-15EF-8EF7F2EC23EE}"/>
              </a:ext>
            </a:extLst>
          </p:cNvPr>
          <p:cNvGraphicFramePr>
            <a:graphicFrameLocks/>
          </p:cNvGraphicFramePr>
          <p:nvPr>
            <p:extLst>
              <p:ext uri="{D42A27DB-BD31-4B8C-83A1-F6EECF244321}">
                <p14:modId xmlns:p14="http://schemas.microsoft.com/office/powerpoint/2010/main" val="1335730874"/>
              </p:ext>
            </p:extLst>
          </p:nvPr>
        </p:nvGraphicFramePr>
        <p:xfrm>
          <a:off x="1674018" y="1295400"/>
          <a:ext cx="5794375" cy="5021263"/>
        </p:xfrm>
        <a:graphic>
          <a:graphicData uri="http://schemas.openxmlformats.org/presentationml/2006/ole">
            <mc:AlternateContent xmlns:mc="http://schemas.openxmlformats.org/markup-compatibility/2006">
              <mc:Choice xmlns:v="urn:schemas-microsoft-com:vml" Requires="v">
                <p:oleObj name="CorelDRAW!" r:id="rId3" imgW="5108400" imgH="3938400" progId="CDraw4">
                  <p:embed/>
                </p:oleObj>
              </mc:Choice>
              <mc:Fallback>
                <p:oleObj name="CorelDRAW!" r:id="rId3" imgW="5108400" imgH="3938400" progId="CDraw4">
                  <p:embed/>
                  <p:pic>
                    <p:nvPicPr>
                      <p:cNvPr id="0"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4018" y="1295400"/>
                        <a:ext cx="5794375" cy="502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Content Placeholder 4">
            <a:extLst>
              <a:ext uri="{FF2B5EF4-FFF2-40B4-BE49-F238E27FC236}">
                <a16:creationId xmlns:a16="http://schemas.microsoft.com/office/drawing/2014/main" id="{919DA627-B0D0-0E9C-A6E6-7E720F68C4A3}"/>
              </a:ext>
            </a:extLst>
          </p:cNvPr>
          <p:cNvSpPr txBox="1">
            <a:spLocks/>
          </p:cNvSpPr>
          <p:nvPr/>
        </p:nvSpPr>
        <p:spPr>
          <a:xfrm>
            <a:off x="2994519" y="762000"/>
            <a:ext cx="3153372" cy="353568"/>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algn="ctr" fontAlgn="auto">
              <a:spcBef>
                <a:spcPts val="0"/>
              </a:spcBef>
              <a:spcAft>
                <a:spcPts val="0"/>
              </a:spcAft>
              <a:defRPr/>
            </a:pPr>
            <a:r>
              <a:rPr lang="en-US" altLang="ko-KR" dirty="0">
                <a:latin typeface="+mn-lt"/>
                <a:cs typeface="+mn-cs"/>
              </a:rPr>
              <a:t>SPINOCEREBELLAR TRACT</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7">
            <a:extLst>
              <a:ext uri="{FF2B5EF4-FFF2-40B4-BE49-F238E27FC236}">
                <a16:creationId xmlns:a16="http://schemas.microsoft.com/office/drawing/2014/main" id="{C06EABED-7432-BE5A-E1EF-77E6EBAE90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42" b="8806"/>
          <a:stretch>
            <a:fillRect/>
          </a:stretch>
        </p:blipFill>
        <p:spPr bwMode="auto">
          <a:xfrm>
            <a:off x="495300" y="1609044"/>
            <a:ext cx="8153400" cy="3639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A7D39-2C00-F969-1894-3BA1372458B4}"/>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7B63098-6DD2-2D87-055E-761E819554DE}"/>
              </a:ext>
            </a:extLst>
          </p:cNvPr>
          <p:cNvSpPr txBox="1">
            <a:spLocks/>
          </p:cNvSpPr>
          <p:nvPr/>
        </p:nvSpPr>
        <p:spPr>
          <a:xfrm>
            <a:off x="838200" y="2084832"/>
            <a:ext cx="7537704" cy="4224528"/>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eaLnBrk="1" hangingPunct="1">
              <a:buFont typeface="Arial" panose="020B0604020202020204" pitchFamily="34" charset="0"/>
              <a:buChar char="•"/>
            </a:pPr>
            <a:r>
              <a:rPr lang="en-US" sz="1600" dirty="0"/>
              <a:t>Carry </a:t>
            </a:r>
            <a:r>
              <a:rPr lang="en-US" sz="1600" dirty="0" err="1"/>
              <a:t>sensationsfrom</a:t>
            </a:r>
            <a:r>
              <a:rPr lang="en-US" sz="1600" dirty="0"/>
              <a:t> lower limb &amp; trunk.</a:t>
            </a:r>
          </a:p>
          <a:p>
            <a:pPr eaLnBrk="1" hangingPunct="1">
              <a:buFont typeface="Arial" panose="020B0604020202020204" pitchFamily="34" charset="0"/>
              <a:buChar char="•"/>
            </a:pPr>
            <a:r>
              <a:rPr lang="en-US" sz="1600" dirty="0"/>
              <a:t>Both tracts start Clarks column which receive collaterals from </a:t>
            </a:r>
            <a:r>
              <a:rPr lang="en-US" sz="1600" dirty="0" err="1"/>
              <a:t>propioceptive</a:t>
            </a:r>
            <a:r>
              <a:rPr lang="en-US" sz="1600" dirty="0"/>
              <a:t> </a:t>
            </a:r>
            <a:r>
              <a:rPr lang="en-US" sz="1600" dirty="0" err="1"/>
              <a:t>fibres</a:t>
            </a:r>
            <a:r>
              <a:rPr lang="en-US" sz="1600" dirty="0"/>
              <a:t> in posterior root.</a:t>
            </a:r>
          </a:p>
          <a:p>
            <a:pPr eaLnBrk="1" hangingPunct="1">
              <a:buFont typeface="Arial" panose="020B0604020202020204" pitchFamily="34" charset="0"/>
              <a:buChar char="•"/>
            </a:pPr>
            <a:r>
              <a:rPr lang="en-US" sz="1600" dirty="0"/>
              <a:t>Posterior </a:t>
            </a:r>
            <a:r>
              <a:rPr lang="en-US" sz="1600" dirty="0" err="1"/>
              <a:t>spiocerebellar</a:t>
            </a:r>
            <a:r>
              <a:rPr lang="en-US" sz="1600" dirty="0"/>
              <a:t> tract is direct </a:t>
            </a:r>
            <a:r>
              <a:rPr lang="en-US" sz="1600" dirty="0" err="1"/>
              <a:t>i.e.formed</a:t>
            </a:r>
            <a:r>
              <a:rPr lang="en-US" sz="1600" dirty="0"/>
              <a:t> by axons of Clark’s column of same side.</a:t>
            </a:r>
          </a:p>
          <a:p>
            <a:pPr eaLnBrk="1" hangingPunct="1">
              <a:buFont typeface="Arial" panose="020B0604020202020204" pitchFamily="34" charset="0"/>
              <a:buChar char="•"/>
            </a:pPr>
            <a:r>
              <a:rPr lang="en-US" sz="1600" dirty="0"/>
              <a:t>It carries </a:t>
            </a:r>
            <a:r>
              <a:rPr lang="en-US" sz="1600" dirty="0" err="1"/>
              <a:t>fibres</a:t>
            </a:r>
            <a:r>
              <a:rPr lang="en-US" sz="1600" dirty="0"/>
              <a:t> from upper part of spinal cord (C8 to L3).</a:t>
            </a:r>
          </a:p>
          <a:p>
            <a:pPr eaLnBrk="1" hangingPunct="1">
              <a:buFont typeface="Arial" panose="020B0604020202020204" pitchFamily="34" charset="0"/>
              <a:buChar char="•"/>
            </a:pPr>
            <a:r>
              <a:rPr lang="en-US" sz="1600" dirty="0"/>
              <a:t>Enters cerebellum via inferior cerebellar peduncle.</a:t>
            </a:r>
          </a:p>
          <a:p>
            <a:pPr eaLnBrk="1" hangingPunct="1">
              <a:buFont typeface="Arial" panose="020B0604020202020204" pitchFamily="34" charset="0"/>
              <a:buChar char="•"/>
            </a:pPr>
            <a:r>
              <a:rPr lang="en-US" sz="1600" dirty="0"/>
              <a:t>Anterior spinocerebellar tract is crossed. Formed by axons of Clark’s column of opposite side </a:t>
            </a:r>
            <a:r>
              <a:rPr lang="en-US" sz="1600" dirty="0" err="1"/>
              <a:t>mainly.Carries</a:t>
            </a:r>
            <a:r>
              <a:rPr lang="en-US" sz="1600" dirty="0"/>
              <a:t> </a:t>
            </a:r>
            <a:r>
              <a:rPr lang="en-US" sz="1600" dirty="0" err="1"/>
              <a:t>propioceptive</a:t>
            </a:r>
            <a:r>
              <a:rPr lang="en-US" sz="1600" dirty="0"/>
              <a:t> </a:t>
            </a:r>
            <a:r>
              <a:rPr lang="en-US" sz="1600" dirty="0" err="1"/>
              <a:t>fibres</a:t>
            </a:r>
            <a:r>
              <a:rPr lang="en-US" sz="1600" dirty="0"/>
              <a:t> from lower part of spinal cord (L1 toS5).</a:t>
            </a:r>
          </a:p>
          <a:p>
            <a:pPr eaLnBrk="1" hangingPunct="1">
              <a:buFont typeface="Arial" panose="020B0604020202020204" pitchFamily="34" charset="0"/>
              <a:buChar char="•"/>
            </a:pPr>
            <a:r>
              <a:rPr lang="en-US" sz="1600" dirty="0"/>
              <a:t>Enters cerebellum via superior cerebellar peduncle.</a:t>
            </a:r>
          </a:p>
        </p:txBody>
      </p:sp>
      <p:sp>
        <p:nvSpPr>
          <p:cNvPr id="8" name="Title 1">
            <a:extLst>
              <a:ext uri="{FF2B5EF4-FFF2-40B4-BE49-F238E27FC236}">
                <a16:creationId xmlns:a16="http://schemas.microsoft.com/office/drawing/2014/main" id="{AC7B2FCD-83DE-30BF-6C11-73B08CC07D15}"/>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sz="3600" dirty="0"/>
              <a:t>Spinocerebellar tract Posterior &amp; anterior</a:t>
            </a:r>
          </a:p>
        </p:txBody>
      </p:sp>
    </p:spTree>
    <p:extLst>
      <p:ext uri="{BB962C8B-B14F-4D97-AF65-F5344CB8AC3E}">
        <p14:creationId xmlns:p14="http://schemas.microsoft.com/office/powerpoint/2010/main" val="5940422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4868" name="Group 36">
            <a:extLst>
              <a:ext uri="{FF2B5EF4-FFF2-40B4-BE49-F238E27FC236}">
                <a16:creationId xmlns:a16="http://schemas.microsoft.com/office/drawing/2014/main" id="{9D3B2FBB-B5B3-A479-E09D-55D5D8BA3E47}"/>
              </a:ext>
            </a:extLst>
          </p:cNvPr>
          <p:cNvGraphicFramePr>
            <a:graphicFrameLocks noGrp="1"/>
          </p:cNvGraphicFramePr>
          <p:nvPr>
            <p:extLst>
              <p:ext uri="{D42A27DB-BD31-4B8C-83A1-F6EECF244321}">
                <p14:modId xmlns:p14="http://schemas.microsoft.com/office/powerpoint/2010/main" val="853939953"/>
              </p:ext>
            </p:extLst>
          </p:nvPr>
        </p:nvGraphicFramePr>
        <p:xfrm>
          <a:off x="1119208" y="1062831"/>
          <a:ext cx="6905584" cy="4732338"/>
        </p:xfrm>
        <a:graphic>
          <a:graphicData uri="http://schemas.openxmlformats.org/drawingml/2006/table">
            <a:tbl>
              <a:tblPr/>
              <a:tblGrid>
                <a:gridCol w="3277226">
                  <a:extLst>
                    <a:ext uri="{9D8B030D-6E8A-4147-A177-3AD203B41FA5}">
                      <a16:colId xmlns:a16="http://schemas.microsoft.com/office/drawing/2014/main" val="20000"/>
                    </a:ext>
                  </a:extLst>
                </a:gridCol>
                <a:gridCol w="3628358">
                  <a:extLst>
                    <a:ext uri="{9D8B030D-6E8A-4147-A177-3AD203B41FA5}">
                      <a16:colId xmlns:a16="http://schemas.microsoft.com/office/drawing/2014/main" val="20001"/>
                    </a:ext>
                  </a:extLst>
                </a:gridCol>
              </a:tblGrid>
              <a:tr h="68072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n-lt"/>
                          <a:cs typeface="Times New Roman" pitchFamily="18" charset="0"/>
                        </a:rPr>
                        <a:t>Posterior Spinocerebellar Tract</a:t>
                      </a:r>
                      <a:endParaRPr kumimoji="0" lang="en-US" sz="1600" b="1" i="0" u="none" strike="noStrike" cap="none" normalizeH="0" baseline="0" dirty="0">
                        <a:ln>
                          <a:noFill/>
                        </a:ln>
                        <a:solidFill>
                          <a:schemeClr val="tx1"/>
                        </a:solidFill>
                        <a:effectLst/>
                        <a:latin typeface="+mn-lt"/>
                      </a:endParaRPr>
                    </a:p>
                  </a:txBody>
                  <a:tcPr marL="70226" marR="70226" marT="35115" marB="351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n-lt"/>
                          <a:cs typeface="Times New Roman" pitchFamily="18" charset="0"/>
                        </a:rPr>
                        <a:t>Anterior Spinocerebellar Tract</a:t>
                      </a:r>
                      <a:endParaRPr kumimoji="0" lang="en-US" sz="1600" b="1" i="0" u="none" strike="noStrike" cap="none" normalizeH="0" baseline="0" dirty="0">
                        <a:ln>
                          <a:noFill/>
                        </a:ln>
                        <a:solidFill>
                          <a:schemeClr val="tx1"/>
                        </a:solidFill>
                        <a:effectLst/>
                        <a:latin typeface="+mn-lt"/>
                      </a:endParaRPr>
                    </a:p>
                  </a:txBody>
                  <a:tcPr marL="70226" marR="70226" marT="35115" marB="351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7234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mn-lt"/>
                          <a:cs typeface="Times New Roman" pitchFamily="18" charset="0"/>
                        </a:rPr>
                        <a:t>Arise from Clark’s column.</a:t>
                      </a:r>
                      <a:endParaRPr kumimoji="0" lang="en-US" sz="1200" b="0" i="0" u="none" strike="noStrike" cap="none" normalizeH="0" baseline="0" dirty="0">
                        <a:ln>
                          <a:noFill/>
                        </a:ln>
                        <a:solidFill>
                          <a:schemeClr val="tx1"/>
                        </a:solidFill>
                        <a:effectLst/>
                        <a:latin typeface="+mn-lt"/>
                      </a:endParaRPr>
                    </a:p>
                  </a:txBody>
                  <a:tcPr marL="70226" marR="70226" marT="35115" marB="351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mn-lt"/>
                          <a:cs typeface="Times New Roman" pitchFamily="18" charset="0"/>
                        </a:rPr>
                        <a:t>Arise from Clark’s column.</a:t>
                      </a:r>
                      <a:endParaRPr kumimoji="0" lang="en-US" sz="1200" b="0" i="0" u="none" strike="noStrike" cap="none" normalizeH="0" baseline="0" dirty="0">
                        <a:ln>
                          <a:noFill/>
                        </a:ln>
                        <a:solidFill>
                          <a:schemeClr val="tx1"/>
                        </a:solidFill>
                        <a:effectLst/>
                        <a:latin typeface="+mn-lt"/>
                      </a:endParaRPr>
                    </a:p>
                  </a:txBody>
                  <a:tcPr marL="70226" marR="70226" marT="35115" marB="351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881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mn-lt"/>
                          <a:cs typeface="Times New Roman" pitchFamily="18" charset="0"/>
                        </a:rPr>
                        <a:t>1</a:t>
                      </a:r>
                      <a:r>
                        <a:rPr kumimoji="0" lang="en-US" sz="1200" b="0" i="0" u="none" strike="noStrike" cap="none" normalizeH="0" baseline="30000" dirty="0">
                          <a:ln>
                            <a:noFill/>
                          </a:ln>
                          <a:solidFill>
                            <a:schemeClr val="tx1"/>
                          </a:solidFill>
                          <a:effectLst/>
                          <a:latin typeface="+mn-lt"/>
                          <a:cs typeface="Times New Roman" pitchFamily="18" charset="0"/>
                        </a:rPr>
                        <a:t>st</a:t>
                      </a:r>
                      <a:r>
                        <a:rPr kumimoji="0" lang="en-US" sz="1200" b="0" i="0" u="none" strike="noStrike" cap="none" normalizeH="0" baseline="0" dirty="0">
                          <a:ln>
                            <a:noFill/>
                          </a:ln>
                          <a:solidFill>
                            <a:schemeClr val="tx1"/>
                          </a:solidFill>
                          <a:effectLst/>
                          <a:latin typeface="+mn-lt"/>
                          <a:cs typeface="Times New Roman" pitchFamily="18" charset="0"/>
                        </a:rPr>
                        <a:t> order neuron are found in posterior root ganglia (C8 to L3) nucleus dorsalis.</a:t>
                      </a:r>
                      <a:endParaRPr kumimoji="0" lang="en-US" sz="1200" b="0" i="0" u="none" strike="noStrike" cap="none" normalizeH="0" baseline="0" dirty="0">
                        <a:ln>
                          <a:noFill/>
                        </a:ln>
                        <a:solidFill>
                          <a:schemeClr val="tx1"/>
                        </a:solidFill>
                        <a:effectLst/>
                        <a:latin typeface="+mn-lt"/>
                      </a:endParaRPr>
                    </a:p>
                  </a:txBody>
                  <a:tcPr marL="70226" marR="70226" marT="35115" marB="351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mn-lt"/>
                          <a:cs typeface="Times New Roman" pitchFamily="18" charset="0"/>
                        </a:rPr>
                        <a:t>1</a:t>
                      </a:r>
                      <a:r>
                        <a:rPr kumimoji="0" lang="en-US" sz="1200" b="0" i="0" u="none" strike="noStrike" cap="none" normalizeH="0" baseline="30000" dirty="0">
                          <a:ln>
                            <a:noFill/>
                          </a:ln>
                          <a:solidFill>
                            <a:schemeClr val="tx1"/>
                          </a:solidFill>
                          <a:effectLst/>
                          <a:latin typeface="+mn-lt"/>
                          <a:cs typeface="Times New Roman" pitchFamily="18" charset="0"/>
                        </a:rPr>
                        <a:t>st</a:t>
                      </a:r>
                      <a:r>
                        <a:rPr kumimoji="0" lang="en-US" sz="1200" b="0" i="0" u="none" strike="noStrike" cap="none" normalizeH="0" baseline="0" dirty="0">
                          <a:ln>
                            <a:noFill/>
                          </a:ln>
                          <a:solidFill>
                            <a:schemeClr val="tx1"/>
                          </a:solidFill>
                          <a:effectLst/>
                          <a:latin typeface="+mn-lt"/>
                          <a:cs typeface="Times New Roman" pitchFamily="18" charset="0"/>
                        </a:rPr>
                        <a:t> order neuron are found in posterior root ganglia (L1 to S5) nucleus dorsalis.</a:t>
                      </a:r>
                      <a:endParaRPr kumimoji="0" lang="en-US" sz="1200" b="0" i="0" u="none" strike="noStrike" cap="none" normalizeH="0" baseline="0" dirty="0">
                        <a:ln>
                          <a:noFill/>
                        </a:ln>
                        <a:solidFill>
                          <a:schemeClr val="tx1"/>
                        </a:solidFill>
                        <a:effectLst/>
                        <a:latin typeface="+mn-lt"/>
                      </a:endParaRPr>
                    </a:p>
                  </a:txBody>
                  <a:tcPr marL="70226" marR="70226" marT="35115" marB="351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60298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mn-lt"/>
                          <a:cs typeface="Times New Roman" pitchFamily="18" charset="0"/>
                        </a:rPr>
                        <a:t>2</a:t>
                      </a:r>
                      <a:r>
                        <a:rPr kumimoji="0" lang="en-US" sz="1200" b="0" i="0" u="none" strike="noStrike" cap="none" normalizeH="0" baseline="30000" dirty="0">
                          <a:ln>
                            <a:noFill/>
                          </a:ln>
                          <a:solidFill>
                            <a:schemeClr val="tx1"/>
                          </a:solidFill>
                          <a:effectLst/>
                          <a:latin typeface="+mn-lt"/>
                          <a:cs typeface="Times New Roman" pitchFamily="18" charset="0"/>
                        </a:rPr>
                        <a:t>nd</a:t>
                      </a:r>
                      <a:r>
                        <a:rPr kumimoji="0" lang="en-US" sz="1200" b="0" i="0" u="none" strike="noStrike" cap="none" normalizeH="0" baseline="0" dirty="0">
                          <a:ln>
                            <a:noFill/>
                          </a:ln>
                          <a:solidFill>
                            <a:schemeClr val="tx1"/>
                          </a:solidFill>
                          <a:effectLst/>
                          <a:latin typeface="+mn-lt"/>
                          <a:cs typeface="Times New Roman" pitchFamily="18" charset="0"/>
                        </a:rPr>
                        <a:t> order neurons are direct &amp; ipsilateral.</a:t>
                      </a:r>
                      <a:endParaRPr kumimoji="0" lang="en-US" sz="1200" b="0" i="0" u="none" strike="noStrike" cap="none" normalizeH="0" baseline="0" dirty="0">
                        <a:ln>
                          <a:noFill/>
                        </a:ln>
                        <a:solidFill>
                          <a:schemeClr val="tx1"/>
                        </a:solidFill>
                        <a:effectLst/>
                        <a:latin typeface="+mn-lt"/>
                      </a:endParaRPr>
                    </a:p>
                  </a:txBody>
                  <a:tcPr marL="70226" marR="70226" marT="35115" marB="351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mn-lt"/>
                          <a:cs typeface="Times New Roman" pitchFamily="18" charset="0"/>
                        </a:rPr>
                        <a:t>2</a:t>
                      </a:r>
                      <a:r>
                        <a:rPr kumimoji="0" lang="en-US" sz="1200" b="0" i="0" u="none" strike="noStrike" cap="none" normalizeH="0" baseline="30000" dirty="0">
                          <a:ln>
                            <a:noFill/>
                          </a:ln>
                          <a:solidFill>
                            <a:schemeClr val="tx1"/>
                          </a:solidFill>
                          <a:effectLst/>
                          <a:latin typeface="+mn-lt"/>
                          <a:cs typeface="Times New Roman" pitchFamily="18" charset="0"/>
                        </a:rPr>
                        <a:t>nd</a:t>
                      </a:r>
                      <a:r>
                        <a:rPr kumimoji="0" lang="en-US" sz="1200" b="0" i="0" u="none" strike="noStrike" cap="none" normalizeH="0" baseline="0" dirty="0">
                          <a:ln>
                            <a:noFill/>
                          </a:ln>
                          <a:solidFill>
                            <a:schemeClr val="tx1"/>
                          </a:solidFill>
                          <a:effectLst/>
                          <a:latin typeface="+mn-lt"/>
                          <a:cs typeface="Times New Roman" pitchFamily="18" charset="0"/>
                        </a:rPr>
                        <a:t> order neurons are crossed mostly contralateral give rise to axons those decussate in anterior white column &amp; ascend.</a:t>
                      </a:r>
                      <a:endParaRPr kumimoji="0" lang="en-US" sz="1200" b="0" i="0" u="none" strike="noStrike" cap="none" normalizeH="0" baseline="0" dirty="0">
                        <a:ln>
                          <a:noFill/>
                        </a:ln>
                        <a:solidFill>
                          <a:schemeClr val="tx1"/>
                        </a:solidFill>
                        <a:effectLst/>
                        <a:latin typeface="+mn-lt"/>
                      </a:endParaRPr>
                    </a:p>
                  </a:txBody>
                  <a:tcPr marL="70226" marR="70226" marT="35115" marB="351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881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mn-lt"/>
                          <a:cs typeface="Times New Roman" pitchFamily="18" charset="0"/>
                        </a:rPr>
                        <a:t>Enter cerebellum via inferior cerebellar peduncle.</a:t>
                      </a:r>
                      <a:endParaRPr kumimoji="0" lang="en-US" sz="1200" b="0" i="0" u="none" strike="noStrike" cap="none" normalizeH="0" baseline="0" dirty="0">
                        <a:ln>
                          <a:noFill/>
                        </a:ln>
                        <a:solidFill>
                          <a:schemeClr val="tx1"/>
                        </a:solidFill>
                        <a:effectLst/>
                        <a:latin typeface="+mn-lt"/>
                      </a:endParaRPr>
                    </a:p>
                  </a:txBody>
                  <a:tcPr marL="70226" marR="70226" marT="35115" marB="351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mn-lt"/>
                          <a:cs typeface="Times New Roman" pitchFamily="18" charset="0"/>
                        </a:rPr>
                        <a:t>Enter cerebellum via superior cerebellar peduncle.</a:t>
                      </a:r>
                      <a:endParaRPr kumimoji="0" lang="en-US" sz="1200" b="0" i="0" u="none" strike="noStrike" cap="none" normalizeH="0" baseline="0" dirty="0">
                        <a:ln>
                          <a:noFill/>
                        </a:ln>
                        <a:solidFill>
                          <a:schemeClr val="tx1"/>
                        </a:solidFill>
                        <a:effectLst/>
                        <a:latin typeface="+mn-lt"/>
                      </a:endParaRPr>
                    </a:p>
                  </a:txBody>
                  <a:tcPr marL="70226" marR="70226" marT="35115" marB="351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0F737-A769-60C9-8F16-CEF95A626B34}"/>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3D8043E5-8F82-13CB-CA80-8D84B47C0C5B}"/>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sz="4000" dirty="0"/>
              <a:t>Spinocerebellar Tract</a:t>
            </a:r>
          </a:p>
        </p:txBody>
      </p:sp>
      <p:sp>
        <p:nvSpPr>
          <p:cNvPr id="6" name="Rectangle 10">
            <a:extLst>
              <a:ext uri="{FF2B5EF4-FFF2-40B4-BE49-F238E27FC236}">
                <a16:creationId xmlns:a16="http://schemas.microsoft.com/office/drawing/2014/main" id="{3311D1F8-C4F9-8FC1-6166-2B91DDB5E384}"/>
              </a:ext>
            </a:extLst>
          </p:cNvPr>
          <p:cNvSpPr>
            <a:spLocks noChangeArrowheads="1"/>
          </p:cNvSpPr>
          <p:nvPr/>
        </p:nvSpPr>
        <p:spPr bwMode="auto">
          <a:xfrm>
            <a:off x="764094" y="2438400"/>
            <a:ext cx="5408106" cy="369974"/>
          </a:xfrm>
          <a:prstGeom prst="rect">
            <a:avLst/>
          </a:prstGeom>
          <a:noFill/>
          <a:ln w="9525">
            <a:noFill/>
            <a:miter lim="800000"/>
            <a:headEnd/>
            <a:tailEnd/>
          </a:ln>
          <a:effectLst/>
        </p:spPr>
        <p:txBody>
          <a:bodyPr wrap="square" lIns="92075" tIns="46038" rIns="92075" bIns="46038">
            <a:spAutoFit/>
          </a:bodyPr>
          <a:lstStyle/>
          <a:p>
            <a:pPr fontAlgn="auto">
              <a:spcBef>
                <a:spcPts val="0"/>
              </a:spcBef>
              <a:spcAft>
                <a:spcPts val="0"/>
              </a:spcAft>
              <a:defRPr/>
            </a:pPr>
            <a:r>
              <a:rPr lang="en-US" altLang="ko-KR" u="sng" dirty="0">
                <a:solidFill>
                  <a:srgbClr val="FF0000"/>
                </a:solidFill>
                <a:latin typeface="+mn-lt"/>
                <a:cs typeface="+mn-cs"/>
              </a:rPr>
              <a:t>Anterior </a:t>
            </a:r>
            <a:r>
              <a:rPr lang="en-US" altLang="ko-KR" u="sng" dirty="0" err="1">
                <a:solidFill>
                  <a:srgbClr val="FF0000"/>
                </a:solidFill>
                <a:latin typeface="+mn-lt"/>
                <a:cs typeface="+mn-cs"/>
              </a:rPr>
              <a:t>SCbllT</a:t>
            </a:r>
            <a:r>
              <a:rPr lang="en-US" altLang="ko-KR" dirty="0">
                <a:solidFill>
                  <a:srgbClr val="FF0000"/>
                </a:solidFill>
                <a:latin typeface="+mn-lt"/>
                <a:cs typeface="+mn-cs"/>
              </a:rPr>
              <a:t> </a:t>
            </a:r>
            <a:r>
              <a:rPr lang="en-US" altLang="ko-KR" u="sng" dirty="0">
                <a:solidFill>
                  <a:srgbClr val="FF0000"/>
                </a:solidFill>
                <a:latin typeface="+mn-lt"/>
                <a:cs typeface="+mn-cs"/>
              </a:rPr>
              <a:t>Posterior </a:t>
            </a:r>
            <a:r>
              <a:rPr lang="en-US" altLang="ko-KR" u="sng" dirty="0" err="1">
                <a:solidFill>
                  <a:srgbClr val="FF0000"/>
                </a:solidFill>
                <a:latin typeface="+mn-lt"/>
                <a:cs typeface="+mn-cs"/>
              </a:rPr>
              <a:t>SCbllT</a:t>
            </a:r>
            <a:endParaRPr lang="en-US" altLang="ko-KR" u="sng" dirty="0">
              <a:solidFill>
                <a:srgbClr val="FF0000"/>
              </a:solidFill>
              <a:latin typeface="+mn-lt"/>
              <a:cs typeface="+mn-cs"/>
            </a:endParaRPr>
          </a:p>
        </p:txBody>
      </p:sp>
      <p:sp>
        <p:nvSpPr>
          <p:cNvPr id="7" name="Content Placeholder 4">
            <a:extLst>
              <a:ext uri="{FF2B5EF4-FFF2-40B4-BE49-F238E27FC236}">
                <a16:creationId xmlns:a16="http://schemas.microsoft.com/office/drawing/2014/main" id="{7BBDA43D-4B31-37BD-FBA2-AAABD6CDAA78}"/>
              </a:ext>
            </a:extLst>
          </p:cNvPr>
          <p:cNvSpPr txBox="1">
            <a:spLocks/>
          </p:cNvSpPr>
          <p:nvPr/>
        </p:nvSpPr>
        <p:spPr>
          <a:xfrm>
            <a:off x="768096" y="2900584"/>
            <a:ext cx="2432304" cy="3265978"/>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eaLnBrk="1" hangingPunct="1">
              <a:buFont typeface="Arial" panose="020B0604020202020204" pitchFamily="34" charset="0"/>
              <a:buChar char="•"/>
            </a:pPr>
            <a:r>
              <a:rPr lang="en-US" sz="1400" dirty="0"/>
              <a:t>(superior cerebellar</a:t>
            </a:r>
          </a:p>
          <a:p>
            <a:pPr marL="0" indent="0" eaLnBrk="1" hangingPunct="1">
              <a:buNone/>
            </a:pPr>
            <a:r>
              <a:rPr lang="en-US" sz="1400" dirty="0"/>
              <a:t> peduncle).</a:t>
            </a:r>
          </a:p>
          <a:p>
            <a:pPr eaLnBrk="1" hangingPunct="1">
              <a:buFont typeface="Arial" panose="020B0604020202020204" pitchFamily="34" charset="0"/>
              <a:buChar char="•"/>
            </a:pPr>
            <a:r>
              <a:rPr lang="en-US" sz="1400" dirty="0"/>
              <a:t>Anterior spinocerebellar</a:t>
            </a:r>
          </a:p>
          <a:p>
            <a:pPr marL="0" indent="0" eaLnBrk="1" hangingPunct="1">
              <a:buNone/>
            </a:pPr>
            <a:r>
              <a:rPr lang="en-US" sz="1400" dirty="0"/>
              <a:t> tract.</a:t>
            </a:r>
          </a:p>
          <a:p>
            <a:pPr eaLnBrk="1" hangingPunct="1">
              <a:buFont typeface="Arial" panose="020B0604020202020204" pitchFamily="34" charset="0"/>
              <a:buChar char="•"/>
            </a:pPr>
            <a:r>
              <a:rPr lang="en-US" sz="1400" dirty="0"/>
              <a:t>Anterior white commissure.</a:t>
            </a:r>
          </a:p>
          <a:p>
            <a:pPr eaLnBrk="1" hangingPunct="1">
              <a:buFont typeface="Arial" panose="020B0604020202020204" pitchFamily="34" charset="0"/>
              <a:buChar char="•"/>
            </a:pPr>
            <a:r>
              <a:rPr lang="en-US" sz="1400" dirty="0"/>
              <a:t>Posterior root.</a:t>
            </a:r>
          </a:p>
        </p:txBody>
      </p:sp>
      <p:sp>
        <p:nvSpPr>
          <p:cNvPr id="9" name="Content Placeholder 4">
            <a:extLst>
              <a:ext uri="{FF2B5EF4-FFF2-40B4-BE49-F238E27FC236}">
                <a16:creationId xmlns:a16="http://schemas.microsoft.com/office/drawing/2014/main" id="{E46A5B06-281B-3CDA-D015-A6D73F9D776B}"/>
              </a:ext>
            </a:extLst>
          </p:cNvPr>
          <p:cNvSpPr txBox="1">
            <a:spLocks/>
          </p:cNvSpPr>
          <p:nvPr/>
        </p:nvSpPr>
        <p:spPr>
          <a:xfrm>
            <a:off x="2819400" y="2900584"/>
            <a:ext cx="2743200" cy="3265978"/>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eaLnBrk="1" hangingPunct="1">
              <a:buFont typeface="Arial" panose="020B0604020202020204" pitchFamily="34" charset="0"/>
              <a:buChar char="•"/>
            </a:pPr>
            <a:r>
              <a:rPr lang="en-US" sz="1400" dirty="0"/>
              <a:t>Inferior cerebellar</a:t>
            </a:r>
          </a:p>
          <a:p>
            <a:pPr marL="0" indent="0" eaLnBrk="1" hangingPunct="1">
              <a:buNone/>
            </a:pPr>
            <a:r>
              <a:rPr lang="en-US" sz="1400" dirty="0"/>
              <a:t> peduncle.</a:t>
            </a:r>
          </a:p>
          <a:p>
            <a:pPr eaLnBrk="1" hangingPunct="1">
              <a:buFont typeface="Arial" panose="020B0604020202020204" pitchFamily="34" charset="0"/>
              <a:buChar char="•"/>
            </a:pPr>
            <a:r>
              <a:rPr lang="en-US" sz="1400" dirty="0" err="1"/>
              <a:t>Cuneocerebellar</a:t>
            </a:r>
            <a:r>
              <a:rPr lang="en-US" sz="1400" dirty="0"/>
              <a:t> tract</a:t>
            </a:r>
          </a:p>
          <a:p>
            <a:pPr marL="0" indent="0" eaLnBrk="1" hangingPunct="1">
              <a:buNone/>
            </a:pPr>
            <a:r>
              <a:rPr lang="en-US" sz="1400" dirty="0"/>
              <a:t> (upper body).</a:t>
            </a:r>
          </a:p>
          <a:p>
            <a:pPr eaLnBrk="1" hangingPunct="1">
              <a:buFont typeface="Arial" panose="020B0604020202020204" pitchFamily="34" charset="0"/>
              <a:buChar char="•"/>
            </a:pPr>
            <a:r>
              <a:rPr lang="en-US" sz="1400" dirty="0"/>
              <a:t>Posterior white column.</a:t>
            </a:r>
          </a:p>
          <a:p>
            <a:pPr eaLnBrk="1" hangingPunct="1">
              <a:buFont typeface="Arial" panose="020B0604020202020204" pitchFamily="34" charset="0"/>
              <a:buChar char="•"/>
            </a:pPr>
            <a:r>
              <a:rPr lang="en-US" sz="1400" dirty="0"/>
              <a:t>Posterior root.</a:t>
            </a:r>
          </a:p>
        </p:txBody>
      </p:sp>
      <p:graphicFrame>
        <p:nvGraphicFramePr>
          <p:cNvPr id="3" name="Object 2">
            <a:extLst>
              <a:ext uri="{FF2B5EF4-FFF2-40B4-BE49-F238E27FC236}">
                <a16:creationId xmlns:a16="http://schemas.microsoft.com/office/drawing/2014/main" id="{E7CEBCD4-945B-CC4B-764A-6083CDAF1CD7}"/>
              </a:ext>
            </a:extLst>
          </p:cNvPr>
          <p:cNvGraphicFramePr>
            <a:graphicFrameLocks/>
          </p:cNvGraphicFramePr>
          <p:nvPr>
            <p:extLst>
              <p:ext uri="{D42A27DB-BD31-4B8C-83A1-F6EECF244321}">
                <p14:modId xmlns:p14="http://schemas.microsoft.com/office/powerpoint/2010/main" val="1625713319"/>
              </p:ext>
            </p:extLst>
          </p:nvPr>
        </p:nvGraphicFramePr>
        <p:xfrm>
          <a:off x="4952970" y="1472184"/>
          <a:ext cx="1981264" cy="4800600"/>
        </p:xfrm>
        <a:graphic>
          <a:graphicData uri="http://schemas.openxmlformats.org/presentationml/2006/ole">
            <mc:AlternateContent xmlns:mc="http://schemas.openxmlformats.org/markup-compatibility/2006">
              <mc:Choice xmlns:v="urn:schemas-microsoft-com:vml" Requires="v">
                <p:oleObj name="CorelDRAW" r:id="rId2" imgW="3889080" imgH="8364240" progId="CorelDraw.Graphic.8">
                  <p:embed/>
                </p:oleObj>
              </mc:Choice>
              <mc:Fallback>
                <p:oleObj name="CorelDRAW" r:id="rId2" imgW="3889080" imgH="8364240" progId="CorelDraw.Graphic.8">
                  <p:embed/>
                  <p:pic>
                    <p:nvPicPr>
                      <p:cNvPr id="17410" name="Object 2">
                        <a:extLst>
                          <a:ext uri="{FF2B5EF4-FFF2-40B4-BE49-F238E27FC236}">
                            <a16:creationId xmlns:a16="http://schemas.microsoft.com/office/drawing/2014/main" id="{02D9ABD6-9181-07CF-A02E-FDBD2EEBFB1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2970" y="1472184"/>
                        <a:ext cx="1981264" cy="4800600"/>
                      </a:xfrm>
                      <a:prstGeom prst="rect">
                        <a:avLst/>
                      </a:prstGeom>
                      <a:noFill/>
                      <a:ln>
                        <a:noFill/>
                      </a:ln>
                      <a:effectLst/>
                    </p:spPr>
                  </p:pic>
                </p:oleObj>
              </mc:Fallback>
            </mc:AlternateContent>
          </a:graphicData>
        </a:graphic>
      </p:graphicFrame>
      <p:sp>
        <p:nvSpPr>
          <p:cNvPr id="4" name="Rectangle 3">
            <a:extLst>
              <a:ext uri="{FF2B5EF4-FFF2-40B4-BE49-F238E27FC236}">
                <a16:creationId xmlns:a16="http://schemas.microsoft.com/office/drawing/2014/main" id="{AE38EC1F-10BF-CCB3-B597-B813129FDE31}"/>
              </a:ext>
            </a:extLst>
          </p:cNvPr>
          <p:cNvSpPr>
            <a:spLocks noChangeArrowheads="1"/>
          </p:cNvSpPr>
          <p:nvPr/>
        </p:nvSpPr>
        <p:spPr bwMode="auto">
          <a:xfrm>
            <a:off x="6809645" y="1177293"/>
            <a:ext cx="1671035" cy="5042022"/>
          </a:xfrm>
          <a:prstGeom prst="rect">
            <a:avLst/>
          </a:prstGeom>
          <a:noFill/>
          <a:ln w="9525">
            <a:noFill/>
            <a:miter lim="800000"/>
            <a:headEnd/>
            <a:tailEnd/>
          </a:ln>
          <a:effectLst/>
        </p:spPr>
        <p:txBody>
          <a:bodyPr wrap="none" lIns="92075" tIns="46038" rIns="92075" bIns="46038">
            <a:spAutoFit/>
          </a:bodyPr>
          <a:lstStyle/>
          <a:p>
            <a:pPr fontAlgn="auto">
              <a:spcBef>
                <a:spcPts val="0"/>
              </a:spcBef>
              <a:spcAft>
                <a:spcPts val="0"/>
              </a:spcAft>
              <a:defRPr/>
            </a:pPr>
            <a:r>
              <a:rPr lang="en-US" altLang="ko-KR" sz="1600" dirty="0">
                <a:latin typeface="+mn-lt"/>
                <a:cs typeface="+mn-cs"/>
              </a:rPr>
              <a:t>Inferior </a:t>
            </a:r>
            <a:r>
              <a:rPr lang="en-US" altLang="ko-KR" sz="1600" dirty="0" err="1">
                <a:latin typeface="+mn-lt"/>
                <a:cs typeface="+mn-cs"/>
              </a:rPr>
              <a:t>cerebellar</a:t>
            </a:r>
            <a:endParaRPr lang="en-US" altLang="ko-KR" sz="1600" dirty="0">
              <a:latin typeface="+mn-lt"/>
              <a:cs typeface="+mn-cs"/>
            </a:endParaRPr>
          </a:p>
          <a:p>
            <a:pPr fontAlgn="auto">
              <a:spcBef>
                <a:spcPts val="0"/>
              </a:spcBef>
              <a:spcAft>
                <a:spcPts val="0"/>
              </a:spcAft>
              <a:defRPr/>
            </a:pPr>
            <a:r>
              <a:rPr lang="en-US" altLang="ko-KR" sz="1600" dirty="0">
                <a:latin typeface="+mn-lt"/>
                <a:cs typeface="+mn-cs"/>
              </a:rPr>
              <a:t>peduncle</a:t>
            </a:r>
          </a:p>
          <a:p>
            <a:pPr fontAlgn="auto">
              <a:spcBef>
                <a:spcPts val="0"/>
              </a:spcBef>
              <a:spcAft>
                <a:spcPts val="0"/>
              </a:spcAft>
              <a:defRPr/>
            </a:pPr>
            <a:endParaRPr lang="en-US" altLang="ko-KR" sz="1600" dirty="0">
              <a:latin typeface="+mn-lt"/>
              <a:cs typeface="+mn-cs"/>
            </a:endParaRPr>
          </a:p>
          <a:p>
            <a:pPr fontAlgn="auto">
              <a:lnSpc>
                <a:spcPct val="130000"/>
              </a:lnSpc>
              <a:spcBef>
                <a:spcPts val="0"/>
              </a:spcBef>
              <a:spcAft>
                <a:spcPts val="0"/>
              </a:spcAft>
              <a:defRPr/>
            </a:pPr>
            <a:endParaRPr lang="en-US" altLang="ko-KR" sz="1600" dirty="0">
              <a:latin typeface="+mn-lt"/>
              <a:cs typeface="+mn-cs"/>
            </a:endParaRPr>
          </a:p>
          <a:p>
            <a:pPr fontAlgn="auto">
              <a:lnSpc>
                <a:spcPct val="130000"/>
              </a:lnSpc>
              <a:spcBef>
                <a:spcPts val="0"/>
              </a:spcBef>
              <a:spcAft>
                <a:spcPts val="0"/>
              </a:spcAft>
              <a:defRPr/>
            </a:pPr>
            <a:endParaRPr lang="en-US" altLang="ko-KR" sz="1600" dirty="0">
              <a:latin typeface="+mn-lt"/>
              <a:cs typeface="+mn-cs"/>
            </a:endParaRPr>
          </a:p>
          <a:p>
            <a:pPr fontAlgn="auto">
              <a:lnSpc>
                <a:spcPct val="130000"/>
              </a:lnSpc>
              <a:spcBef>
                <a:spcPts val="0"/>
              </a:spcBef>
              <a:spcAft>
                <a:spcPts val="0"/>
              </a:spcAft>
              <a:defRPr/>
            </a:pPr>
            <a:endParaRPr lang="en-US" altLang="ko-KR" sz="1600" dirty="0">
              <a:latin typeface="+mn-lt"/>
              <a:cs typeface="+mn-cs"/>
            </a:endParaRPr>
          </a:p>
          <a:p>
            <a:pPr fontAlgn="auto">
              <a:spcBef>
                <a:spcPts val="0"/>
              </a:spcBef>
              <a:spcAft>
                <a:spcPts val="0"/>
              </a:spcAft>
              <a:defRPr/>
            </a:pPr>
            <a:r>
              <a:rPr lang="en-US" altLang="ko-KR" sz="1600" dirty="0">
                <a:latin typeface="+mn-lt"/>
                <a:cs typeface="+mn-cs"/>
              </a:rPr>
              <a:t>posterior</a:t>
            </a:r>
          </a:p>
          <a:p>
            <a:pPr fontAlgn="auto">
              <a:spcBef>
                <a:spcPts val="0"/>
              </a:spcBef>
              <a:spcAft>
                <a:spcPts val="0"/>
              </a:spcAft>
              <a:defRPr/>
            </a:pPr>
            <a:r>
              <a:rPr lang="en-US" altLang="ko-KR" sz="1600" dirty="0">
                <a:latin typeface="+mn-lt"/>
                <a:cs typeface="+mn-cs"/>
              </a:rPr>
              <a:t>spinocerebellar</a:t>
            </a:r>
          </a:p>
          <a:p>
            <a:pPr fontAlgn="auto">
              <a:spcBef>
                <a:spcPts val="0"/>
              </a:spcBef>
              <a:spcAft>
                <a:spcPts val="0"/>
              </a:spcAft>
              <a:defRPr/>
            </a:pPr>
            <a:r>
              <a:rPr lang="en-US" altLang="ko-KR" sz="1600" dirty="0">
                <a:latin typeface="+mn-lt"/>
                <a:cs typeface="+mn-cs"/>
              </a:rPr>
              <a:t>tract</a:t>
            </a:r>
          </a:p>
          <a:p>
            <a:pPr fontAlgn="auto">
              <a:lnSpc>
                <a:spcPct val="130000"/>
              </a:lnSpc>
              <a:spcBef>
                <a:spcPts val="0"/>
              </a:spcBef>
              <a:spcAft>
                <a:spcPts val="0"/>
              </a:spcAft>
              <a:defRPr/>
            </a:pPr>
            <a:endParaRPr lang="en-US" altLang="ko-KR" sz="1600" dirty="0">
              <a:latin typeface="+mn-lt"/>
              <a:cs typeface="+mn-cs"/>
            </a:endParaRPr>
          </a:p>
          <a:p>
            <a:pPr fontAlgn="auto">
              <a:spcBef>
                <a:spcPts val="0"/>
              </a:spcBef>
              <a:spcAft>
                <a:spcPts val="0"/>
              </a:spcAft>
              <a:defRPr/>
            </a:pPr>
            <a:r>
              <a:rPr lang="en-US" altLang="ko-KR" sz="1600" dirty="0">
                <a:latin typeface="+mn-lt"/>
                <a:cs typeface="+mn-cs"/>
              </a:rPr>
              <a:t>Clarke’s column</a:t>
            </a:r>
          </a:p>
          <a:p>
            <a:pPr fontAlgn="auto">
              <a:lnSpc>
                <a:spcPct val="130000"/>
              </a:lnSpc>
              <a:spcBef>
                <a:spcPts val="0"/>
              </a:spcBef>
              <a:spcAft>
                <a:spcPts val="0"/>
              </a:spcAft>
              <a:defRPr/>
            </a:pPr>
            <a:endParaRPr lang="en-US" altLang="ko-KR" sz="1600" dirty="0">
              <a:latin typeface="+mn-lt"/>
              <a:cs typeface="+mn-cs"/>
            </a:endParaRPr>
          </a:p>
          <a:p>
            <a:pPr fontAlgn="auto">
              <a:lnSpc>
                <a:spcPct val="130000"/>
              </a:lnSpc>
              <a:spcBef>
                <a:spcPts val="0"/>
              </a:spcBef>
              <a:spcAft>
                <a:spcPts val="0"/>
              </a:spcAft>
              <a:defRPr/>
            </a:pPr>
            <a:endParaRPr lang="en-US" altLang="ko-KR" sz="1600" dirty="0">
              <a:latin typeface="+mn-lt"/>
              <a:cs typeface="+mn-cs"/>
            </a:endParaRPr>
          </a:p>
          <a:p>
            <a:pPr fontAlgn="auto">
              <a:spcBef>
                <a:spcPts val="0"/>
              </a:spcBef>
              <a:spcAft>
                <a:spcPts val="0"/>
              </a:spcAft>
              <a:defRPr/>
            </a:pPr>
            <a:r>
              <a:rPr lang="en-US" altLang="ko-KR" sz="1600" dirty="0">
                <a:latin typeface="+mn-lt"/>
                <a:cs typeface="+mn-cs"/>
              </a:rPr>
              <a:t>Posterior white</a:t>
            </a:r>
          </a:p>
          <a:p>
            <a:pPr fontAlgn="auto">
              <a:spcBef>
                <a:spcPts val="0"/>
              </a:spcBef>
              <a:spcAft>
                <a:spcPts val="0"/>
              </a:spcAft>
              <a:defRPr/>
            </a:pPr>
            <a:r>
              <a:rPr lang="en-US" altLang="ko-KR" sz="1600" dirty="0">
                <a:latin typeface="+mn-lt"/>
                <a:cs typeface="+mn-cs"/>
              </a:rPr>
              <a:t>Column</a:t>
            </a:r>
            <a:endParaRPr lang="en-US" altLang="ko-KR" sz="1600" dirty="0"/>
          </a:p>
          <a:p>
            <a:pPr fontAlgn="auto">
              <a:spcBef>
                <a:spcPts val="0"/>
              </a:spcBef>
              <a:spcAft>
                <a:spcPts val="0"/>
              </a:spcAft>
              <a:defRPr/>
            </a:pPr>
            <a:endParaRPr lang="en-US" altLang="ko-KR" sz="1600" dirty="0">
              <a:latin typeface="+mn-lt"/>
              <a:cs typeface="+mn-cs"/>
            </a:endParaRPr>
          </a:p>
          <a:p>
            <a:pPr fontAlgn="auto">
              <a:lnSpc>
                <a:spcPct val="130000"/>
              </a:lnSpc>
              <a:spcBef>
                <a:spcPts val="0"/>
              </a:spcBef>
              <a:spcAft>
                <a:spcPts val="0"/>
              </a:spcAft>
              <a:defRPr/>
            </a:pPr>
            <a:endParaRPr lang="en-US" altLang="ko-KR" sz="1600" dirty="0">
              <a:latin typeface="+mn-lt"/>
              <a:cs typeface="+mn-cs"/>
            </a:endParaRPr>
          </a:p>
          <a:p>
            <a:pPr fontAlgn="auto">
              <a:spcBef>
                <a:spcPts val="0"/>
              </a:spcBef>
              <a:spcAft>
                <a:spcPts val="0"/>
              </a:spcAft>
              <a:defRPr/>
            </a:pPr>
            <a:r>
              <a:rPr lang="en-US" altLang="ko-KR" sz="1600" dirty="0">
                <a:latin typeface="+mn-lt"/>
                <a:cs typeface="+mn-cs"/>
              </a:rPr>
              <a:t>posterior root</a:t>
            </a:r>
          </a:p>
        </p:txBody>
      </p:sp>
    </p:spTree>
    <p:extLst>
      <p:ext uri="{BB962C8B-B14F-4D97-AF65-F5344CB8AC3E}">
        <p14:creationId xmlns:p14="http://schemas.microsoft.com/office/powerpoint/2010/main" val="17978136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F6661-DE4A-243C-7A6D-1D22092EC8EB}"/>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AE9EDA1-3163-E985-931B-FDA105B9A90C}"/>
              </a:ext>
            </a:extLst>
          </p:cNvPr>
          <p:cNvSpPr txBox="1">
            <a:spLocks/>
          </p:cNvSpPr>
          <p:nvPr/>
        </p:nvSpPr>
        <p:spPr>
          <a:xfrm>
            <a:off x="838201" y="1752600"/>
            <a:ext cx="4343400" cy="45567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eaLnBrk="1" hangingPunct="1">
              <a:buNone/>
            </a:pPr>
            <a:endParaRPr lang="en-US" sz="1400" b="1" dirty="0"/>
          </a:p>
          <a:p>
            <a:pPr marL="0" indent="0" eaLnBrk="1" hangingPunct="1">
              <a:buNone/>
            </a:pPr>
            <a:r>
              <a:rPr lang="en-US" sz="1400" b="1" dirty="0" err="1"/>
              <a:t>Ist</a:t>
            </a:r>
            <a:r>
              <a:rPr lang="en-US" sz="1400" b="1" dirty="0"/>
              <a:t> order Neuron: 	</a:t>
            </a:r>
            <a:r>
              <a:rPr lang="en-US" sz="1400" dirty="0"/>
              <a:t>In dorsal root ganglion</a:t>
            </a:r>
          </a:p>
          <a:p>
            <a:pPr marL="0" indent="0" eaLnBrk="1" hangingPunct="1">
              <a:buNone/>
            </a:pPr>
            <a:r>
              <a:rPr lang="en-US" sz="1400" dirty="0"/>
              <a:t>		Axons end in nucleus dorsalis of 		Clarke.</a:t>
            </a:r>
          </a:p>
          <a:p>
            <a:pPr marL="0" indent="0" eaLnBrk="1" hangingPunct="1">
              <a:buNone/>
            </a:pPr>
            <a:r>
              <a:rPr lang="en-US" sz="1400" b="1" dirty="0"/>
              <a:t>2nd order Neuron: 	</a:t>
            </a:r>
            <a:r>
              <a:rPr lang="en-US" sz="1400" dirty="0"/>
              <a:t>Cell body in nucleus dorsalis of 		Clarke.</a:t>
            </a:r>
          </a:p>
          <a:p>
            <a:pPr marL="0" indent="0" eaLnBrk="1" hangingPunct="1">
              <a:buNone/>
            </a:pPr>
            <a:r>
              <a:rPr lang="en-US" sz="1400" dirty="0"/>
              <a:t>		Give rise to axons ascending to 		the cerebellum of the same side. </a:t>
            </a:r>
          </a:p>
          <a:p>
            <a:pPr marL="0" indent="0" eaLnBrk="1" hangingPunct="1">
              <a:buNone/>
            </a:pPr>
            <a:endParaRPr lang="en-US" sz="1400" b="1" dirty="0"/>
          </a:p>
          <a:p>
            <a:pPr marL="0" indent="0" eaLnBrk="1" hangingPunct="1">
              <a:buNone/>
            </a:pPr>
            <a:r>
              <a:rPr lang="en-US" sz="1400" b="1" dirty="0"/>
              <a:t>(anterior – crossed &amp; uncrossed </a:t>
            </a:r>
            <a:r>
              <a:rPr lang="en-US" sz="1400" b="1" dirty="0" err="1"/>
              <a:t>fibres</a:t>
            </a:r>
            <a:r>
              <a:rPr lang="en-US" sz="1400" b="1" dirty="0"/>
              <a:t>/posterior – uncrossed </a:t>
            </a:r>
            <a:r>
              <a:rPr lang="en-US" sz="1400" b="1" dirty="0" err="1"/>
              <a:t>fibres</a:t>
            </a:r>
            <a:r>
              <a:rPr lang="en-US" sz="1400" b="1" dirty="0"/>
              <a:t>)</a:t>
            </a:r>
          </a:p>
        </p:txBody>
      </p:sp>
      <p:sp>
        <p:nvSpPr>
          <p:cNvPr id="8" name="Title 1">
            <a:extLst>
              <a:ext uri="{FF2B5EF4-FFF2-40B4-BE49-F238E27FC236}">
                <a16:creationId xmlns:a16="http://schemas.microsoft.com/office/drawing/2014/main" id="{8D325929-A798-589E-0B68-1C9408EA503B}"/>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sz="4000" dirty="0"/>
              <a:t>Spinocerebellar Tract</a:t>
            </a:r>
          </a:p>
        </p:txBody>
      </p:sp>
      <p:graphicFrame>
        <p:nvGraphicFramePr>
          <p:cNvPr id="2" name="Object 2">
            <a:extLst>
              <a:ext uri="{FF2B5EF4-FFF2-40B4-BE49-F238E27FC236}">
                <a16:creationId xmlns:a16="http://schemas.microsoft.com/office/drawing/2014/main" id="{DC7A2967-2797-844D-EE0F-C6A687F872EE}"/>
              </a:ext>
            </a:extLst>
          </p:cNvPr>
          <p:cNvGraphicFramePr>
            <a:graphicFrameLocks noChangeAspect="1"/>
          </p:cNvGraphicFramePr>
          <p:nvPr>
            <p:extLst>
              <p:ext uri="{D42A27DB-BD31-4B8C-83A1-F6EECF244321}">
                <p14:modId xmlns:p14="http://schemas.microsoft.com/office/powerpoint/2010/main" val="3979326539"/>
              </p:ext>
            </p:extLst>
          </p:nvPr>
        </p:nvGraphicFramePr>
        <p:xfrm>
          <a:off x="5638800" y="1066800"/>
          <a:ext cx="3096772" cy="4953000"/>
        </p:xfrm>
        <a:graphic>
          <a:graphicData uri="http://schemas.openxmlformats.org/presentationml/2006/ole">
            <mc:AlternateContent xmlns:mc="http://schemas.openxmlformats.org/markup-compatibility/2006">
              <mc:Choice xmlns:v="urn:schemas-microsoft-com:vml" Requires="v">
                <p:oleObj name="Bitmap Image" r:id="rId2" imgW="4495238" imgH="7190476" progId="Paint.Picture">
                  <p:embed/>
                </p:oleObj>
              </mc:Choice>
              <mc:Fallback>
                <p:oleObj name="Bitmap Image" r:id="rId2" imgW="4495238" imgH="7190476" progId="Paint.Picture">
                  <p:embed/>
                  <p:pic>
                    <p:nvPicPr>
                      <p:cNvPr id="18434" name="Object 2">
                        <a:extLst>
                          <a:ext uri="{FF2B5EF4-FFF2-40B4-BE49-F238E27FC236}">
                            <a16:creationId xmlns:a16="http://schemas.microsoft.com/office/drawing/2014/main" id="{4CB4B6AE-8FAD-C518-FB36-1409E059DD12}"/>
                          </a:ext>
                        </a:extLst>
                      </p:cNvPr>
                      <p:cNvPicPr>
                        <a:picLocks noChangeAspect="1" noChangeArrowheads="1"/>
                      </p:cNvPicPr>
                      <p:nvPr/>
                    </p:nvPicPr>
                    <p:blipFill>
                      <a:blip r:embed="rId3">
                        <a:lum bright="-20000" contrast="40000"/>
                        <a:extLst>
                          <a:ext uri="{28A0092B-C50C-407E-A947-70E740481C1C}">
                            <a14:useLocalDpi xmlns:a14="http://schemas.microsoft.com/office/drawing/2010/main" val="0"/>
                          </a:ext>
                        </a:extLst>
                      </a:blip>
                      <a:srcRect/>
                      <a:stretch>
                        <a:fillRect/>
                      </a:stretch>
                    </p:blipFill>
                    <p:spPr bwMode="auto">
                      <a:xfrm>
                        <a:off x="5638800" y="1066800"/>
                        <a:ext cx="3096772" cy="495300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3336625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6DC8C-941E-7474-9645-558031271841}"/>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8A469B1-4B8B-9208-5141-8F21DC06B680}"/>
              </a:ext>
            </a:extLst>
          </p:cNvPr>
          <p:cNvSpPr txBox="1">
            <a:spLocks/>
          </p:cNvSpPr>
          <p:nvPr/>
        </p:nvSpPr>
        <p:spPr>
          <a:xfrm>
            <a:off x="838200" y="1752600"/>
            <a:ext cx="7537704" cy="45567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eaLnBrk="1" hangingPunct="1">
              <a:buNone/>
            </a:pPr>
            <a:endParaRPr lang="en-US" sz="1400" dirty="0"/>
          </a:p>
          <a:p>
            <a:pPr marL="0" indent="0" eaLnBrk="1" hangingPunct="1">
              <a:buNone/>
            </a:pPr>
            <a:r>
              <a:rPr lang="en-US" sz="1400" dirty="0"/>
              <a:t>It is upper extremity </a:t>
            </a:r>
            <a:r>
              <a:rPr lang="en-US" sz="1400" dirty="0" err="1"/>
              <a:t>equilant</a:t>
            </a:r>
            <a:r>
              <a:rPr lang="en-US" sz="1400" dirty="0"/>
              <a:t> of </a:t>
            </a:r>
            <a:r>
              <a:rPr lang="en-US" sz="1400" dirty="0" err="1"/>
              <a:t>posterio</a:t>
            </a:r>
            <a:r>
              <a:rPr lang="en-US" sz="1400" dirty="0"/>
              <a:t> spinocerebellar tract (C2 to T7). From cervical nerves impulses destined for cerebellum do not travel by these spinocerebellar tracts since nucleus dorsalis does not extend above T1. They reach lateral or accessory cuneate nucleus (</a:t>
            </a:r>
            <a:r>
              <a:rPr lang="en-US" sz="1400" dirty="0" err="1"/>
              <a:t>homologus</a:t>
            </a:r>
            <a:r>
              <a:rPr lang="en-US" sz="1400" dirty="0"/>
              <a:t> for nucleus dorsalis in brain stem). </a:t>
            </a:r>
            <a:r>
              <a:rPr lang="en-US" sz="1400" dirty="0" err="1"/>
              <a:t>Cuneocerebellar</a:t>
            </a:r>
            <a:r>
              <a:rPr lang="en-US" sz="1400" dirty="0"/>
              <a:t> tract reach inferior cerebellar peduncle. These </a:t>
            </a:r>
            <a:r>
              <a:rPr lang="en-US" sz="1400" dirty="0" err="1"/>
              <a:t>fibres</a:t>
            </a:r>
            <a:r>
              <a:rPr lang="en-US" sz="1400" dirty="0"/>
              <a:t> are called external arcuate </a:t>
            </a:r>
            <a:r>
              <a:rPr lang="en-US" sz="1400" dirty="0" err="1"/>
              <a:t>fibrs</a:t>
            </a:r>
            <a:r>
              <a:rPr lang="en-US" sz="1400" dirty="0"/>
              <a:t>.</a:t>
            </a:r>
          </a:p>
          <a:p>
            <a:pPr marL="0" indent="0" eaLnBrk="1" hangingPunct="1">
              <a:buNone/>
            </a:pPr>
            <a:r>
              <a:rPr lang="en-US" sz="1400" b="1" dirty="0" err="1"/>
              <a:t>Ist</a:t>
            </a:r>
            <a:r>
              <a:rPr lang="en-US" sz="1400" b="1" dirty="0"/>
              <a:t> order Neuron: 	</a:t>
            </a:r>
            <a:r>
              <a:rPr lang="en-US" altLang="en-US" sz="1400" dirty="0"/>
              <a:t>Found in dorsal root ganglia from C2 to T7.</a:t>
            </a:r>
          </a:p>
          <a:p>
            <a:pPr marL="128016" lvl="1" indent="0">
              <a:lnSpc>
                <a:spcPct val="90000"/>
              </a:lnSpc>
              <a:buNone/>
            </a:pPr>
            <a:r>
              <a:rPr lang="en-US" altLang="en-US" sz="1400" dirty="0"/>
              <a:t>		Project via </a:t>
            </a:r>
            <a:r>
              <a:rPr lang="en-US" altLang="en-US" sz="1400" dirty="0" err="1"/>
              <a:t>fsciculus</a:t>
            </a:r>
            <a:r>
              <a:rPr lang="en-US" altLang="en-US" sz="1400" dirty="0"/>
              <a:t> cuneatus to caudal medulla where synapse with lateral or 		accessory cuneate nucleus.</a:t>
            </a:r>
          </a:p>
          <a:p>
            <a:pPr marL="128016" lvl="1" indent="0">
              <a:lnSpc>
                <a:spcPct val="90000"/>
              </a:lnSpc>
              <a:buNone/>
            </a:pPr>
            <a:endParaRPr lang="en-US" sz="1400" b="1" dirty="0"/>
          </a:p>
          <a:p>
            <a:pPr marL="0" lvl="1" indent="0">
              <a:lnSpc>
                <a:spcPct val="90000"/>
              </a:lnSpc>
              <a:buNone/>
            </a:pPr>
            <a:r>
              <a:rPr lang="en-US" sz="1400" b="1" dirty="0"/>
              <a:t>2nd order Neuron: 	</a:t>
            </a:r>
            <a:r>
              <a:rPr lang="en-US" altLang="en-US" sz="1400" dirty="0"/>
              <a:t>Located in lateral or accessory cuneate nucleus of medulla oblongata.</a:t>
            </a:r>
          </a:p>
          <a:p>
            <a:pPr marL="128016" lvl="1" indent="0">
              <a:lnSpc>
                <a:spcPct val="90000"/>
              </a:lnSpc>
              <a:buNone/>
            </a:pPr>
            <a:r>
              <a:rPr lang="en-US" altLang="en-US" sz="1400" dirty="0"/>
              <a:t>		Gives rise to axons project to cerebellum via ICP (posterior external </a:t>
            </a:r>
            <a:r>
              <a:rPr lang="en-US" altLang="en-US" sz="1400" dirty="0" err="1"/>
              <a:t>fibres</a:t>
            </a:r>
            <a:r>
              <a:rPr lang="en-US" altLang="en-US" sz="1400" dirty="0"/>
              <a:t>) 			terminate ipsilaterally.</a:t>
            </a:r>
          </a:p>
        </p:txBody>
      </p:sp>
      <p:sp>
        <p:nvSpPr>
          <p:cNvPr id="8" name="Title 1">
            <a:extLst>
              <a:ext uri="{FF2B5EF4-FFF2-40B4-BE49-F238E27FC236}">
                <a16:creationId xmlns:a16="http://schemas.microsoft.com/office/drawing/2014/main" id="{D7F6B82C-10C8-D27D-7FDB-8B3F4A9366C7}"/>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sz="4000" dirty="0"/>
              <a:t>Cuneocerebeller tract</a:t>
            </a:r>
          </a:p>
        </p:txBody>
      </p:sp>
    </p:spTree>
    <p:extLst>
      <p:ext uri="{BB962C8B-B14F-4D97-AF65-F5344CB8AC3E}">
        <p14:creationId xmlns:p14="http://schemas.microsoft.com/office/powerpoint/2010/main" val="30464100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6ABE6-75AB-C29C-7F35-A171E3EDEAFB}"/>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2914FB9-24DC-CA16-8E83-8B65DE0B2860}"/>
              </a:ext>
            </a:extLst>
          </p:cNvPr>
          <p:cNvSpPr txBox="1">
            <a:spLocks/>
          </p:cNvSpPr>
          <p:nvPr/>
        </p:nvSpPr>
        <p:spPr>
          <a:xfrm>
            <a:off x="838200" y="1752600"/>
            <a:ext cx="7537704" cy="45567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eaLnBrk="1" hangingPunct="1">
              <a:buNone/>
            </a:pPr>
            <a:endParaRPr lang="en-US" sz="1400" dirty="0"/>
          </a:p>
          <a:p>
            <a:pPr marL="0" indent="0" eaLnBrk="1" hangingPunct="1">
              <a:buNone/>
            </a:pPr>
            <a:r>
              <a:rPr lang="en-US" sz="1400" dirty="0"/>
              <a:t>White Matter In Between Anterior &amp; Lateral Column.</a:t>
            </a:r>
          </a:p>
          <a:p>
            <a:pPr marL="0" indent="0" eaLnBrk="1" hangingPunct="1">
              <a:buNone/>
            </a:pPr>
            <a:r>
              <a:rPr lang="en-US" sz="1400" b="1" dirty="0" err="1"/>
              <a:t>Ist</a:t>
            </a:r>
            <a:r>
              <a:rPr lang="en-US" sz="1400" b="1" dirty="0"/>
              <a:t> order Neuron: 	</a:t>
            </a:r>
            <a:r>
              <a:rPr lang="en-US" altLang="en-US" sz="1400" dirty="0"/>
              <a:t>Posterior root ganglia.</a:t>
            </a:r>
          </a:p>
          <a:p>
            <a:pPr marL="0" indent="0" eaLnBrk="1" hangingPunct="1">
              <a:buNone/>
            </a:pPr>
            <a:endParaRPr lang="en-US" sz="1400" b="1" dirty="0"/>
          </a:p>
          <a:p>
            <a:pPr marL="0" lvl="1" indent="0">
              <a:lnSpc>
                <a:spcPct val="90000"/>
              </a:lnSpc>
              <a:buNone/>
            </a:pPr>
            <a:r>
              <a:rPr lang="en-US" sz="1400" b="1" dirty="0"/>
              <a:t>2nd order Neuron: 	</a:t>
            </a:r>
            <a:r>
              <a:rPr lang="en-US" altLang="en-US" sz="1400" dirty="0"/>
              <a:t>In posterior grey column.</a:t>
            </a:r>
          </a:p>
          <a:p>
            <a:pPr marL="0" lvl="1" indent="0">
              <a:lnSpc>
                <a:spcPct val="90000"/>
              </a:lnSpc>
              <a:buNone/>
            </a:pPr>
            <a:r>
              <a:rPr lang="en-US" altLang="en-US" sz="1400" dirty="0"/>
              <a:t>		Axons cross midline &amp; </a:t>
            </a:r>
            <a:r>
              <a:rPr lang="en-US" altLang="en-US" sz="1400" dirty="0" err="1"/>
              <a:t>asend</a:t>
            </a:r>
            <a:r>
              <a:rPr lang="en-US" altLang="en-US" sz="1400" dirty="0"/>
              <a:t> as </a:t>
            </a:r>
            <a:r>
              <a:rPr lang="en-US" altLang="en-US" sz="1400" dirty="0" err="1"/>
              <a:t>spino-olovary</a:t>
            </a:r>
            <a:r>
              <a:rPr lang="en-US" altLang="en-US" sz="1400" dirty="0"/>
              <a:t> tract</a:t>
            </a:r>
          </a:p>
          <a:p>
            <a:pPr marL="0" lvl="1" indent="0">
              <a:lnSpc>
                <a:spcPct val="90000"/>
              </a:lnSpc>
              <a:buNone/>
            </a:pPr>
            <a:r>
              <a:rPr lang="en-US" altLang="en-US" sz="1400" dirty="0"/>
              <a:t>		End in inferior olivary nucleus in medulla oblongata which cross midline, enter 			ICP.</a:t>
            </a:r>
          </a:p>
          <a:p>
            <a:pPr marL="0" lvl="1" indent="0">
              <a:lnSpc>
                <a:spcPct val="90000"/>
              </a:lnSpc>
              <a:buNone/>
            </a:pPr>
            <a:r>
              <a:rPr lang="en-US" altLang="en-US" sz="1400" dirty="0"/>
              <a:t>		</a:t>
            </a:r>
            <a:r>
              <a:rPr lang="en-US" altLang="en-US" sz="1200" i="1" dirty="0"/>
              <a:t>The axons end by synapsing on third-order neurons in the inferior olivary nuclei in the 			medulla oblongata . The axons of the third-order neurons cross the midline and enter the 			cerebellum through the inferior cerebellar peduncle.</a:t>
            </a:r>
          </a:p>
          <a:p>
            <a:pPr marL="0" lvl="1" indent="0">
              <a:lnSpc>
                <a:spcPct val="90000"/>
              </a:lnSpc>
              <a:buNone/>
            </a:pPr>
            <a:endParaRPr lang="en-US" altLang="en-US" sz="1400" dirty="0"/>
          </a:p>
        </p:txBody>
      </p:sp>
      <p:sp>
        <p:nvSpPr>
          <p:cNvPr id="8" name="Title 1">
            <a:extLst>
              <a:ext uri="{FF2B5EF4-FFF2-40B4-BE49-F238E27FC236}">
                <a16:creationId xmlns:a16="http://schemas.microsoft.com/office/drawing/2014/main" id="{FC7F3A77-CBA4-C842-6945-753CBDCD1CAB}"/>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sz="4000" dirty="0" err="1"/>
              <a:t>Spino</a:t>
            </a:r>
            <a:r>
              <a:rPr lang="en-US" sz="4000" dirty="0"/>
              <a:t>-olivary tract</a:t>
            </a:r>
          </a:p>
        </p:txBody>
      </p:sp>
    </p:spTree>
    <p:extLst>
      <p:ext uri="{BB962C8B-B14F-4D97-AF65-F5344CB8AC3E}">
        <p14:creationId xmlns:p14="http://schemas.microsoft.com/office/powerpoint/2010/main" val="6747898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34D53-BA7F-EA15-4B7F-5C077049A736}"/>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CD978549-E5DC-D9AF-6C4B-330CE7141B89}"/>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sz="4000" dirty="0" err="1"/>
              <a:t>Spinotectal</a:t>
            </a:r>
            <a:r>
              <a:rPr lang="en-US" sz="4000" dirty="0"/>
              <a:t> tract</a:t>
            </a:r>
          </a:p>
        </p:txBody>
      </p:sp>
      <p:sp>
        <p:nvSpPr>
          <p:cNvPr id="2" name="Content Placeholder 4">
            <a:extLst>
              <a:ext uri="{FF2B5EF4-FFF2-40B4-BE49-F238E27FC236}">
                <a16:creationId xmlns:a16="http://schemas.microsoft.com/office/drawing/2014/main" id="{A599CAFC-2110-FE36-1556-5A66544C847C}"/>
              </a:ext>
            </a:extLst>
          </p:cNvPr>
          <p:cNvSpPr txBox="1">
            <a:spLocks/>
          </p:cNvSpPr>
          <p:nvPr/>
        </p:nvSpPr>
        <p:spPr>
          <a:xfrm>
            <a:off x="838200" y="1752600"/>
            <a:ext cx="7537704" cy="45567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eaLnBrk="1" hangingPunct="1">
              <a:buNone/>
            </a:pPr>
            <a:endParaRPr lang="en-US" sz="1400" dirty="0"/>
          </a:p>
          <a:p>
            <a:pPr marL="0" indent="0" eaLnBrk="1" hangingPunct="1">
              <a:buNone/>
            </a:pPr>
            <a:r>
              <a:rPr lang="en-US" sz="1400" dirty="0"/>
              <a:t>Lies in lateral white column.</a:t>
            </a:r>
          </a:p>
          <a:p>
            <a:pPr marL="0" indent="0" eaLnBrk="1" hangingPunct="1">
              <a:buNone/>
            </a:pPr>
            <a:r>
              <a:rPr lang="en-US" sz="1400" b="1" dirty="0" err="1"/>
              <a:t>Ist</a:t>
            </a:r>
            <a:r>
              <a:rPr lang="en-US" sz="1400" b="1" dirty="0"/>
              <a:t> order Neuron: 	</a:t>
            </a:r>
            <a:r>
              <a:rPr lang="en-US" altLang="en-US" sz="1400" dirty="0"/>
              <a:t>Posterior root ganglion.</a:t>
            </a:r>
          </a:p>
          <a:p>
            <a:pPr marL="0" indent="0" eaLnBrk="1" hangingPunct="1">
              <a:buNone/>
            </a:pPr>
            <a:endParaRPr lang="en-US" sz="1400" b="1" dirty="0"/>
          </a:p>
          <a:p>
            <a:pPr marL="0" lvl="1" indent="0">
              <a:lnSpc>
                <a:spcPct val="90000"/>
              </a:lnSpc>
              <a:buNone/>
            </a:pPr>
            <a:r>
              <a:rPr lang="en-US" sz="1400" b="1" dirty="0"/>
              <a:t>2nd order Neuron: 	</a:t>
            </a:r>
            <a:r>
              <a:rPr lang="en-US" altLang="en-US" sz="1400" dirty="0"/>
              <a:t>In posterior grey column axons cross median plane or ascend as </a:t>
            </a:r>
            <a:r>
              <a:rPr lang="en-US" altLang="en-US" sz="1400" dirty="0" err="1"/>
              <a:t>spinotecatal</a:t>
            </a:r>
            <a:r>
              <a:rPr lang="en-US" altLang="en-US" sz="1400" dirty="0"/>
              <a:t> 		tract, terminate in superior </a:t>
            </a:r>
            <a:r>
              <a:rPr lang="en-US" altLang="en-US" sz="1400" dirty="0" err="1"/>
              <a:t>colliculs</a:t>
            </a:r>
            <a:r>
              <a:rPr lang="en-US" altLang="en-US" sz="1400" dirty="0"/>
              <a:t> of midbrain.</a:t>
            </a:r>
          </a:p>
          <a:p>
            <a:pPr marL="0" lvl="1" indent="0">
              <a:lnSpc>
                <a:spcPct val="90000"/>
              </a:lnSpc>
              <a:buNone/>
            </a:pPr>
            <a:r>
              <a:rPr lang="en-US" altLang="en-US" sz="1400" dirty="0"/>
              <a:t>		</a:t>
            </a:r>
            <a:r>
              <a:rPr lang="en-US" altLang="en-US" sz="1400" b="1" dirty="0"/>
              <a:t>Functions: </a:t>
            </a:r>
            <a:r>
              <a:rPr lang="en-US" altLang="en-US" sz="1400" dirty="0" err="1"/>
              <a:t>visiomotor</a:t>
            </a:r>
            <a:r>
              <a:rPr lang="en-US" altLang="en-US" sz="1400" dirty="0"/>
              <a:t> reflex i.e. head &amp; eye movements towards source of 			stimulation called as </a:t>
            </a:r>
            <a:r>
              <a:rPr lang="en-US" altLang="en-US" sz="1400" dirty="0" err="1"/>
              <a:t>spinovisual</a:t>
            </a:r>
            <a:r>
              <a:rPr lang="en-US" altLang="en-US" sz="1400" dirty="0"/>
              <a:t> reflex.</a:t>
            </a:r>
          </a:p>
        </p:txBody>
      </p:sp>
    </p:spTree>
    <p:extLst>
      <p:ext uri="{BB962C8B-B14F-4D97-AF65-F5344CB8AC3E}">
        <p14:creationId xmlns:p14="http://schemas.microsoft.com/office/powerpoint/2010/main" val="7008431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51E18-DBE8-03EA-19FD-8AAC837DB1FC}"/>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3341A343-F237-DCE4-F78D-F5A6628AE1C1}"/>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sz="4000" dirty="0" err="1"/>
              <a:t>Spinoreticular</a:t>
            </a:r>
            <a:r>
              <a:rPr lang="en-US" sz="4000" dirty="0"/>
              <a:t> tract</a:t>
            </a:r>
          </a:p>
        </p:txBody>
      </p:sp>
      <p:sp>
        <p:nvSpPr>
          <p:cNvPr id="2" name="Content Placeholder 4">
            <a:extLst>
              <a:ext uri="{FF2B5EF4-FFF2-40B4-BE49-F238E27FC236}">
                <a16:creationId xmlns:a16="http://schemas.microsoft.com/office/drawing/2014/main" id="{13E02B18-C808-F080-5BEE-B946416FD58C}"/>
              </a:ext>
            </a:extLst>
          </p:cNvPr>
          <p:cNvSpPr txBox="1">
            <a:spLocks/>
          </p:cNvSpPr>
          <p:nvPr/>
        </p:nvSpPr>
        <p:spPr>
          <a:xfrm>
            <a:off x="838200" y="1752600"/>
            <a:ext cx="4114800" cy="45567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eaLnBrk="1" hangingPunct="1">
              <a:buNone/>
            </a:pPr>
            <a:endParaRPr lang="en-US" sz="1400" dirty="0"/>
          </a:p>
          <a:p>
            <a:pPr marL="0" indent="0" eaLnBrk="1" hangingPunct="1">
              <a:buNone/>
            </a:pPr>
            <a:r>
              <a:rPr lang="en-US" sz="1400" dirty="0"/>
              <a:t>Lies in lateral white column.</a:t>
            </a:r>
          </a:p>
          <a:p>
            <a:pPr marL="0" indent="0" eaLnBrk="1" hangingPunct="1">
              <a:buNone/>
            </a:pPr>
            <a:r>
              <a:rPr lang="en-US" sz="1400" b="1" dirty="0" err="1"/>
              <a:t>Ist</a:t>
            </a:r>
            <a:r>
              <a:rPr lang="en-US" sz="1400" b="1" dirty="0"/>
              <a:t> order Neuron: 	</a:t>
            </a:r>
            <a:r>
              <a:rPr lang="en-US" altLang="en-US" sz="1400" dirty="0"/>
              <a:t>Posterior root ganglion.</a:t>
            </a:r>
          </a:p>
          <a:p>
            <a:pPr marL="0" indent="0" eaLnBrk="1" hangingPunct="1">
              <a:buNone/>
            </a:pPr>
            <a:endParaRPr lang="en-US" sz="1400" b="1" dirty="0"/>
          </a:p>
          <a:p>
            <a:pPr marL="0" lvl="1" indent="0">
              <a:lnSpc>
                <a:spcPct val="90000"/>
              </a:lnSpc>
              <a:buNone/>
            </a:pPr>
            <a:r>
              <a:rPr lang="en-US" sz="1400" b="1" dirty="0"/>
              <a:t>2nd order Neuron: 	</a:t>
            </a:r>
            <a:r>
              <a:rPr lang="en-US" altLang="en-US" sz="1400" dirty="0"/>
              <a:t>Unknown in grey matter, axons 		ascend in </a:t>
            </a:r>
            <a:r>
              <a:rPr lang="en-US" altLang="en-US" sz="1400" dirty="0" err="1"/>
              <a:t>spinoreticular</a:t>
            </a:r>
            <a:r>
              <a:rPr lang="en-US" altLang="en-US" sz="1400" dirty="0"/>
              <a:t> tract 		mixed with lateral 			spinothalamic tract. Mostly end 		at uncrossed in midbrain.</a:t>
            </a:r>
          </a:p>
        </p:txBody>
      </p:sp>
      <p:graphicFrame>
        <p:nvGraphicFramePr>
          <p:cNvPr id="3" name="Object 2">
            <a:extLst>
              <a:ext uri="{FF2B5EF4-FFF2-40B4-BE49-F238E27FC236}">
                <a16:creationId xmlns:a16="http://schemas.microsoft.com/office/drawing/2014/main" id="{3553C20C-17C0-9694-F46F-6BC37CEC4458}"/>
              </a:ext>
            </a:extLst>
          </p:cNvPr>
          <p:cNvGraphicFramePr>
            <a:graphicFrameLocks noChangeAspect="1"/>
          </p:cNvGraphicFramePr>
          <p:nvPr>
            <p:extLst>
              <p:ext uri="{D42A27DB-BD31-4B8C-83A1-F6EECF244321}">
                <p14:modId xmlns:p14="http://schemas.microsoft.com/office/powerpoint/2010/main" val="2543782733"/>
              </p:ext>
            </p:extLst>
          </p:nvPr>
        </p:nvGraphicFramePr>
        <p:xfrm>
          <a:off x="5410200" y="609600"/>
          <a:ext cx="3352800" cy="5653434"/>
        </p:xfrm>
        <a:graphic>
          <a:graphicData uri="http://schemas.openxmlformats.org/presentationml/2006/ole">
            <mc:AlternateContent xmlns:mc="http://schemas.openxmlformats.org/markup-compatibility/2006">
              <mc:Choice xmlns:v="urn:schemas-microsoft-com:vml" Requires="v">
                <p:oleObj name="Bitmap Image" r:id="rId2" imgW="4495238" imgH="7582958" progId="Paint.Picture">
                  <p:embed/>
                </p:oleObj>
              </mc:Choice>
              <mc:Fallback>
                <p:oleObj name="Bitmap Image" r:id="rId2" imgW="4495238" imgH="7582958" progId="Paint.Picture">
                  <p:embed/>
                  <p:pic>
                    <p:nvPicPr>
                      <p:cNvPr id="19458" name="Object 2">
                        <a:extLst>
                          <a:ext uri="{FF2B5EF4-FFF2-40B4-BE49-F238E27FC236}">
                            <a16:creationId xmlns:a16="http://schemas.microsoft.com/office/drawing/2014/main" id="{16ACE45D-EC9B-2EED-BF09-8A06068A194D}"/>
                          </a:ext>
                        </a:extLst>
                      </p:cNvPr>
                      <p:cNvPicPr>
                        <a:picLocks noChangeAspect="1" noChangeArrowheads="1"/>
                      </p:cNvPicPr>
                      <p:nvPr/>
                    </p:nvPicPr>
                    <p:blipFill>
                      <a:blip r:embed="rId3">
                        <a:lum bright="-20000" contrast="40000"/>
                        <a:extLst>
                          <a:ext uri="{28A0092B-C50C-407E-A947-70E740481C1C}">
                            <a14:useLocalDpi xmlns:a14="http://schemas.microsoft.com/office/drawing/2010/main" val="0"/>
                          </a:ext>
                        </a:extLst>
                      </a:blip>
                      <a:srcRect/>
                      <a:stretch>
                        <a:fillRect/>
                      </a:stretch>
                    </p:blipFill>
                    <p:spPr bwMode="auto">
                      <a:xfrm>
                        <a:off x="5410200" y="609600"/>
                        <a:ext cx="3352800" cy="5653434"/>
                      </a:xfrm>
                      <a:prstGeom prst="rect">
                        <a:avLst/>
                      </a:prstGeom>
                      <a:noFill/>
                      <a:ln>
                        <a:noFill/>
                      </a:ln>
                      <a:effectLst/>
                    </p:spPr>
                  </p:pic>
                </p:oleObj>
              </mc:Fallback>
            </mc:AlternateContent>
          </a:graphicData>
        </a:graphic>
      </p:graphicFrame>
      <p:sp>
        <p:nvSpPr>
          <p:cNvPr id="4" name="Rectangle 3">
            <a:extLst>
              <a:ext uri="{FF2B5EF4-FFF2-40B4-BE49-F238E27FC236}">
                <a16:creationId xmlns:a16="http://schemas.microsoft.com/office/drawing/2014/main" id="{BD7D30A5-0391-FC71-2A83-BD50DCBD16F1}"/>
              </a:ext>
            </a:extLst>
          </p:cNvPr>
          <p:cNvSpPr>
            <a:spLocks noChangeArrowheads="1"/>
          </p:cNvSpPr>
          <p:nvPr/>
        </p:nvSpPr>
        <p:spPr bwMode="auto">
          <a:xfrm>
            <a:off x="1896896" y="5334000"/>
            <a:ext cx="24465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err="1">
                <a:latin typeface="Calibri" panose="020F0502020204030204" pitchFamily="34" charset="0"/>
              </a:rPr>
              <a:t>Spinoreticular</a:t>
            </a:r>
            <a:r>
              <a:rPr lang="en-US" altLang="en-US" b="1" dirty="0">
                <a:latin typeface="Calibri" panose="020F0502020204030204" pitchFamily="34" charset="0"/>
              </a:rPr>
              <a:t> Pathway </a:t>
            </a:r>
          </a:p>
        </p:txBody>
      </p:sp>
      <p:sp>
        <p:nvSpPr>
          <p:cNvPr id="5" name="Arrow: Right 4">
            <a:extLst>
              <a:ext uri="{FF2B5EF4-FFF2-40B4-BE49-F238E27FC236}">
                <a16:creationId xmlns:a16="http://schemas.microsoft.com/office/drawing/2014/main" id="{6D2C5918-C30C-95B9-0C14-FD369E113E6D}"/>
              </a:ext>
            </a:extLst>
          </p:cNvPr>
          <p:cNvSpPr/>
          <p:nvPr/>
        </p:nvSpPr>
        <p:spPr>
          <a:xfrm>
            <a:off x="4413123" y="5469805"/>
            <a:ext cx="917275" cy="152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Tree>
    <p:extLst>
      <p:ext uri="{BB962C8B-B14F-4D97-AF65-F5344CB8AC3E}">
        <p14:creationId xmlns:p14="http://schemas.microsoft.com/office/powerpoint/2010/main" val="37999047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5">
            <a:extLst>
              <a:ext uri="{FF2B5EF4-FFF2-40B4-BE49-F238E27FC236}">
                <a16:creationId xmlns:a16="http://schemas.microsoft.com/office/drawing/2014/main" id="{A256ABF9-D6CD-B60A-BC3C-E3A86F6661DD}"/>
              </a:ext>
            </a:extLst>
          </p:cNvPr>
          <p:cNvSpPr>
            <a:spLocks noChangeArrowheads="1"/>
          </p:cNvSpPr>
          <p:nvPr/>
        </p:nvSpPr>
        <p:spPr bwMode="auto">
          <a:xfrm>
            <a:off x="0" y="838200"/>
            <a:ext cx="838200" cy="152400"/>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pic>
        <p:nvPicPr>
          <p:cNvPr id="76803" name="Picture 7">
            <a:extLst>
              <a:ext uri="{FF2B5EF4-FFF2-40B4-BE49-F238E27FC236}">
                <a16:creationId xmlns:a16="http://schemas.microsoft.com/office/drawing/2014/main" id="{B163FE94-4290-F483-36FE-C8EC59F4D303}"/>
              </a:ext>
            </a:extLst>
          </p:cNvPr>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a:stretch>
            <a:fillRect/>
          </a:stretch>
        </p:blipFill>
        <p:spPr bwMode="auto">
          <a:xfrm>
            <a:off x="1046468" y="1153318"/>
            <a:ext cx="7051063" cy="455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Rectangle 8">
            <a:extLst>
              <a:ext uri="{FF2B5EF4-FFF2-40B4-BE49-F238E27FC236}">
                <a16:creationId xmlns:a16="http://schemas.microsoft.com/office/drawing/2014/main" id="{72299063-1E88-CDD9-EFFC-0DD5ABAF5113}"/>
              </a:ext>
            </a:extLst>
          </p:cNvPr>
          <p:cNvSpPr>
            <a:spLocks noChangeArrowheads="1"/>
          </p:cNvSpPr>
          <p:nvPr/>
        </p:nvSpPr>
        <p:spPr bwMode="auto">
          <a:xfrm>
            <a:off x="0" y="533400"/>
            <a:ext cx="914400" cy="304800"/>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6A9ED-0ED3-8FA7-53FE-DA06E08BD18D}"/>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392D235E-6F30-CB0C-2E86-38305529D477}"/>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sz="4000" dirty="0"/>
              <a:t>Ascending (sensory) tracts</a:t>
            </a:r>
          </a:p>
        </p:txBody>
      </p:sp>
      <p:pic>
        <p:nvPicPr>
          <p:cNvPr id="3" name="Picture 2">
            <a:extLst>
              <a:ext uri="{FF2B5EF4-FFF2-40B4-BE49-F238E27FC236}">
                <a16:creationId xmlns:a16="http://schemas.microsoft.com/office/drawing/2014/main" id="{C155D630-657E-0BD4-6041-4AC1B8882835}"/>
              </a:ext>
            </a:extLst>
          </p:cNvPr>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a:stretch>
            <a:fillRect/>
          </a:stretch>
        </p:blipFill>
        <p:spPr bwMode="auto">
          <a:xfrm>
            <a:off x="1865871" y="1803539"/>
            <a:ext cx="5412257"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9383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D24B7-1273-C89C-311F-CF530B7BCE5B}"/>
            </a:ext>
          </a:extLst>
        </p:cNvPr>
        <p:cNvGrpSpPr/>
        <p:nvPr/>
      </p:nvGrpSpPr>
      <p:grpSpPr>
        <a:xfrm>
          <a:off x="0" y="0"/>
          <a:ext cx="0" cy="0"/>
          <a:chOff x="0" y="0"/>
          <a:chExt cx="0" cy="0"/>
        </a:xfrm>
      </p:grpSpPr>
      <p:pic>
        <p:nvPicPr>
          <p:cNvPr id="2" name="Picture 3" descr="File:Medulla spinalis - tracts - English.svg">
            <a:hlinkClick r:id="rId2"/>
            <a:extLst>
              <a:ext uri="{FF2B5EF4-FFF2-40B4-BE49-F238E27FC236}">
                <a16:creationId xmlns:a16="http://schemas.microsoft.com/office/drawing/2014/main" id="{299C200C-E41E-7FB5-B93C-3D6C68FA9D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598" y="76200"/>
            <a:ext cx="64008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a:extLst>
              <a:ext uri="{FF2B5EF4-FFF2-40B4-BE49-F238E27FC236}">
                <a16:creationId xmlns:a16="http://schemas.microsoft.com/office/drawing/2014/main" id="{ECFDC456-261E-DB3C-A3FD-756779A45144}"/>
              </a:ext>
            </a:extLst>
          </p:cNvPr>
          <p:cNvCxnSpPr/>
          <p:nvPr/>
        </p:nvCxnSpPr>
        <p:spPr>
          <a:xfrm rot="10800000">
            <a:off x="1600200" y="1981200"/>
            <a:ext cx="11430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TextBox 11">
            <a:extLst>
              <a:ext uri="{FF2B5EF4-FFF2-40B4-BE49-F238E27FC236}">
                <a16:creationId xmlns:a16="http://schemas.microsoft.com/office/drawing/2014/main" id="{A061E85B-3D0B-927D-E941-E2D922891C40}"/>
              </a:ext>
            </a:extLst>
          </p:cNvPr>
          <p:cNvSpPr txBox="1">
            <a:spLocks noChangeArrowheads="1"/>
          </p:cNvSpPr>
          <p:nvPr/>
        </p:nvSpPr>
        <p:spPr bwMode="auto">
          <a:xfrm>
            <a:off x="609600" y="1752600"/>
            <a:ext cx="115198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dirty="0">
                <a:solidFill>
                  <a:srgbClr val="FF0000"/>
                </a:solidFill>
                <a:latin typeface="+mn-lt"/>
              </a:rPr>
              <a:t>PYRAMIDAL</a:t>
            </a:r>
          </a:p>
          <a:p>
            <a:pPr eaLnBrk="1" hangingPunct="1"/>
            <a:r>
              <a:rPr lang="en-US" altLang="en-US" sz="1600" dirty="0">
                <a:solidFill>
                  <a:srgbClr val="FF0000"/>
                </a:solidFill>
                <a:latin typeface="+mn-lt"/>
              </a:rPr>
              <a:t>TRACT</a:t>
            </a:r>
          </a:p>
        </p:txBody>
      </p:sp>
      <p:cxnSp>
        <p:nvCxnSpPr>
          <p:cNvPr id="5" name="Straight Arrow Connector 4">
            <a:extLst>
              <a:ext uri="{FF2B5EF4-FFF2-40B4-BE49-F238E27FC236}">
                <a16:creationId xmlns:a16="http://schemas.microsoft.com/office/drawing/2014/main" id="{3FC9F250-A547-B02F-C24B-6F81364B867B}"/>
              </a:ext>
            </a:extLst>
          </p:cNvPr>
          <p:cNvCxnSpPr>
            <a:cxnSpLocks/>
          </p:cNvCxnSpPr>
          <p:nvPr/>
        </p:nvCxnSpPr>
        <p:spPr>
          <a:xfrm>
            <a:off x="5105400" y="1144588"/>
            <a:ext cx="1524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89209158-3D21-A2E8-438C-8890846B1C3D}"/>
              </a:ext>
            </a:extLst>
          </p:cNvPr>
          <p:cNvCxnSpPr>
            <a:cxnSpLocks/>
          </p:cNvCxnSpPr>
          <p:nvPr/>
        </p:nvCxnSpPr>
        <p:spPr>
          <a:xfrm>
            <a:off x="5638800" y="2744788"/>
            <a:ext cx="16002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TextBox 10">
            <a:extLst>
              <a:ext uri="{FF2B5EF4-FFF2-40B4-BE49-F238E27FC236}">
                <a16:creationId xmlns:a16="http://schemas.microsoft.com/office/drawing/2014/main" id="{5F2F4A54-C7A2-6BBE-4F9C-F307C860F2E7}"/>
              </a:ext>
            </a:extLst>
          </p:cNvPr>
          <p:cNvSpPr txBox="1">
            <a:spLocks noChangeArrowheads="1"/>
          </p:cNvSpPr>
          <p:nvPr/>
        </p:nvSpPr>
        <p:spPr bwMode="auto">
          <a:xfrm>
            <a:off x="6589274" y="958056"/>
            <a:ext cx="194354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dirty="0">
                <a:solidFill>
                  <a:srgbClr val="FF0000"/>
                </a:solidFill>
                <a:latin typeface="Calibri" panose="020F0502020204030204" pitchFamily="34" charset="0"/>
              </a:rPr>
              <a:t>POSTERIOR COLUMN</a:t>
            </a:r>
          </a:p>
        </p:txBody>
      </p:sp>
      <p:sp>
        <p:nvSpPr>
          <p:cNvPr id="8" name="TextBox 12">
            <a:extLst>
              <a:ext uri="{FF2B5EF4-FFF2-40B4-BE49-F238E27FC236}">
                <a16:creationId xmlns:a16="http://schemas.microsoft.com/office/drawing/2014/main" id="{7A9A9B9E-D871-AB96-084D-C4304A4C8618}"/>
              </a:ext>
            </a:extLst>
          </p:cNvPr>
          <p:cNvSpPr txBox="1">
            <a:spLocks noChangeArrowheads="1"/>
          </p:cNvSpPr>
          <p:nvPr/>
        </p:nvSpPr>
        <p:spPr bwMode="auto">
          <a:xfrm>
            <a:off x="7214681" y="2450812"/>
            <a:ext cx="15865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dirty="0">
                <a:solidFill>
                  <a:srgbClr val="FF0000"/>
                </a:solidFill>
                <a:latin typeface="Calibri" panose="020F0502020204030204" pitchFamily="34" charset="0"/>
              </a:rPr>
              <a:t>SPINOTHALAMIC</a:t>
            </a:r>
          </a:p>
          <a:p>
            <a:pPr eaLnBrk="1" hangingPunct="1"/>
            <a:r>
              <a:rPr lang="en-US" altLang="en-US" sz="1600" dirty="0">
                <a:solidFill>
                  <a:srgbClr val="FF0000"/>
                </a:solidFill>
                <a:latin typeface="Calibri" panose="020F0502020204030204" pitchFamily="34" charset="0"/>
              </a:rPr>
              <a:t>TRACT</a:t>
            </a:r>
          </a:p>
        </p:txBody>
      </p:sp>
    </p:spTree>
    <p:extLst>
      <p:ext uri="{BB962C8B-B14F-4D97-AF65-F5344CB8AC3E}">
        <p14:creationId xmlns:p14="http://schemas.microsoft.com/office/powerpoint/2010/main" val="37135399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116D2-FA89-D65A-8AA6-015164F56AE6}"/>
            </a:ext>
          </a:extLst>
        </p:cNvPr>
        <p:cNvGrpSpPr/>
        <p:nvPr/>
      </p:nvGrpSpPr>
      <p:grpSpPr>
        <a:xfrm>
          <a:off x="0" y="0"/>
          <a:ext cx="0" cy="0"/>
          <a:chOff x="0" y="0"/>
          <a:chExt cx="0" cy="0"/>
        </a:xfrm>
      </p:grpSpPr>
      <p:sp>
        <p:nvSpPr>
          <p:cNvPr id="76802" name="Rectangle 5">
            <a:extLst>
              <a:ext uri="{FF2B5EF4-FFF2-40B4-BE49-F238E27FC236}">
                <a16:creationId xmlns:a16="http://schemas.microsoft.com/office/drawing/2014/main" id="{9C2A6275-E3FF-095B-1472-DBC5E512E223}"/>
              </a:ext>
            </a:extLst>
          </p:cNvPr>
          <p:cNvSpPr>
            <a:spLocks noChangeArrowheads="1"/>
          </p:cNvSpPr>
          <p:nvPr/>
        </p:nvSpPr>
        <p:spPr bwMode="auto">
          <a:xfrm>
            <a:off x="0" y="838200"/>
            <a:ext cx="838200" cy="152400"/>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76804" name="Rectangle 8">
            <a:extLst>
              <a:ext uri="{FF2B5EF4-FFF2-40B4-BE49-F238E27FC236}">
                <a16:creationId xmlns:a16="http://schemas.microsoft.com/office/drawing/2014/main" id="{70EA2921-9228-A9D9-2B9D-69A54D3E3647}"/>
              </a:ext>
            </a:extLst>
          </p:cNvPr>
          <p:cNvSpPr>
            <a:spLocks noChangeArrowheads="1"/>
          </p:cNvSpPr>
          <p:nvPr/>
        </p:nvSpPr>
        <p:spPr bwMode="auto">
          <a:xfrm>
            <a:off x="0" y="533400"/>
            <a:ext cx="914400" cy="304800"/>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2" name="Rectangle 2">
            <a:extLst>
              <a:ext uri="{FF2B5EF4-FFF2-40B4-BE49-F238E27FC236}">
                <a16:creationId xmlns:a16="http://schemas.microsoft.com/office/drawing/2014/main" id="{23562876-9BFE-65F7-4971-51B382486AFB}"/>
              </a:ext>
            </a:extLst>
          </p:cNvPr>
          <p:cNvSpPr txBox="1">
            <a:spLocks noChangeArrowheads="1"/>
          </p:cNvSpPr>
          <p:nvPr/>
        </p:nvSpPr>
        <p:spPr>
          <a:xfrm>
            <a:off x="914400" y="838200"/>
            <a:ext cx="7391400" cy="5181600"/>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algn="just">
              <a:lnSpc>
                <a:spcPct val="80000"/>
              </a:lnSpc>
              <a:buNone/>
            </a:pPr>
            <a:r>
              <a:rPr lang="en-US" altLang="en-US" sz="1800" dirty="0"/>
              <a:t>Although the spinothalamic tract carries some </a:t>
            </a:r>
            <a:r>
              <a:rPr lang="en-US" altLang="en-US" sz="1800" b="1" dirty="0"/>
              <a:t>tactile</a:t>
            </a:r>
            <a:r>
              <a:rPr lang="en-US" altLang="en-US" sz="1800" dirty="0"/>
              <a:t> and </a:t>
            </a:r>
            <a:r>
              <a:rPr lang="en-US" altLang="en-US" sz="1800" b="1" dirty="0"/>
              <a:t>pressure information</a:t>
            </a:r>
            <a:r>
              <a:rPr lang="en-US" altLang="en-US" sz="1800" dirty="0"/>
              <a:t>, a </a:t>
            </a:r>
            <a:r>
              <a:rPr lang="en-US" altLang="en-US" sz="1800" b="1" dirty="0"/>
              <a:t>great deal</a:t>
            </a:r>
            <a:r>
              <a:rPr lang="en-US" altLang="en-US" sz="1800" dirty="0"/>
              <a:t> also travels in the </a:t>
            </a:r>
            <a:r>
              <a:rPr lang="en-US" altLang="en-US" sz="1800" b="1" dirty="0"/>
              <a:t>posterior column system</a:t>
            </a:r>
            <a:r>
              <a:rPr lang="en-US" altLang="en-US" sz="1800" dirty="0"/>
              <a:t>.</a:t>
            </a:r>
          </a:p>
          <a:p>
            <a:pPr marL="0" indent="0" algn="just">
              <a:lnSpc>
                <a:spcPct val="80000"/>
              </a:lnSpc>
              <a:buNone/>
            </a:pPr>
            <a:r>
              <a:rPr lang="en-US" altLang="en-US" sz="1800" dirty="0"/>
              <a:t>Destruction of the spinothalamic tract </a:t>
            </a:r>
            <a:r>
              <a:rPr lang="en-US" altLang="en-US" sz="1800" b="1" dirty="0"/>
              <a:t>causes no significant tactile deficit</a:t>
            </a:r>
            <a:r>
              <a:rPr lang="en-US" altLang="en-US" sz="1800" dirty="0"/>
              <a:t>.</a:t>
            </a:r>
          </a:p>
          <a:p>
            <a:pPr marL="0" indent="0" algn="just">
              <a:lnSpc>
                <a:spcPct val="80000"/>
              </a:lnSpc>
              <a:buNone/>
            </a:pPr>
            <a:r>
              <a:rPr lang="en-US" altLang="en-US" sz="1800" dirty="0"/>
              <a:t>There are, however, several types of sensation (in addition to pain and temperature) </a:t>
            </a:r>
            <a:r>
              <a:rPr lang="en-US" altLang="en-US" sz="1800" b="1" dirty="0"/>
              <a:t>subserved</a:t>
            </a:r>
            <a:r>
              <a:rPr lang="en-US" altLang="en-US" sz="1800" dirty="0"/>
              <a:t> more or less predominantly by the spinothalamic tract.</a:t>
            </a:r>
          </a:p>
          <a:p>
            <a:pPr marL="0" indent="0" algn="just">
              <a:lnSpc>
                <a:spcPct val="80000"/>
              </a:lnSpc>
              <a:buNone/>
            </a:pPr>
            <a:r>
              <a:rPr lang="en-US" altLang="en-US" sz="1800" dirty="0"/>
              <a:t>These are:</a:t>
            </a:r>
          </a:p>
          <a:p>
            <a:pPr lvl="1" algn="just">
              <a:lnSpc>
                <a:spcPct val="80000"/>
              </a:lnSpc>
            </a:pPr>
            <a:r>
              <a:rPr lang="en-US" altLang="en-US" sz="1800" b="1" dirty="0"/>
              <a:t>Itch</a:t>
            </a:r>
            <a:endParaRPr lang="en-US" altLang="en-US" sz="1800" dirty="0"/>
          </a:p>
          <a:p>
            <a:pPr lvl="1" algn="just">
              <a:lnSpc>
                <a:spcPct val="80000"/>
              </a:lnSpc>
            </a:pPr>
            <a:r>
              <a:rPr lang="en-US" altLang="en-US" sz="1800" dirty="0"/>
              <a:t>(and probably </a:t>
            </a:r>
            <a:r>
              <a:rPr lang="en-US" altLang="en-US" sz="1800" b="1" dirty="0"/>
              <a:t>tickle</a:t>
            </a:r>
            <a:r>
              <a:rPr lang="en-US" altLang="en-US" sz="1800" dirty="0"/>
              <a:t>) </a:t>
            </a:r>
            <a:r>
              <a:rPr lang="en-US" altLang="en-US" sz="1800" b="1" dirty="0"/>
              <a:t>sensations</a:t>
            </a:r>
            <a:r>
              <a:rPr lang="en-US" altLang="en-US" sz="1800" dirty="0"/>
              <a:t>; </a:t>
            </a:r>
          </a:p>
          <a:p>
            <a:pPr lvl="1" algn="just">
              <a:lnSpc>
                <a:spcPct val="80000"/>
              </a:lnSpc>
            </a:pPr>
            <a:r>
              <a:rPr lang="en-US" altLang="en-US" sz="1800" b="1" dirty="0"/>
              <a:t>Pressure sensations</a:t>
            </a:r>
            <a:endParaRPr lang="en-US" altLang="en-US" sz="1800" dirty="0"/>
          </a:p>
          <a:p>
            <a:pPr lvl="2" algn="just">
              <a:lnSpc>
                <a:spcPct val="80000"/>
              </a:lnSpc>
              <a:buFont typeface="Arial" panose="020B0604020202020204" pitchFamily="34" charset="0"/>
              <a:buChar char="•"/>
            </a:pPr>
            <a:r>
              <a:rPr lang="en-US" altLang="en-US" sz="1800" dirty="0"/>
              <a:t>from </a:t>
            </a:r>
            <a:r>
              <a:rPr lang="en-US" altLang="en-US" sz="1800" b="1" dirty="0"/>
              <a:t>bladder</a:t>
            </a:r>
            <a:r>
              <a:rPr lang="en-US" altLang="en-US" sz="1800" dirty="0"/>
              <a:t> and </a:t>
            </a:r>
            <a:r>
              <a:rPr lang="en-US" altLang="en-US" sz="1800" b="1" dirty="0"/>
              <a:t>bowel</a:t>
            </a:r>
            <a:r>
              <a:rPr lang="en-US" altLang="en-US" sz="1800" dirty="0"/>
              <a:t>; </a:t>
            </a:r>
          </a:p>
          <a:p>
            <a:pPr lvl="2" algn="just">
              <a:lnSpc>
                <a:spcPct val="80000"/>
              </a:lnSpc>
              <a:buFont typeface="Arial" panose="020B0604020202020204" pitchFamily="34" charset="0"/>
              <a:buChar char="•"/>
            </a:pPr>
            <a:r>
              <a:rPr lang="en-US" altLang="en-US" sz="1800" dirty="0"/>
              <a:t>And </a:t>
            </a:r>
            <a:r>
              <a:rPr lang="en-US" altLang="en-US" sz="1800" b="1" dirty="0"/>
              <a:t>sexual sensations</a:t>
            </a:r>
            <a:r>
              <a:rPr lang="en-US" altLang="en-US" sz="1800" dirty="0"/>
              <a:t>.</a:t>
            </a:r>
          </a:p>
          <a:p>
            <a:pPr marL="0" indent="0" algn="just">
              <a:lnSpc>
                <a:spcPct val="80000"/>
              </a:lnSpc>
              <a:buNone/>
            </a:pPr>
            <a:r>
              <a:rPr lang="en-US" altLang="en-US" sz="1800" dirty="0"/>
              <a:t>However, with the </a:t>
            </a:r>
            <a:r>
              <a:rPr lang="en-US" altLang="en-US" sz="1800" b="1" dirty="0"/>
              <a:t>exception of itch</a:t>
            </a:r>
            <a:r>
              <a:rPr lang="en-US" altLang="en-US" sz="1800" dirty="0"/>
              <a:t>, this </a:t>
            </a:r>
            <a:r>
              <a:rPr lang="en-US" altLang="en-US" sz="1800" b="1" dirty="0"/>
              <a:t>information</a:t>
            </a:r>
            <a:r>
              <a:rPr lang="en-US" altLang="en-US" sz="1800" dirty="0"/>
              <a:t> is </a:t>
            </a:r>
            <a:r>
              <a:rPr lang="en-US" altLang="en-US" sz="1800" b="1" dirty="0"/>
              <a:t>carried bilaterally</a:t>
            </a:r>
            <a:r>
              <a:rPr lang="en-US" altLang="en-US" sz="1800" dirty="0"/>
              <a:t>.</a:t>
            </a:r>
          </a:p>
          <a:p>
            <a:pPr marL="0" indent="0" algn="just">
              <a:lnSpc>
                <a:spcPct val="80000"/>
              </a:lnSpc>
              <a:buNone/>
            </a:pPr>
            <a:r>
              <a:rPr lang="en-US" altLang="en-US" sz="1800" dirty="0"/>
              <a:t>However, as the spinothalamic tract is the principal pathway of </a:t>
            </a:r>
            <a:r>
              <a:rPr lang="en-US" altLang="en-US" sz="1800" b="1" dirty="0"/>
              <a:t>somatic pain sensations</a:t>
            </a:r>
            <a:r>
              <a:rPr lang="en-US" altLang="en-US" sz="1800" dirty="0"/>
              <a:t> its </a:t>
            </a:r>
            <a:r>
              <a:rPr lang="en-US" altLang="en-US" sz="1800" b="1" dirty="0"/>
              <a:t>destruction</a:t>
            </a:r>
            <a:r>
              <a:rPr lang="en-US" altLang="en-US" sz="1800" dirty="0"/>
              <a:t> produces </a:t>
            </a:r>
            <a:r>
              <a:rPr lang="en-US" altLang="en-US" sz="1800" b="1" dirty="0"/>
              <a:t>contralateral analgesia</a:t>
            </a:r>
            <a:r>
              <a:rPr lang="en-US" altLang="en-US" sz="1800" dirty="0"/>
              <a:t>.</a:t>
            </a:r>
          </a:p>
          <a:p>
            <a:pPr marL="0" indent="0" algn="just">
              <a:lnSpc>
                <a:spcPct val="80000"/>
              </a:lnSpc>
              <a:buNone/>
            </a:pPr>
            <a:r>
              <a:rPr lang="en-US" altLang="en-US" sz="1800" dirty="0"/>
              <a:t>An operation to destroy the tract (called a cordotomy or chordotomy) is sometimes </a:t>
            </a:r>
            <a:r>
              <a:rPr lang="en-US" altLang="en-US" sz="1800" b="1" dirty="0"/>
              <a:t>performed on patients</a:t>
            </a:r>
            <a:r>
              <a:rPr lang="en-US" altLang="en-US" sz="1800" dirty="0"/>
              <a:t> suffering from </a:t>
            </a:r>
            <a:r>
              <a:rPr lang="en-US" altLang="en-US" sz="1800" b="1" dirty="0"/>
              <a:t>intractable pain</a:t>
            </a:r>
            <a:r>
              <a:rPr lang="en-US" altLang="en-US" sz="1800" dirty="0"/>
              <a:t>.</a:t>
            </a:r>
          </a:p>
          <a:p>
            <a:pPr algn="just">
              <a:lnSpc>
                <a:spcPct val="80000"/>
              </a:lnSpc>
            </a:pPr>
            <a:endParaRPr lang="en-US" altLang="en-US" sz="1800" dirty="0"/>
          </a:p>
        </p:txBody>
      </p:sp>
    </p:spTree>
    <p:extLst>
      <p:ext uri="{BB962C8B-B14F-4D97-AF65-F5344CB8AC3E}">
        <p14:creationId xmlns:p14="http://schemas.microsoft.com/office/powerpoint/2010/main" val="29783814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2D411-0A15-73B2-D7CD-0397B2A857CB}"/>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BAFA178F-1104-87FE-9F54-4F5DAF983F16}"/>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sz="4000" dirty="0"/>
              <a:t>Unconscious muscle joint sense pathways to the cerebellum </a:t>
            </a:r>
          </a:p>
        </p:txBody>
      </p:sp>
      <p:pic>
        <p:nvPicPr>
          <p:cNvPr id="2" name="Picture 3" descr="Unconscious muscle joint sense pathways &#10;&#10;to the cerebellum ">
            <a:hlinkClick r:id="rId2"/>
            <a:extLst>
              <a:ext uri="{FF2B5EF4-FFF2-40B4-BE49-F238E27FC236}">
                <a16:creationId xmlns:a16="http://schemas.microsoft.com/office/drawing/2014/main" id="{3A234445-533F-EB5D-8558-CC02F50129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203" y="2084832"/>
            <a:ext cx="7149593" cy="382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01109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7F1CC-DAF3-82A4-7ADD-34FC90F58D3A}"/>
            </a:ext>
          </a:extLst>
        </p:cNvPr>
        <p:cNvGrpSpPr/>
        <p:nvPr/>
      </p:nvGrpSpPr>
      <p:grpSpPr>
        <a:xfrm>
          <a:off x="0" y="0"/>
          <a:ext cx="0" cy="0"/>
          <a:chOff x="0" y="0"/>
          <a:chExt cx="0" cy="0"/>
        </a:xfrm>
      </p:grpSpPr>
      <p:sp>
        <p:nvSpPr>
          <p:cNvPr id="2" name="Content Placeholder 4">
            <a:extLst>
              <a:ext uri="{FF2B5EF4-FFF2-40B4-BE49-F238E27FC236}">
                <a16:creationId xmlns:a16="http://schemas.microsoft.com/office/drawing/2014/main" id="{7E766808-F3B5-74D9-E20C-688E711818B4}"/>
              </a:ext>
            </a:extLst>
          </p:cNvPr>
          <p:cNvSpPr txBox="1">
            <a:spLocks/>
          </p:cNvSpPr>
          <p:nvPr/>
        </p:nvSpPr>
        <p:spPr>
          <a:xfrm>
            <a:off x="2601364" y="762000"/>
            <a:ext cx="3939681" cy="353568"/>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algn="ctr" fontAlgn="auto">
              <a:spcBef>
                <a:spcPts val="0"/>
              </a:spcBef>
              <a:spcAft>
                <a:spcPts val="0"/>
              </a:spcAft>
              <a:defRPr/>
            </a:pPr>
            <a:r>
              <a:rPr lang="en-US" altLang="ko-KR" b="1" dirty="0">
                <a:latin typeface="+mn-lt"/>
                <a:cs typeface="+mn-cs"/>
              </a:rPr>
              <a:t>OTHER ASCENDING PATHWAYS </a:t>
            </a:r>
          </a:p>
        </p:txBody>
      </p:sp>
      <p:pic>
        <p:nvPicPr>
          <p:cNvPr id="3" name="Picture 1" descr="Other &#10;&#10;ascending pathways ">
            <a:hlinkClick r:id="rId3"/>
            <a:extLst>
              <a:ext uri="{FF2B5EF4-FFF2-40B4-BE49-F238E27FC236}">
                <a16:creationId xmlns:a16="http://schemas.microsoft.com/office/drawing/2014/main" id="{8C95D95B-B1E4-9A82-933B-D7AE5CBD63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0" y="1315791"/>
            <a:ext cx="6477000" cy="2912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7130326"/>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7" name="Rectangle 10">
            <a:extLst>
              <a:ext uri="{FF2B5EF4-FFF2-40B4-BE49-F238E27FC236}">
                <a16:creationId xmlns:a16="http://schemas.microsoft.com/office/drawing/2014/main" id="{92D72C6D-800E-45F6-348C-F6D097E6292E}"/>
              </a:ext>
            </a:extLst>
          </p:cNvPr>
          <p:cNvSpPr>
            <a:spLocks noChangeArrowheads="1"/>
          </p:cNvSpPr>
          <p:nvPr/>
        </p:nvSpPr>
        <p:spPr bwMode="auto">
          <a:xfrm>
            <a:off x="1143000" y="3017294"/>
            <a:ext cx="6858000"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bIns="0" anchor="ctr">
            <a:spAutoFit/>
          </a:bodyPr>
          <a:lstStyle>
            <a:lvl1pPr indent="38100"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1400" dirty="0">
                <a:latin typeface="+mn-lt"/>
                <a:cs typeface="Times New Roman" panose="02020603050405020304" pitchFamily="18" charset="0"/>
              </a:rPr>
              <a:t> </a:t>
            </a:r>
            <a:endParaRPr lang="en-US" altLang="en-US" sz="1400" dirty="0">
              <a:latin typeface="+mn-lt"/>
            </a:endParaRPr>
          </a:p>
          <a:p>
            <a:pPr algn="just">
              <a:buFont typeface="Symbol" panose="05050102010706020507" pitchFamily="18" charset="2"/>
              <a:buChar char=""/>
            </a:pPr>
            <a:r>
              <a:rPr lang="en-US" altLang="en-US" sz="1400" dirty="0">
                <a:latin typeface="+mn-lt"/>
                <a:cs typeface="Times New Roman" panose="02020603050405020304" pitchFamily="18" charset="0"/>
              </a:rPr>
              <a:t>No long descending tracts in posterior white column.</a:t>
            </a:r>
          </a:p>
          <a:p>
            <a:pPr algn="just">
              <a:buFont typeface="Symbol" panose="05050102010706020507" pitchFamily="18" charset="2"/>
              <a:buChar char=""/>
            </a:pPr>
            <a:r>
              <a:rPr lang="en-US" altLang="en-US" sz="1400" dirty="0">
                <a:latin typeface="+mn-lt"/>
                <a:cs typeface="Times New Roman" panose="02020603050405020304" pitchFamily="18" charset="0"/>
              </a:rPr>
              <a:t>All descending tracts in lateral white column are crossed except </a:t>
            </a:r>
            <a:r>
              <a:rPr lang="en-US" altLang="en-US" sz="1400" dirty="0" err="1">
                <a:latin typeface="+mn-lt"/>
                <a:cs typeface="Times New Roman" panose="02020603050405020304" pitchFamily="18" charset="0"/>
              </a:rPr>
              <a:t>olivospinal</a:t>
            </a:r>
            <a:r>
              <a:rPr lang="en-US" altLang="en-US" sz="1400" dirty="0">
                <a:latin typeface="+mn-lt"/>
                <a:cs typeface="Times New Roman" panose="02020603050405020304" pitchFamily="18" charset="0"/>
              </a:rPr>
              <a:t> &amp; </a:t>
            </a:r>
            <a:r>
              <a:rPr lang="en-US" altLang="en-US" sz="1400" dirty="0" err="1">
                <a:latin typeface="+mn-lt"/>
                <a:cs typeface="Times New Roman" panose="02020603050405020304" pitchFamily="18" charset="0"/>
              </a:rPr>
              <a:t>lateal</a:t>
            </a:r>
            <a:r>
              <a:rPr lang="en-US" altLang="en-US" sz="1400" dirty="0">
                <a:latin typeface="+mn-lt"/>
                <a:cs typeface="Times New Roman" panose="02020603050405020304" pitchFamily="18" charset="0"/>
              </a:rPr>
              <a:t> vestibulospinal tract.</a:t>
            </a:r>
          </a:p>
          <a:p>
            <a:pPr algn="just">
              <a:buFont typeface="Symbol" panose="05050102010706020507" pitchFamily="18" charset="2"/>
              <a:buChar char=""/>
            </a:pPr>
            <a:r>
              <a:rPr lang="en-US" altLang="en-US" sz="1400" dirty="0">
                <a:latin typeface="+mn-lt"/>
                <a:cs typeface="Times New Roman" panose="02020603050405020304" pitchFamily="18" charset="0"/>
              </a:rPr>
              <a:t>All descending tracts in anterior white column are direct except anterior tectospinal.</a:t>
            </a:r>
          </a:p>
          <a:p>
            <a:pPr algn="just">
              <a:buFont typeface="Symbol" panose="05050102010706020507" pitchFamily="18" charset="2"/>
              <a:buChar char=""/>
            </a:pPr>
            <a:r>
              <a:rPr lang="en-US" altLang="en-US" sz="1400" dirty="0">
                <a:latin typeface="+mn-lt"/>
                <a:cs typeface="Times New Roman" panose="02020603050405020304" pitchFamily="18" charset="0"/>
              </a:rPr>
              <a:t>Descending tracts are either facilitatory or inhibitory.</a:t>
            </a:r>
          </a:p>
          <a:p>
            <a:pPr indent="0" algn="just"/>
            <a:endParaRPr lang="en-US" altLang="en-US" sz="1400" dirty="0">
              <a:latin typeface="+mn-lt"/>
            </a:endParaRPr>
          </a:p>
          <a:p>
            <a:pPr lvl="1" algn="just">
              <a:buFont typeface="Courier New" panose="02070309020205020404" pitchFamily="49" charset="0"/>
              <a:buChar char="o"/>
            </a:pPr>
            <a:r>
              <a:rPr lang="en-US" altLang="en-US" sz="1400" i="1" dirty="0">
                <a:latin typeface="+mn-lt"/>
                <a:cs typeface="Times New Roman" panose="02020603050405020304" pitchFamily="18" charset="0"/>
              </a:rPr>
              <a:t>Stimulation of facilitatory tract leads to increased tone &amp; reflexes.</a:t>
            </a:r>
          </a:p>
          <a:p>
            <a:pPr lvl="1" algn="just">
              <a:buFont typeface="Courier New" panose="02070309020205020404" pitchFamily="49" charset="0"/>
              <a:buChar char="o"/>
            </a:pPr>
            <a:r>
              <a:rPr lang="en-US" altLang="en-US" sz="1400" i="1" dirty="0">
                <a:latin typeface="+mn-lt"/>
                <a:cs typeface="Times New Roman" panose="02020603050405020304" pitchFamily="18" charset="0"/>
              </a:rPr>
              <a:t>Cutting of facilitatory tract leads to decreased tone &amp; reflexes.</a:t>
            </a:r>
          </a:p>
          <a:p>
            <a:pPr lvl="1" algn="just">
              <a:buFont typeface="Courier New" panose="02070309020205020404" pitchFamily="49" charset="0"/>
              <a:buChar char="o"/>
            </a:pPr>
            <a:r>
              <a:rPr lang="en-US" altLang="en-US" sz="1400" i="1" dirty="0">
                <a:latin typeface="+mn-lt"/>
                <a:cs typeface="Times New Roman" panose="02020603050405020304" pitchFamily="18" charset="0"/>
              </a:rPr>
              <a:t>Stimulation of inhibitory tract leads to decreased tone &amp; reflexes.</a:t>
            </a:r>
          </a:p>
          <a:p>
            <a:pPr lvl="1" algn="just">
              <a:buFont typeface="Courier New" panose="02070309020205020404" pitchFamily="49" charset="0"/>
              <a:buChar char="o"/>
            </a:pPr>
            <a:r>
              <a:rPr lang="en-US" altLang="en-US" sz="1400" i="1" dirty="0">
                <a:latin typeface="+mn-lt"/>
                <a:cs typeface="Times New Roman" panose="02020603050405020304" pitchFamily="18" charset="0"/>
              </a:rPr>
              <a:t>Cutting of inhibitory tract leads to increased tone &amp; reflexes &amp; spastic paralysis.</a:t>
            </a:r>
          </a:p>
          <a:p>
            <a:pPr lvl="1" algn="just"/>
            <a:endParaRPr lang="en-US" altLang="en-US" sz="1400" i="1" dirty="0">
              <a:latin typeface="+mn-lt"/>
            </a:endParaRPr>
          </a:p>
          <a:p>
            <a:pPr algn="just"/>
            <a:r>
              <a:rPr lang="en-US" altLang="en-US" sz="1400" dirty="0">
                <a:latin typeface="+mn-lt"/>
                <a:cs typeface="Times New Roman" panose="02020603050405020304" pitchFamily="18" charset="0"/>
              </a:rPr>
              <a:t>The anterior </a:t>
            </a:r>
            <a:r>
              <a:rPr lang="en-US" altLang="en-US" sz="1400" dirty="0" err="1">
                <a:latin typeface="+mn-lt"/>
                <a:cs typeface="Times New Roman" panose="02020603050405020304" pitchFamily="18" charset="0"/>
              </a:rPr>
              <a:t>reticulospinsl</a:t>
            </a:r>
            <a:r>
              <a:rPr lang="en-US" altLang="en-US" sz="1400" dirty="0">
                <a:latin typeface="+mn-lt"/>
                <a:cs typeface="Times New Roman" panose="02020603050405020304" pitchFamily="18" charset="0"/>
              </a:rPr>
              <a:t> tract is very strong inhibitory.</a:t>
            </a:r>
            <a:endParaRPr lang="en-US" altLang="en-US" sz="1400" dirty="0">
              <a:latin typeface="+mn-lt"/>
            </a:endParaRPr>
          </a:p>
          <a:p>
            <a:pPr algn="just"/>
            <a:r>
              <a:rPr lang="en-US" altLang="en-US" sz="1400" dirty="0">
                <a:latin typeface="+mn-lt"/>
                <a:cs typeface="Times New Roman" panose="02020603050405020304" pitchFamily="18" charset="0"/>
              </a:rPr>
              <a:t>The lateral vestibulospinal tract is very strong facilitatory.</a:t>
            </a:r>
            <a:endParaRPr lang="en-US" altLang="en-US" sz="1400" dirty="0">
              <a:latin typeface="+mn-lt"/>
            </a:endParaRPr>
          </a:p>
          <a:p>
            <a:pPr algn="just"/>
            <a:r>
              <a:rPr lang="en-US" altLang="en-US" sz="1400" dirty="0">
                <a:latin typeface="+mn-lt"/>
                <a:cs typeface="Times New Roman" panose="02020603050405020304" pitchFamily="18" charset="0"/>
              </a:rPr>
              <a:t>The pyramidal tracts are facilitatory (not inhibitory).</a:t>
            </a:r>
            <a:endParaRPr lang="en-US" altLang="en-US" sz="1400" dirty="0">
              <a:latin typeface="+mn-lt"/>
            </a:endParaRPr>
          </a:p>
        </p:txBody>
      </p:sp>
      <p:graphicFrame>
        <p:nvGraphicFramePr>
          <p:cNvPr id="2" name="Diagram 1">
            <a:extLst>
              <a:ext uri="{FF2B5EF4-FFF2-40B4-BE49-F238E27FC236}">
                <a16:creationId xmlns:a16="http://schemas.microsoft.com/office/drawing/2014/main" id="{0B62C6AF-2714-A52D-E6DC-352E51C9600C}"/>
              </a:ext>
            </a:extLst>
          </p:cNvPr>
          <p:cNvGraphicFramePr/>
          <p:nvPr>
            <p:extLst>
              <p:ext uri="{D42A27DB-BD31-4B8C-83A1-F6EECF244321}">
                <p14:modId xmlns:p14="http://schemas.microsoft.com/office/powerpoint/2010/main" val="2279997773"/>
              </p:ext>
            </p:extLst>
          </p:nvPr>
        </p:nvGraphicFramePr>
        <p:xfrm>
          <a:off x="647700" y="304800"/>
          <a:ext cx="7848600" cy="27606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a:extLst>
              <a:ext uri="{FF2B5EF4-FFF2-40B4-BE49-F238E27FC236}">
                <a16:creationId xmlns:a16="http://schemas.microsoft.com/office/drawing/2014/main" id="{D8095AA0-2F01-CADC-0FE3-FE4E91C76E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762000"/>
            <a:ext cx="4157207"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2">
            <a:extLst>
              <a:ext uri="{FF2B5EF4-FFF2-40B4-BE49-F238E27FC236}">
                <a16:creationId xmlns:a16="http://schemas.microsoft.com/office/drawing/2014/main" id="{3FCFC3DF-C2D7-D8AB-2DB0-550FE019D263}"/>
              </a:ext>
            </a:extLst>
          </p:cNvPr>
          <p:cNvSpPr>
            <a:spLocks noChangeArrowheads="1"/>
          </p:cNvSpPr>
          <p:nvPr/>
        </p:nvSpPr>
        <p:spPr bwMode="auto">
          <a:xfrm>
            <a:off x="914400" y="762000"/>
            <a:ext cx="20574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eaLnBrk="1" hangingPunct="1">
              <a:buFont typeface="Arial" panose="020B0604020202020204" pitchFamily="34" charset="0"/>
              <a:buChar char="•"/>
            </a:pPr>
            <a:r>
              <a:rPr lang="en-US" altLang="en-US" sz="1600" dirty="0">
                <a:latin typeface="+mn-lt"/>
              </a:rPr>
              <a:t>Simple form of the descending motor pathway from the cerebral cortex to the skeletal muscle. Note the three neurons involved.</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2370" name="Group 178">
            <a:extLst>
              <a:ext uri="{FF2B5EF4-FFF2-40B4-BE49-F238E27FC236}">
                <a16:creationId xmlns:a16="http://schemas.microsoft.com/office/drawing/2014/main" id="{D2C9831B-AA39-F8DE-011F-EE177240FD5A}"/>
              </a:ext>
            </a:extLst>
          </p:cNvPr>
          <p:cNvGraphicFramePr>
            <a:graphicFrameLocks noGrp="1"/>
          </p:cNvGraphicFramePr>
          <p:nvPr>
            <p:extLst>
              <p:ext uri="{D42A27DB-BD31-4B8C-83A1-F6EECF244321}">
                <p14:modId xmlns:p14="http://schemas.microsoft.com/office/powerpoint/2010/main" val="2046713645"/>
              </p:ext>
            </p:extLst>
          </p:nvPr>
        </p:nvGraphicFramePr>
        <p:xfrm>
          <a:off x="838200" y="886570"/>
          <a:ext cx="7467600" cy="5084860"/>
        </p:xfrm>
        <a:graphic>
          <a:graphicData uri="http://schemas.openxmlformats.org/drawingml/2006/table">
            <a:tbl>
              <a:tblPr/>
              <a:tblGrid>
                <a:gridCol w="3733800">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tblGrid>
              <a:tr h="52063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mn-lt"/>
                          <a:cs typeface="Times New Roman" pitchFamily="18" charset="0"/>
                        </a:rPr>
                        <a:t>Pyramidal tract</a:t>
                      </a:r>
                      <a:endParaRPr kumimoji="0" lang="en-US" sz="1400" b="1" i="0" u="none" strike="noStrike" cap="none" normalizeH="0" baseline="0" dirty="0">
                        <a:ln>
                          <a:noFill/>
                        </a:ln>
                        <a:solidFill>
                          <a:schemeClr val="tx1"/>
                        </a:solidFill>
                        <a:effectLst/>
                        <a:latin typeface="+mn-lt"/>
                      </a:endParaRPr>
                    </a:p>
                  </a:txBody>
                  <a:tcPr marL="81103" marR="81103" marT="40552" marB="405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mn-lt"/>
                          <a:cs typeface="Times New Roman" pitchFamily="18" charset="0"/>
                        </a:rPr>
                        <a:t>Extrapyramidal tract</a:t>
                      </a:r>
                      <a:endParaRPr kumimoji="0" lang="en-US" sz="1400" b="1" i="0" u="none" strike="noStrike" cap="none" normalizeH="0" baseline="0" dirty="0">
                        <a:ln>
                          <a:noFill/>
                        </a:ln>
                        <a:solidFill>
                          <a:schemeClr val="tx1"/>
                        </a:solidFill>
                        <a:effectLst/>
                        <a:latin typeface="+mn-lt"/>
                      </a:endParaRPr>
                    </a:p>
                  </a:txBody>
                  <a:tcPr marL="81103" marR="81103" marT="40552" marB="405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4335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cs typeface="Times New Roman" pitchFamily="18" charset="0"/>
                        </a:rPr>
                        <a:t>One neuron carries the impulse from cerebral cortex to anterior horn cells.</a:t>
                      </a:r>
                      <a:endParaRPr kumimoji="0" lang="en-US" sz="1400" b="0" i="0" u="none" strike="noStrike" cap="none" normalizeH="0" baseline="0" dirty="0">
                        <a:ln>
                          <a:noFill/>
                        </a:ln>
                        <a:solidFill>
                          <a:schemeClr val="tx1"/>
                        </a:solidFill>
                        <a:effectLst/>
                        <a:latin typeface="+mn-lt"/>
                      </a:endParaRPr>
                    </a:p>
                  </a:txBody>
                  <a:tcPr marL="81103" marR="81103" marT="40552" marB="405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cs typeface="Times New Roman" pitchFamily="18" charset="0"/>
                        </a:rPr>
                        <a:t>Many neurons carry impulse from cerebral cortex to anterior horn cells.</a:t>
                      </a:r>
                      <a:endParaRPr kumimoji="0" lang="en-US" sz="1400" b="0" i="0" u="none" strike="noStrike" cap="none" normalizeH="0" baseline="0">
                        <a:ln>
                          <a:noFill/>
                        </a:ln>
                        <a:solidFill>
                          <a:schemeClr val="tx1"/>
                        </a:solidFill>
                        <a:effectLst/>
                        <a:latin typeface="+mn-lt"/>
                      </a:endParaRPr>
                    </a:p>
                  </a:txBody>
                  <a:tcPr marL="81103" marR="81103" marT="40552" marB="405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4465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cs typeface="Times New Roman" pitchFamily="18" charset="0"/>
                        </a:rPr>
                        <a:t>In medulla it occupies the pyramid. </a:t>
                      </a:r>
                      <a:endParaRPr kumimoji="0" lang="en-US" sz="1400" b="0" i="0" u="none" strike="noStrike" cap="none" normalizeH="0" baseline="0">
                        <a:ln>
                          <a:noFill/>
                        </a:ln>
                        <a:solidFill>
                          <a:schemeClr val="tx1"/>
                        </a:solidFill>
                        <a:effectLst/>
                        <a:latin typeface="+mn-lt"/>
                      </a:endParaRPr>
                    </a:p>
                  </a:txBody>
                  <a:tcPr marL="81103" marR="81103" marT="40552" marB="405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cs typeface="Times New Roman" pitchFamily="18" charset="0"/>
                        </a:rPr>
                        <a:t>In medulla do not occupy pyamid rather scattered.</a:t>
                      </a:r>
                      <a:endParaRPr kumimoji="0" lang="en-US" sz="1400" b="0" i="0" u="none" strike="noStrike" cap="none" normalizeH="0" baseline="0">
                        <a:ln>
                          <a:noFill/>
                        </a:ln>
                        <a:solidFill>
                          <a:schemeClr val="tx1"/>
                        </a:solidFill>
                        <a:effectLst/>
                        <a:latin typeface="+mn-lt"/>
                      </a:endParaRPr>
                    </a:p>
                  </a:txBody>
                  <a:tcPr marL="81103" marR="81103" marT="40552" marB="405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9192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cs typeface="Times New Roman" pitchFamily="18" charset="0"/>
                        </a:rPr>
                        <a:t>Arise from a localized area in the precentral gyrus called the motor area or area 4 </a:t>
                      </a:r>
                      <a:endParaRPr kumimoji="0" lang="en-US" sz="1400" b="0" i="0" u="none" strike="noStrike" cap="none" normalizeH="0" baseline="0" dirty="0">
                        <a:ln>
                          <a:noFill/>
                        </a:ln>
                        <a:solidFill>
                          <a:schemeClr val="tx1"/>
                        </a:solidFill>
                        <a:effectLst/>
                        <a:latin typeface="+mn-lt"/>
                      </a:endParaRPr>
                    </a:p>
                  </a:txBody>
                  <a:tcPr marL="81103" marR="81103" marT="40552" marB="405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cs typeface="Times New Roman" pitchFamily="18" charset="0"/>
                        </a:rPr>
                        <a:t>Arise from widely distributed area different lobes of cerebral cortex.</a:t>
                      </a:r>
                      <a:endParaRPr kumimoji="0" lang="en-US" sz="1400" b="0" i="0" u="none" strike="noStrike" cap="none" normalizeH="0" baseline="0">
                        <a:ln>
                          <a:noFill/>
                        </a:ln>
                        <a:solidFill>
                          <a:schemeClr val="tx1"/>
                        </a:solidFill>
                        <a:effectLst/>
                        <a:latin typeface="+mn-lt"/>
                      </a:endParaRPr>
                    </a:p>
                  </a:txBody>
                  <a:tcPr marL="81103" marR="81103" marT="40552" marB="405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7335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cs typeface="Times New Roman" pitchFamily="18" charset="0"/>
                        </a:rPr>
                        <a:t>All </a:t>
                      </a:r>
                      <a:r>
                        <a:rPr kumimoji="0" lang="en-US" sz="1400" b="0" i="0" u="none" strike="noStrike" cap="none" normalizeH="0" baseline="0" dirty="0" err="1">
                          <a:ln>
                            <a:noFill/>
                          </a:ln>
                          <a:solidFill>
                            <a:schemeClr val="tx1"/>
                          </a:solidFill>
                          <a:effectLst/>
                          <a:latin typeface="+mn-lt"/>
                          <a:cs typeface="Times New Roman" pitchFamily="18" charset="0"/>
                        </a:rPr>
                        <a:t>fibres</a:t>
                      </a:r>
                      <a:r>
                        <a:rPr kumimoji="0" lang="en-US" sz="1400" b="0" i="0" u="none" strike="noStrike" cap="none" normalizeH="0" baseline="0" dirty="0">
                          <a:ln>
                            <a:noFill/>
                          </a:ln>
                          <a:solidFill>
                            <a:schemeClr val="tx1"/>
                          </a:solidFill>
                          <a:effectLst/>
                          <a:latin typeface="+mn-lt"/>
                          <a:cs typeface="Times New Roman" pitchFamily="18" charset="0"/>
                        </a:rPr>
                        <a:t> cross to reach the opposite side</a:t>
                      </a:r>
                      <a:endParaRPr kumimoji="0" lang="en-US" sz="1400" b="0" i="0" u="none" strike="noStrike" cap="none" normalizeH="0" baseline="0" dirty="0">
                        <a:ln>
                          <a:noFill/>
                        </a:ln>
                        <a:solidFill>
                          <a:schemeClr val="tx1"/>
                        </a:solidFill>
                        <a:effectLst/>
                        <a:latin typeface="+mn-lt"/>
                      </a:endParaRPr>
                    </a:p>
                  </a:txBody>
                  <a:tcPr marL="81103" marR="81103" marT="40552" marB="405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cs typeface="Times New Roman" pitchFamily="18" charset="0"/>
                        </a:rPr>
                        <a:t>Some tracts do cross others not</a:t>
                      </a:r>
                      <a:endParaRPr kumimoji="0" lang="en-US" sz="1400" b="0" i="0" u="none" strike="noStrike" cap="none" normalizeH="0" baseline="0">
                        <a:ln>
                          <a:noFill/>
                        </a:ln>
                        <a:solidFill>
                          <a:schemeClr val="tx1"/>
                        </a:solidFill>
                        <a:effectLst/>
                        <a:latin typeface="+mn-lt"/>
                      </a:endParaRPr>
                    </a:p>
                  </a:txBody>
                  <a:tcPr marL="81103" marR="81103" marT="40552" marB="405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11093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cs typeface="Times New Roman" pitchFamily="18" charset="0"/>
                        </a:rPr>
                        <a:t>Functions: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cs typeface="Times New Roman" pitchFamily="18" charset="0"/>
                        </a:rPr>
                        <a:t>On tone: it is facilitatory or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cs typeface="Times New Roman" pitchFamily="18" charset="0"/>
                        </a:rPr>
                        <a:t> excitatory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mn-lt"/>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cs typeface="Times New Roman" pitchFamily="18" charset="0"/>
                        </a:rPr>
                        <a:t>On movements: responsible for fine, isolated, precise &amp; specific </a:t>
                      </a:r>
                      <a:r>
                        <a:rPr kumimoji="0" lang="en-US" sz="1400" b="0" i="0" u="none" strike="noStrike" cap="none" normalizeH="0" baseline="0" dirty="0" err="1">
                          <a:ln>
                            <a:noFill/>
                          </a:ln>
                          <a:solidFill>
                            <a:schemeClr val="tx1"/>
                          </a:solidFill>
                          <a:effectLst/>
                          <a:latin typeface="+mn-lt"/>
                          <a:cs typeface="Times New Roman" pitchFamily="18" charset="0"/>
                        </a:rPr>
                        <a:t>mocements</a:t>
                      </a:r>
                      <a:r>
                        <a:rPr kumimoji="0" lang="en-US" sz="1400" b="0" i="0" u="none" strike="noStrike" cap="none" normalizeH="0" baseline="0" dirty="0">
                          <a:ln>
                            <a:noFill/>
                          </a:ln>
                          <a:solidFill>
                            <a:schemeClr val="tx1"/>
                          </a:solidFill>
                          <a:effectLst/>
                          <a:latin typeface="+mn-lt"/>
                          <a:cs typeface="Times New Roman" pitchFamily="18" charset="0"/>
                        </a:rPr>
                        <a:t> which are necessary for all activities which need skill.</a:t>
                      </a:r>
                      <a:endParaRPr kumimoji="0" lang="en-US" sz="1400" b="0" i="0" u="none" strike="noStrike" cap="none" normalizeH="0" baseline="0" dirty="0">
                        <a:ln>
                          <a:noFill/>
                        </a:ln>
                        <a:solidFill>
                          <a:schemeClr val="tx1"/>
                        </a:solidFill>
                        <a:effectLst/>
                        <a:latin typeface="+mn-lt"/>
                      </a:endParaRPr>
                    </a:p>
                  </a:txBody>
                  <a:tcPr marL="81103" marR="81103" marT="40552" marB="405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mn-lt"/>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cs typeface="Times New Roman" pitchFamily="18" charset="0"/>
                        </a:rPr>
                        <a:t>On tone: some are </a:t>
                      </a:r>
                      <a:r>
                        <a:rPr kumimoji="0" lang="en-US" sz="1400" b="0" i="0" u="none" strike="noStrike" cap="none" normalizeH="0" baseline="0" dirty="0" err="1">
                          <a:ln>
                            <a:noFill/>
                          </a:ln>
                          <a:solidFill>
                            <a:schemeClr val="tx1"/>
                          </a:solidFill>
                          <a:effectLst/>
                          <a:latin typeface="+mn-lt"/>
                          <a:cs typeface="Times New Roman" pitchFamily="18" charset="0"/>
                        </a:rPr>
                        <a:t>facilatatory</a:t>
                      </a:r>
                      <a:r>
                        <a:rPr kumimoji="0" lang="en-US" sz="1400" b="0" i="0" u="none" strike="noStrike" cap="none" normalizeH="0" baseline="0" dirty="0">
                          <a:ln>
                            <a:noFill/>
                          </a:ln>
                          <a:solidFill>
                            <a:schemeClr val="tx1"/>
                          </a:solidFill>
                          <a:effectLst/>
                          <a:latin typeface="+mn-lt"/>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cs typeface="Times New Roman" pitchFamily="18" charset="0"/>
                        </a:rPr>
                        <a:t> others or inhibitory</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mn-lt"/>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cs typeface="Times New Roman" pitchFamily="18" charset="0"/>
                        </a:rPr>
                        <a:t>On movements: responsible for gross, synergic movements which require the </a:t>
                      </a:r>
                      <a:r>
                        <a:rPr kumimoji="0" lang="en-US" sz="1400" b="0" i="0" u="none" strike="noStrike" cap="none" normalizeH="0" baseline="0" dirty="0" err="1">
                          <a:ln>
                            <a:noFill/>
                          </a:ln>
                          <a:solidFill>
                            <a:schemeClr val="tx1"/>
                          </a:solidFill>
                          <a:effectLst/>
                          <a:latin typeface="+mn-lt"/>
                          <a:cs typeface="Times New Roman" pitchFamily="18" charset="0"/>
                        </a:rPr>
                        <a:t>acivity</a:t>
                      </a:r>
                      <a:r>
                        <a:rPr kumimoji="0" lang="en-US" sz="1400" b="0" i="0" u="none" strike="noStrike" cap="none" normalizeH="0" baseline="0" dirty="0">
                          <a:ln>
                            <a:noFill/>
                          </a:ln>
                          <a:solidFill>
                            <a:schemeClr val="tx1"/>
                          </a:solidFill>
                          <a:effectLst/>
                          <a:latin typeface="+mn-lt"/>
                          <a:cs typeface="Times New Roman" pitchFamily="18" charset="0"/>
                        </a:rPr>
                        <a:t> of large groups of muscles.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cs typeface="Times New Roman" pitchFamily="18" charset="0"/>
                        </a:rPr>
                        <a:t>They set background for subsequent activity of pyramidal system.</a:t>
                      </a:r>
                      <a:endParaRPr kumimoji="0" lang="en-US" sz="1400" b="0" i="0" u="none" strike="noStrike" cap="none" normalizeH="0" baseline="0" dirty="0">
                        <a:ln>
                          <a:noFill/>
                        </a:ln>
                        <a:solidFill>
                          <a:schemeClr val="tx1"/>
                        </a:solidFill>
                        <a:effectLst/>
                        <a:latin typeface="+mn-lt"/>
                      </a:endParaRPr>
                    </a:p>
                  </a:txBody>
                  <a:tcPr marL="81103" marR="81103" marT="40552" marB="405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0EC0C81-D51C-CBEB-94F8-4C9901EF87C6}"/>
              </a:ext>
            </a:extLst>
          </p:cNvPr>
          <p:cNvGraphicFramePr>
            <a:graphicFrameLocks noGrp="1"/>
          </p:cNvGraphicFramePr>
          <p:nvPr>
            <p:extLst>
              <p:ext uri="{D42A27DB-BD31-4B8C-83A1-F6EECF244321}">
                <p14:modId xmlns:p14="http://schemas.microsoft.com/office/powerpoint/2010/main" val="1040445550"/>
              </p:ext>
            </p:extLst>
          </p:nvPr>
        </p:nvGraphicFramePr>
        <p:xfrm>
          <a:off x="2019300" y="1790700"/>
          <a:ext cx="5105400" cy="3276600"/>
        </p:xfrm>
        <a:graphic>
          <a:graphicData uri="http://schemas.openxmlformats.org/drawingml/2006/table">
            <a:tbl>
              <a:tblPr/>
              <a:tblGrid>
                <a:gridCol w="2552700">
                  <a:extLst>
                    <a:ext uri="{9D8B030D-6E8A-4147-A177-3AD203B41FA5}">
                      <a16:colId xmlns:a16="http://schemas.microsoft.com/office/drawing/2014/main" val="20000"/>
                    </a:ext>
                  </a:extLst>
                </a:gridCol>
                <a:gridCol w="2552700">
                  <a:extLst>
                    <a:ext uri="{9D8B030D-6E8A-4147-A177-3AD203B41FA5}">
                      <a16:colId xmlns:a16="http://schemas.microsoft.com/office/drawing/2014/main" val="20001"/>
                    </a:ext>
                  </a:extLst>
                </a:gridCol>
              </a:tblGrid>
              <a:tr h="41866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mn-lt"/>
                          <a:cs typeface="Times New Roman" pitchFamily="18" charset="0"/>
                        </a:rPr>
                        <a:t>Pyramidal tract</a:t>
                      </a:r>
                      <a:endParaRPr kumimoji="0" lang="en-US" sz="1400" b="1" i="0" u="none" strike="noStrike" cap="none" normalizeH="0" baseline="0" dirty="0">
                        <a:ln>
                          <a:noFill/>
                        </a:ln>
                        <a:solidFill>
                          <a:schemeClr val="tx1"/>
                        </a:solidFill>
                        <a:effectLst/>
                        <a:latin typeface="+mn-lt"/>
                      </a:endParaRPr>
                    </a:p>
                  </a:txBody>
                  <a:tcPr marL="65532" marR="65532" marT="32766" marB="3276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mn-lt"/>
                          <a:cs typeface="Times New Roman" pitchFamily="18" charset="0"/>
                        </a:rPr>
                        <a:t>Extrapyramidal tract</a:t>
                      </a:r>
                      <a:endParaRPr kumimoji="0" lang="en-US" sz="1400" b="1" i="0" u="none" strike="noStrike" cap="none" normalizeH="0" baseline="0">
                        <a:ln>
                          <a:noFill/>
                        </a:ln>
                        <a:solidFill>
                          <a:schemeClr val="tx1"/>
                        </a:solidFill>
                        <a:effectLst/>
                        <a:latin typeface="+mn-lt"/>
                      </a:endParaRPr>
                    </a:p>
                  </a:txBody>
                  <a:tcPr marL="65532" marR="65532" marT="32766" marB="3276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8262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rPr>
                        <a:t>Clasp knife spasticity</a:t>
                      </a:r>
                    </a:p>
                  </a:txBody>
                  <a:tcPr marL="65532" marR="65532" marT="32766" marB="3276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rPr>
                        <a:t>Lead pipe/cogwheel rigidity</a:t>
                      </a:r>
                    </a:p>
                  </a:txBody>
                  <a:tcPr marL="65532" marR="65532" marT="32766" marB="3276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8359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rPr>
                        <a:t>No tremors</a:t>
                      </a:r>
                    </a:p>
                  </a:txBody>
                  <a:tcPr marL="65532" marR="65532" marT="32766" marB="3276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rPr>
                        <a:t>Tremors present</a:t>
                      </a:r>
                    </a:p>
                  </a:txBody>
                  <a:tcPr marL="65532" marR="65532" marT="32766" marB="3276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407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a:ln>
                            <a:noFill/>
                          </a:ln>
                          <a:solidFill>
                            <a:schemeClr val="tx1"/>
                          </a:solidFill>
                          <a:effectLst/>
                          <a:latin typeface="+mn-lt"/>
                        </a:rPr>
                        <a:t>Clonus</a:t>
                      </a:r>
                      <a:r>
                        <a:rPr kumimoji="0" lang="en-US" sz="1400" b="0" i="0" u="none" strike="noStrike" cap="none" normalizeH="0" baseline="0" dirty="0">
                          <a:ln>
                            <a:noFill/>
                          </a:ln>
                          <a:solidFill>
                            <a:schemeClr val="tx1"/>
                          </a:solidFill>
                          <a:effectLst/>
                          <a:latin typeface="+mn-lt"/>
                        </a:rPr>
                        <a:t> present</a:t>
                      </a:r>
                    </a:p>
                  </a:txBody>
                  <a:tcPr marL="65532" marR="65532" marT="32766" marB="3276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a:ln>
                            <a:noFill/>
                          </a:ln>
                          <a:solidFill>
                            <a:schemeClr val="tx1"/>
                          </a:solidFill>
                          <a:effectLst/>
                          <a:latin typeface="+mn-lt"/>
                        </a:rPr>
                        <a:t>Clonus</a:t>
                      </a:r>
                      <a:r>
                        <a:rPr kumimoji="0" lang="en-US" sz="1400" b="0" i="0" u="none" strike="noStrike" cap="none" normalizeH="0" baseline="0" dirty="0">
                          <a:ln>
                            <a:noFill/>
                          </a:ln>
                          <a:solidFill>
                            <a:schemeClr val="tx1"/>
                          </a:solidFill>
                          <a:effectLst/>
                          <a:latin typeface="+mn-lt"/>
                        </a:rPr>
                        <a:t> absent</a:t>
                      </a:r>
                    </a:p>
                  </a:txBody>
                  <a:tcPr marL="65532" marR="65532" marT="32766" marB="3276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8649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a:ln>
                            <a:noFill/>
                          </a:ln>
                          <a:solidFill>
                            <a:schemeClr val="tx1"/>
                          </a:solidFill>
                          <a:effectLst/>
                          <a:latin typeface="+mn-lt"/>
                        </a:rPr>
                        <a:t>Babinski’s</a:t>
                      </a:r>
                      <a:r>
                        <a:rPr kumimoji="0" lang="en-US" sz="1400" b="0" i="0" u="none" strike="noStrike" cap="none" normalizeH="0" baseline="0" dirty="0">
                          <a:ln>
                            <a:noFill/>
                          </a:ln>
                          <a:solidFill>
                            <a:schemeClr val="tx1"/>
                          </a:solidFill>
                          <a:effectLst/>
                          <a:latin typeface="+mn-lt"/>
                        </a:rPr>
                        <a:t> sign present</a:t>
                      </a:r>
                    </a:p>
                  </a:txBody>
                  <a:tcPr marL="65532" marR="65532" marT="32766" marB="3276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a:ln>
                            <a:noFill/>
                          </a:ln>
                          <a:solidFill>
                            <a:schemeClr val="tx1"/>
                          </a:solidFill>
                          <a:effectLst/>
                          <a:latin typeface="+mn-lt"/>
                        </a:rPr>
                        <a:t>Babinski’s</a:t>
                      </a:r>
                      <a:r>
                        <a:rPr kumimoji="0" lang="en-US" sz="1400" b="0" i="0" u="none" strike="noStrike" cap="none" normalizeH="0" baseline="0" dirty="0">
                          <a:ln>
                            <a:noFill/>
                          </a:ln>
                          <a:solidFill>
                            <a:schemeClr val="tx1"/>
                          </a:solidFill>
                          <a:effectLst/>
                          <a:latin typeface="+mn-lt"/>
                        </a:rPr>
                        <a:t> sign absent</a:t>
                      </a:r>
                    </a:p>
                  </a:txBody>
                  <a:tcPr marL="65532" marR="65532" marT="32766" marB="3276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1115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rPr>
                        <a:t>Paralysis present</a:t>
                      </a:r>
                    </a:p>
                  </a:txBody>
                  <a:tcPr marL="65532" marR="65532" marT="32766" marB="3276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rPr>
                        <a:t>Paralysis slight/absent</a:t>
                      </a:r>
                    </a:p>
                  </a:txBody>
                  <a:tcPr marL="65532" marR="65532" marT="32766" marB="3276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3" name="Content Placeholder 4">
            <a:extLst>
              <a:ext uri="{FF2B5EF4-FFF2-40B4-BE49-F238E27FC236}">
                <a16:creationId xmlns:a16="http://schemas.microsoft.com/office/drawing/2014/main" id="{D66CEAD7-75E2-9664-DF14-1B5530F2CA1D}"/>
              </a:ext>
            </a:extLst>
          </p:cNvPr>
          <p:cNvSpPr txBox="1">
            <a:spLocks/>
          </p:cNvSpPr>
          <p:nvPr/>
        </p:nvSpPr>
        <p:spPr>
          <a:xfrm>
            <a:off x="2601364" y="762000"/>
            <a:ext cx="3939681" cy="353568"/>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algn="ctr" fontAlgn="auto">
              <a:spcBef>
                <a:spcPts val="0"/>
              </a:spcBef>
              <a:spcAft>
                <a:spcPts val="0"/>
              </a:spcAft>
              <a:defRPr/>
            </a:pPr>
            <a:r>
              <a:rPr lang="en-US" altLang="ko-KR" b="1" dirty="0">
                <a:latin typeface="+mn-lt"/>
                <a:cs typeface="+mn-cs"/>
              </a:rPr>
              <a:t>Clinical Differences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descr="msoC7DF2">
            <a:extLst>
              <a:ext uri="{FF2B5EF4-FFF2-40B4-BE49-F238E27FC236}">
                <a16:creationId xmlns:a16="http://schemas.microsoft.com/office/drawing/2014/main" id="{7AD09C11-CDDD-C46E-B5B1-3A5230FFAE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934" t="31818" r="5934" b="31818"/>
          <a:stretch>
            <a:fillRect/>
          </a:stretch>
        </p:blipFill>
        <p:spPr bwMode="auto">
          <a:xfrm>
            <a:off x="707466" y="1476375"/>
            <a:ext cx="7729068"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a:extLst>
              <a:ext uri="{FF2B5EF4-FFF2-40B4-BE49-F238E27FC236}">
                <a16:creationId xmlns:a16="http://schemas.microsoft.com/office/drawing/2014/main" id="{53E965D3-7C06-EB00-309A-9E7768652B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0290" y="723900"/>
            <a:ext cx="590342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a:extLst>
              <a:ext uri="{FF2B5EF4-FFF2-40B4-BE49-F238E27FC236}">
                <a16:creationId xmlns:a16="http://schemas.microsoft.com/office/drawing/2014/main" id="{06FD1488-F5DF-53D2-41FC-BA952A2E2C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1221" y="1347787"/>
            <a:ext cx="7221557"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ctangle 3">
            <a:extLst>
              <a:ext uri="{FF2B5EF4-FFF2-40B4-BE49-F238E27FC236}">
                <a16:creationId xmlns:a16="http://schemas.microsoft.com/office/drawing/2014/main" id="{9F64865E-6C67-459F-2704-1403CA2EE0BB}"/>
              </a:ext>
            </a:extLst>
          </p:cNvPr>
          <p:cNvSpPr>
            <a:spLocks noChangeArrowheads="1"/>
          </p:cNvSpPr>
          <p:nvPr/>
        </p:nvSpPr>
        <p:spPr bwMode="auto">
          <a:xfrm>
            <a:off x="76200" y="914400"/>
            <a:ext cx="914400" cy="304800"/>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a:extLst>
              <a:ext uri="{FF2B5EF4-FFF2-40B4-BE49-F238E27FC236}">
                <a16:creationId xmlns:a16="http://schemas.microsoft.com/office/drawing/2014/main" id="{EA1BC15E-6039-B7D7-46E7-8FAF7303BBFD}"/>
              </a:ext>
            </a:extLst>
          </p:cNvPr>
          <p:cNvGraphicFramePr>
            <a:graphicFrameLocks noChangeAspect="1"/>
          </p:cNvGraphicFramePr>
          <p:nvPr>
            <p:extLst>
              <p:ext uri="{D42A27DB-BD31-4B8C-83A1-F6EECF244321}">
                <p14:modId xmlns:p14="http://schemas.microsoft.com/office/powerpoint/2010/main" val="3562077647"/>
              </p:ext>
            </p:extLst>
          </p:nvPr>
        </p:nvGraphicFramePr>
        <p:xfrm>
          <a:off x="1311500" y="685800"/>
          <a:ext cx="6521000" cy="5681663"/>
        </p:xfrm>
        <a:graphic>
          <a:graphicData uri="http://schemas.openxmlformats.org/presentationml/2006/ole">
            <mc:AlternateContent xmlns:mc="http://schemas.openxmlformats.org/markup-compatibility/2006">
              <mc:Choice xmlns:v="urn:schemas-microsoft-com:vml" Requires="v">
                <p:oleObj name="Bitmap Image" r:id="rId2" imgW="5249008" imgH="4571429" progId="Paint.Picture">
                  <p:embed/>
                </p:oleObj>
              </mc:Choice>
              <mc:Fallback>
                <p:oleObj name="Bitmap Image" r:id="rId2" imgW="5249008" imgH="4571429" progId="Paint.Picture">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1500" y="685800"/>
                        <a:ext cx="6521000" cy="5681663"/>
                      </a:xfrm>
                      <a:prstGeom prst="rect">
                        <a:avLst/>
                      </a:prstGeom>
                      <a:noFill/>
                      <a:ln>
                        <a:noFill/>
                      </a:ln>
                      <a:effectLst/>
                    </p:spPr>
                  </p:pic>
                </p:oleObj>
              </mc:Fallback>
            </mc:AlternateContent>
          </a:graphicData>
        </a:graphic>
      </p:graphicFrame>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a:extLst>
              <a:ext uri="{FF2B5EF4-FFF2-40B4-BE49-F238E27FC236}">
                <a16:creationId xmlns:a16="http://schemas.microsoft.com/office/drawing/2014/main" id="{4984836F-D248-AB82-A48F-386207A89AEB}"/>
              </a:ext>
            </a:extLst>
          </p:cNvPr>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a:stretch>
            <a:fillRect/>
          </a:stretch>
        </p:blipFill>
        <p:spPr bwMode="auto">
          <a:xfrm>
            <a:off x="941688" y="1371600"/>
            <a:ext cx="7440312" cy="2938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Rectangle 3">
            <a:extLst>
              <a:ext uri="{FF2B5EF4-FFF2-40B4-BE49-F238E27FC236}">
                <a16:creationId xmlns:a16="http://schemas.microsoft.com/office/drawing/2014/main" id="{1FD42410-E4B3-71E7-0B3B-0AAF327E8E42}"/>
              </a:ext>
            </a:extLst>
          </p:cNvPr>
          <p:cNvSpPr>
            <a:spLocks noChangeArrowheads="1"/>
          </p:cNvSpPr>
          <p:nvPr/>
        </p:nvSpPr>
        <p:spPr bwMode="auto">
          <a:xfrm>
            <a:off x="0" y="1143000"/>
            <a:ext cx="914400" cy="228600"/>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a:extLst>
              <a:ext uri="{FF2B5EF4-FFF2-40B4-BE49-F238E27FC236}">
                <a16:creationId xmlns:a16="http://schemas.microsoft.com/office/drawing/2014/main" id="{E1A6754B-8E15-47B5-B68C-E90C12F4D5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8" y="1209675"/>
            <a:ext cx="7348843"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45835-1DC6-A287-BE18-6C3D58CFA15A}"/>
            </a:ext>
          </a:extLst>
        </p:cNvPr>
        <p:cNvGrpSpPr/>
        <p:nvPr/>
      </p:nvGrpSpPr>
      <p:grpSpPr>
        <a:xfrm>
          <a:off x="0" y="0"/>
          <a:ext cx="0" cy="0"/>
          <a:chOff x="0" y="0"/>
          <a:chExt cx="0" cy="0"/>
        </a:xfrm>
      </p:grpSpPr>
      <p:sp>
        <p:nvSpPr>
          <p:cNvPr id="11267" name="Rectangle 3">
            <a:extLst>
              <a:ext uri="{FF2B5EF4-FFF2-40B4-BE49-F238E27FC236}">
                <a16:creationId xmlns:a16="http://schemas.microsoft.com/office/drawing/2014/main" id="{2FCB49A2-2065-B901-4616-69E5B11A72BA}"/>
              </a:ext>
            </a:extLst>
          </p:cNvPr>
          <p:cNvSpPr>
            <a:spLocks noChangeArrowheads="1"/>
          </p:cNvSpPr>
          <p:nvPr/>
        </p:nvSpPr>
        <p:spPr bwMode="auto">
          <a:xfrm>
            <a:off x="1066800" y="3211790"/>
            <a:ext cx="320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mn-lt"/>
              </a:rPr>
              <a:t>Corticospinal Tract</a:t>
            </a:r>
          </a:p>
        </p:txBody>
      </p:sp>
      <p:graphicFrame>
        <p:nvGraphicFramePr>
          <p:cNvPr id="2" name="Object 2">
            <a:extLst>
              <a:ext uri="{FF2B5EF4-FFF2-40B4-BE49-F238E27FC236}">
                <a16:creationId xmlns:a16="http://schemas.microsoft.com/office/drawing/2014/main" id="{89AA386A-AA3C-32E1-F71A-261D93544CA9}"/>
              </a:ext>
            </a:extLst>
          </p:cNvPr>
          <p:cNvGraphicFramePr>
            <a:graphicFrameLocks noChangeAspect="1"/>
          </p:cNvGraphicFramePr>
          <p:nvPr>
            <p:extLst>
              <p:ext uri="{D42A27DB-BD31-4B8C-83A1-F6EECF244321}">
                <p14:modId xmlns:p14="http://schemas.microsoft.com/office/powerpoint/2010/main" val="2921226935"/>
              </p:ext>
            </p:extLst>
          </p:nvPr>
        </p:nvGraphicFramePr>
        <p:xfrm>
          <a:off x="4724400" y="642143"/>
          <a:ext cx="3522277" cy="5573714"/>
        </p:xfrm>
        <a:graphic>
          <a:graphicData uri="http://schemas.openxmlformats.org/presentationml/2006/ole">
            <mc:AlternateContent xmlns:mc="http://schemas.openxmlformats.org/markup-compatibility/2006">
              <mc:Choice xmlns:v="urn:schemas-microsoft-com:vml" Requires="v">
                <p:oleObj name="Bitmap Image" r:id="rId2" imgW="4495238" imgH="7114286" progId="Paint.Picture">
                  <p:embed/>
                </p:oleObj>
              </mc:Choice>
              <mc:Fallback>
                <p:oleObj name="Bitmap Image" r:id="rId2" imgW="4495238" imgH="7114286" progId="Paint.Picture">
                  <p:embed/>
                  <p:pic>
                    <p:nvPicPr>
                      <p:cNvPr id="21506" name="Object 2">
                        <a:extLst>
                          <a:ext uri="{FF2B5EF4-FFF2-40B4-BE49-F238E27FC236}">
                            <a16:creationId xmlns:a16="http://schemas.microsoft.com/office/drawing/2014/main" id="{2AA36F4D-54EA-1CE4-CB7B-0542A9FC3131}"/>
                          </a:ext>
                        </a:extLst>
                      </p:cNvPr>
                      <p:cNvPicPr>
                        <a:picLocks noChangeAspect="1" noChangeArrowheads="1"/>
                      </p:cNvPicPr>
                      <p:nvPr/>
                    </p:nvPicPr>
                    <p:blipFill>
                      <a:blip r:embed="rId3">
                        <a:lum bright="-20000" contrast="40000"/>
                        <a:extLst>
                          <a:ext uri="{28A0092B-C50C-407E-A947-70E740481C1C}">
                            <a14:useLocalDpi xmlns:a14="http://schemas.microsoft.com/office/drawing/2010/main" val="0"/>
                          </a:ext>
                        </a:extLst>
                      </a:blip>
                      <a:srcRect/>
                      <a:stretch>
                        <a:fillRect/>
                      </a:stretch>
                    </p:blipFill>
                    <p:spPr bwMode="auto">
                      <a:xfrm>
                        <a:off x="4724400" y="642143"/>
                        <a:ext cx="3522277" cy="5573714"/>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42646271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714D9-F439-AFF9-DF3A-14595F0F4A98}"/>
            </a:ext>
          </a:extLst>
        </p:cNvPr>
        <p:cNvGrpSpPr/>
        <p:nvPr/>
      </p:nvGrpSpPr>
      <p:grpSpPr>
        <a:xfrm>
          <a:off x="0" y="0"/>
          <a:ext cx="0" cy="0"/>
          <a:chOff x="0" y="0"/>
          <a:chExt cx="0" cy="0"/>
        </a:xfrm>
      </p:grpSpPr>
      <p:sp>
        <p:nvSpPr>
          <p:cNvPr id="11267" name="Rectangle 3">
            <a:extLst>
              <a:ext uri="{FF2B5EF4-FFF2-40B4-BE49-F238E27FC236}">
                <a16:creationId xmlns:a16="http://schemas.microsoft.com/office/drawing/2014/main" id="{9EDE01C0-B993-E42A-7578-FC5B69D4D1AA}"/>
              </a:ext>
            </a:extLst>
          </p:cNvPr>
          <p:cNvSpPr>
            <a:spLocks noChangeArrowheads="1"/>
          </p:cNvSpPr>
          <p:nvPr/>
        </p:nvSpPr>
        <p:spPr bwMode="auto">
          <a:xfrm>
            <a:off x="1066800" y="3073291"/>
            <a:ext cx="3657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mn-lt"/>
              </a:rPr>
              <a:t>Reticular tracts. Ascending: blue;</a:t>
            </a:r>
          </a:p>
          <a:p>
            <a:pPr eaLnBrk="1" hangingPunct="1"/>
            <a:r>
              <a:rPr lang="en-US" altLang="en-US" b="1" dirty="0">
                <a:latin typeface="+mn-lt"/>
              </a:rPr>
              <a:t>descending: red; medullary: black </a:t>
            </a:r>
          </a:p>
        </p:txBody>
      </p:sp>
      <p:graphicFrame>
        <p:nvGraphicFramePr>
          <p:cNvPr id="3" name="Object 5">
            <a:extLst>
              <a:ext uri="{FF2B5EF4-FFF2-40B4-BE49-F238E27FC236}">
                <a16:creationId xmlns:a16="http://schemas.microsoft.com/office/drawing/2014/main" id="{138E8118-EFB9-2A3D-6C69-1DA7CDE983F9}"/>
              </a:ext>
            </a:extLst>
          </p:cNvPr>
          <p:cNvGraphicFramePr>
            <a:graphicFrameLocks noChangeAspect="1"/>
          </p:cNvGraphicFramePr>
          <p:nvPr>
            <p:extLst>
              <p:ext uri="{D42A27DB-BD31-4B8C-83A1-F6EECF244321}">
                <p14:modId xmlns:p14="http://schemas.microsoft.com/office/powerpoint/2010/main" val="29954213"/>
              </p:ext>
            </p:extLst>
          </p:nvPr>
        </p:nvGraphicFramePr>
        <p:xfrm>
          <a:off x="5029200" y="642143"/>
          <a:ext cx="3305522" cy="5573714"/>
        </p:xfrm>
        <a:graphic>
          <a:graphicData uri="http://schemas.openxmlformats.org/presentationml/2006/ole">
            <mc:AlternateContent xmlns:mc="http://schemas.openxmlformats.org/markup-compatibility/2006">
              <mc:Choice xmlns:v="urn:schemas-microsoft-com:vml" Requires="v">
                <p:oleObj name="Bitmap Image" r:id="rId2" imgW="4495238" imgH="7582958" progId="Paint.Picture">
                  <p:embed/>
                </p:oleObj>
              </mc:Choice>
              <mc:Fallback>
                <p:oleObj name="Bitmap Image" r:id="rId2" imgW="4495238" imgH="7582958" progId="Paint.Picture">
                  <p:embed/>
                  <p:pic>
                    <p:nvPicPr>
                      <p:cNvPr id="22530" name="Object 5">
                        <a:extLst>
                          <a:ext uri="{FF2B5EF4-FFF2-40B4-BE49-F238E27FC236}">
                            <a16:creationId xmlns:a16="http://schemas.microsoft.com/office/drawing/2014/main" id="{DC53AD95-A645-CDDF-8077-D4F823DF6B7A}"/>
                          </a:ext>
                        </a:extLst>
                      </p:cNvPr>
                      <p:cNvPicPr>
                        <a:picLocks noChangeAspect="1" noChangeArrowheads="1"/>
                      </p:cNvPicPr>
                      <p:nvPr/>
                    </p:nvPicPr>
                    <p:blipFill>
                      <a:blip r:embed="rId3">
                        <a:lum bright="-20000" contrast="40000"/>
                        <a:extLst>
                          <a:ext uri="{28A0092B-C50C-407E-A947-70E740481C1C}">
                            <a14:useLocalDpi xmlns:a14="http://schemas.microsoft.com/office/drawing/2010/main" val="0"/>
                          </a:ext>
                        </a:extLst>
                      </a:blip>
                      <a:srcRect/>
                      <a:stretch>
                        <a:fillRect/>
                      </a:stretch>
                    </p:blipFill>
                    <p:spPr bwMode="auto">
                      <a:xfrm>
                        <a:off x="5029200" y="642143"/>
                        <a:ext cx="3305522" cy="5573714"/>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8363382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BC930-7D0D-C964-B80A-3C1D58E3F7D5}"/>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FFFCAA8-655B-4D8E-AC7E-B697D774974E}"/>
              </a:ext>
            </a:extLst>
          </p:cNvPr>
          <p:cNvSpPr txBox="1">
            <a:spLocks/>
          </p:cNvSpPr>
          <p:nvPr/>
        </p:nvSpPr>
        <p:spPr>
          <a:xfrm>
            <a:off x="838200" y="1752600"/>
            <a:ext cx="7537704" cy="45567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eaLnBrk="1" hangingPunct="1">
              <a:buNone/>
            </a:pPr>
            <a:r>
              <a:rPr lang="en-US" sz="1400" b="1" dirty="0"/>
              <a:t>Origin: 	</a:t>
            </a:r>
            <a:r>
              <a:rPr lang="en-US" sz="1400" dirty="0"/>
              <a:t>Cerebral Cortex</a:t>
            </a:r>
          </a:p>
          <a:p>
            <a:pPr marL="0" indent="0" eaLnBrk="1" hangingPunct="1">
              <a:buNone/>
            </a:pPr>
            <a:r>
              <a:rPr lang="en-US" sz="1400" dirty="0"/>
              <a:t> 	Brodmann Area 4 (Primary Motor Area, M I)</a:t>
            </a:r>
          </a:p>
          <a:p>
            <a:pPr marL="0" indent="0" eaLnBrk="1" hangingPunct="1">
              <a:buNone/>
            </a:pPr>
            <a:r>
              <a:rPr lang="en-US" sz="1400" dirty="0"/>
              <a:t> 	Brodmann Area 6 (Premotor Area, PM ) </a:t>
            </a:r>
          </a:p>
          <a:p>
            <a:pPr marL="0" indent="0" eaLnBrk="1" hangingPunct="1">
              <a:buNone/>
            </a:pPr>
            <a:r>
              <a:rPr lang="en-US" sz="1400" dirty="0"/>
              <a:t> 	Brodmann Area 3,1,2 (Primary Somesthetic Area, S I) </a:t>
            </a:r>
          </a:p>
          <a:p>
            <a:pPr marL="0" indent="0" eaLnBrk="1" hangingPunct="1">
              <a:buNone/>
            </a:pPr>
            <a:r>
              <a:rPr lang="en-US" sz="1400" dirty="0"/>
              <a:t> 	Brodmann Area 5 (Anterior Portion of Sup. Parietal Lobule) </a:t>
            </a:r>
          </a:p>
          <a:p>
            <a:pPr marL="0" indent="0" eaLnBrk="1" hangingPunct="1">
              <a:buNone/>
            </a:pPr>
            <a:r>
              <a:rPr lang="en-US" sz="1400" dirty="0"/>
              <a:t> Corona Radiata</a:t>
            </a:r>
          </a:p>
          <a:p>
            <a:pPr marL="0" indent="0" eaLnBrk="1" hangingPunct="1">
              <a:buNone/>
            </a:pPr>
            <a:r>
              <a:rPr lang="en-US" sz="1400" dirty="0"/>
              <a:t> 	 </a:t>
            </a:r>
            <a:r>
              <a:rPr lang="en-US" sz="1400" dirty="0" err="1"/>
              <a:t>lnternal</a:t>
            </a:r>
            <a:r>
              <a:rPr lang="en-US" sz="1400" dirty="0"/>
              <a:t> Capsule, Posterior Limb</a:t>
            </a:r>
          </a:p>
          <a:p>
            <a:pPr marL="0" indent="0" eaLnBrk="1" hangingPunct="1">
              <a:buNone/>
            </a:pPr>
            <a:r>
              <a:rPr lang="en-US" sz="1400" dirty="0"/>
              <a:t> Crus Cerebri, Middle Portion</a:t>
            </a:r>
          </a:p>
          <a:p>
            <a:pPr marL="0" indent="0" eaLnBrk="1" hangingPunct="1">
              <a:buNone/>
            </a:pPr>
            <a:r>
              <a:rPr lang="en-US" sz="1400" dirty="0"/>
              <a:t> Longitudinal Pontine Fiber</a:t>
            </a:r>
          </a:p>
          <a:p>
            <a:pPr marL="0" indent="0" eaLnBrk="1" hangingPunct="1">
              <a:buNone/>
            </a:pPr>
            <a:r>
              <a:rPr lang="en-US" sz="1400" dirty="0"/>
              <a:t> Pyramid - pyramidal decussation</a:t>
            </a:r>
          </a:p>
          <a:p>
            <a:pPr marL="0" indent="0" eaLnBrk="1" hangingPunct="1">
              <a:buNone/>
            </a:pPr>
            <a:r>
              <a:rPr lang="en-US" sz="1400" dirty="0"/>
              <a:t> Corticospinal Tract - Lateral and Anterior</a:t>
            </a:r>
          </a:p>
          <a:p>
            <a:pPr marL="0" indent="0" eaLnBrk="1" hangingPunct="1">
              <a:buNone/>
            </a:pPr>
            <a:r>
              <a:rPr lang="en-US" sz="1400" b="1" dirty="0"/>
              <a:t>Termination: </a:t>
            </a:r>
            <a:r>
              <a:rPr lang="en-US" sz="1400" dirty="0"/>
              <a:t>Cerebellar Cortex.</a:t>
            </a:r>
            <a:endParaRPr lang="en-US" sz="1200" dirty="0"/>
          </a:p>
        </p:txBody>
      </p:sp>
      <p:sp>
        <p:nvSpPr>
          <p:cNvPr id="8" name="Title 1">
            <a:extLst>
              <a:ext uri="{FF2B5EF4-FFF2-40B4-BE49-F238E27FC236}">
                <a16:creationId xmlns:a16="http://schemas.microsoft.com/office/drawing/2014/main" id="{3963D207-7F94-7A7A-EFAB-84F552A10089}"/>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sz="4000" dirty="0"/>
              <a:t>Corticospinal Tract</a:t>
            </a:r>
          </a:p>
        </p:txBody>
      </p:sp>
    </p:spTree>
    <p:extLst>
      <p:ext uri="{BB962C8B-B14F-4D97-AF65-F5344CB8AC3E}">
        <p14:creationId xmlns:p14="http://schemas.microsoft.com/office/powerpoint/2010/main" val="24073698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a:extLst>
              <a:ext uri="{FF2B5EF4-FFF2-40B4-BE49-F238E27FC236}">
                <a16:creationId xmlns:a16="http://schemas.microsoft.com/office/drawing/2014/main" id="{3E065297-AFBC-B6FD-57FA-457CD932A038}"/>
              </a:ext>
            </a:extLst>
          </p:cNvPr>
          <p:cNvSpPr>
            <a:spLocks noChangeArrowheads="1"/>
          </p:cNvSpPr>
          <p:nvPr/>
        </p:nvSpPr>
        <p:spPr bwMode="auto">
          <a:xfrm>
            <a:off x="914399" y="5305136"/>
            <a:ext cx="2782365" cy="678520"/>
          </a:xfrm>
          <a:prstGeom prst="rect">
            <a:avLst/>
          </a:prstGeom>
          <a:noFill/>
          <a:ln w="9525">
            <a:noFill/>
            <a:miter lim="800000"/>
            <a:headEnd/>
            <a:tailEnd/>
          </a:ln>
          <a:effectLst/>
        </p:spPr>
        <p:txBody>
          <a:bodyPr wrap="none" lIns="92075" tIns="46038" rIns="92075" bIns="46038">
            <a:spAutoFit/>
          </a:bodyPr>
          <a:lstStyle/>
          <a:p>
            <a:pPr fontAlgn="auto">
              <a:spcBef>
                <a:spcPts val="0"/>
              </a:spcBef>
              <a:spcAft>
                <a:spcPts val="0"/>
              </a:spcAft>
              <a:defRPr/>
            </a:pPr>
            <a:r>
              <a:rPr lang="en-US" altLang="ko-KR" dirty="0">
                <a:latin typeface="+mn-lt"/>
                <a:cs typeface="+mn-cs"/>
              </a:rPr>
              <a:t>- ipsilateral UMN syndrome </a:t>
            </a:r>
          </a:p>
          <a:p>
            <a:pPr fontAlgn="auto">
              <a:lnSpc>
                <a:spcPct val="120000"/>
              </a:lnSpc>
              <a:spcBef>
                <a:spcPts val="0"/>
              </a:spcBef>
              <a:spcAft>
                <a:spcPts val="0"/>
              </a:spcAft>
              <a:defRPr/>
            </a:pPr>
            <a:r>
              <a:rPr lang="en-US" altLang="ko-KR" dirty="0">
                <a:latin typeface="+mn-lt"/>
                <a:cs typeface="+mn-cs"/>
              </a:rPr>
              <a:t>at the level of lesion</a:t>
            </a:r>
          </a:p>
        </p:txBody>
      </p:sp>
      <p:sp>
        <p:nvSpPr>
          <p:cNvPr id="41989" name="Rectangle 5">
            <a:extLst>
              <a:ext uri="{FF2B5EF4-FFF2-40B4-BE49-F238E27FC236}">
                <a16:creationId xmlns:a16="http://schemas.microsoft.com/office/drawing/2014/main" id="{E25C6EA0-50D7-3E1F-D85C-7B14B6CBA37D}"/>
              </a:ext>
            </a:extLst>
          </p:cNvPr>
          <p:cNvSpPr>
            <a:spLocks noChangeArrowheads="1"/>
          </p:cNvSpPr>
          <p:nvPr/>
        </p:nvSpPr>
        <p:spPr bwMode="auto">
          <a:xfrm>
            <a:off x="914399" y="768350"/>
            <a:ext cx="3059113" cy="4203331"/>
          </a:xfrm>
          <a:prstGeom prst="rect">
            <a:avLst/>
          </a:prstGeom>
          <a:noFill/>
          <a:ln w="9525">
            <a:noFill/>
            <a:miter lim="800000"/>
            <a:headEnd/>
            <a:tailEnd/>
          </a:ln>
          <a:effectLst/>
        </p:spPr>
        <p:txBody>
          <a:bodyPr wrap="square" lIns="92075" tIns="46038" rIns="92075" bIns="46038">
            <a:spAutoFit/>
          </a:bodyPr>
          <a:lstStyle/>
          <a:p>
            <a:pPr fontAlgn="auto">
              <a:lnSpc>
                <a:spcPct val="150000"/>
              </a:lnSpc>
              <a:spcBef>
                <a:spcPts val="0"/>
              </a:spcBef>
              <a:spcAft>
                <a:spcPts val="0"/>
              </a:spcAft>
              <a:defRPr/>
            </a:pPr>
            <a:r>
              <a:rPr lang="en-US" altLang="ko-KR" dirty="0">
                <a:latin typeface="+mn-lt"/>
                <a:cs typeface="+mn-cs"/>
              </a:rPr>
              <a:t>Corona Radiata </a:t>
            </a:r>
          </a:p>
          <a:p>
            <a:pPr fontAlgn="auto">
              <a:lnSpc>
                <a:spcPct val="150000"/>
              </a:lnSpc>
              <a:spcBef>
                <a:spcPts val="0"/>
              </a:spcBef>
              <a:spcAft>
                <a:spcPts val="0"/>
              </a:spcAft>
              <a:defRPr/>
            </a:pPr>
            <a:r>
              <a:rPr lang="en-US" altLang="ko-KR" dirty="0" err="1">
                <a:latin typeface="+mn-lt"/>
                <a:cs typeface="+mn-cs"/>
              </a:rPr>
              <a:t>lnternal</a:t>
            </a:r>
            <a:r>
              <a:rPr lang="en-US" altLang="ko-KR" dirty="0">
                <a:latin typeface="+mn-lt"/>
                <a:cs typeface="+mn-cs"/>
              </a:rPr>
              <a:t> Capsule, Posterior Limb</a:t>
            </a:r>
          </a:p>
          <a:p>
            <a:pPr fontAlgn="auto">
              <a:lnSpc>
                <a:spcPct val="150000"/>
              </a:lnSpc>
              <a:spcBef>
                <a:spcPts val="0"/>
              </a:spcBef>
              <a:spcAft>
                <a:spcPts val="0"/>
              </a:spcAft>
              <a:defRPr/>
            </a:pPr>
            <a:r>
              <a:rPr lang="en-US" altLang="ko-KR" dirty="0">
                <a:latin typeface="+mn-lt"/>
                <a:cs typeface="+mn-cs"/>
              </a:rPr>
              <a:t>Crus Cerebri, Middle Portion</a:t>
            </a:r>
          </a:p>
          <a:p>
            <a:pPr fontAlgn="auto">
              <a:lnSpc>
                <a:spcPct val="150000"/>
              </a:lnSpc>
              <a:spcBef>
                <a:spcPts val="0"/>
              </a:spcBef>
              <a:spcAft>
                <a:spcPts val="0"/>
              </a:spcAft>
              <a:defRPr/>
            </a:pPr>
            <a:r>
              <a:rPr lang="en-US" altLang="ko-KR" dirty="0">
                <a:latin typeface="+mn-lt"/>
                <a:cs typeface="+mn-cs"/>
              </a:rPr>
              <a:t>Longitudinal Pontine Fiber</a:t>
            </a:r>
          </a:p>
          <a:p>
            <a:pPr fontAlgn="auto">
              <a:lnSpc>
                <a:spcPct val="150000"/>
              </a:lnSpc>
              <a:spcBef>
                <a:spcPts val="0"/>
              </a:spcBef>
              <a:spcAft>
                <a:spcPts val="0"/>
              </a:spcAft>
              <a:defRPr/>
            </a:pPr>
            <a:r>
              <a:rPr lang="en-US" altLang="ko-KR" dirty="0">
                <a:latin typeface="+mn-lt"/>
                <a:cs typeface="+mn-cs"/>
              </a:rPr>
              <a:t>Pyramid </a:t>
            </a:r>
          </a:p>
          <a:p>
            <a:pPr fontAlgn="auto">
              <a:lnSpc>
                <a:spcPct val="150000"/>
              </a:lnSpc>
              <a:spcBef>
                <a:spcPts val="0"/>
              </a:spcBef>
              <a:spcAft>
                <a:spcPts val="0"/>
              </a:spcAft>
              <a:defRPr/>
            </a:pPr>
            <a:r>
              <a:rPr lang="en-US" altLang="ko-KR" dirty="0">
                <a:latin typeface="+mn-lt"/>
                <a:cs typeface="+mn-cs"/>
              </a:rPr>
              <a:t>Pyramidal Decussation</a:t>
            </a:r>
          </a:p>
          <a:p>
            <a:pPr fontAlgn="auto">
              <a:lnSpc>
                <a:spcPct val="150000"/>
              </a:lnSpc>
              <a:spcBef>
                <a:spcPts val="0"/>
              </a:spcBef>
              <a:spcAft>
                <a:spcPts val="0"/>
              </a:spcAft>
              <a:defRPr/>
            </a:pPr>
            <a:r>
              <a:rPr lang="en-US" altLang="ko-KR" dirty="0">
                <a:latin typeface="+mn-lt"/>
                <a:cs typeface="+mn-cs"/>
              </a:rPr>
              <a:t>Corticospinal Tract </a:t>
            </a:r>
          </a:p>
          <a:p>
            <a:pPr fontAlgn="auto">
              <a:lnSpc>
                <a:spcPct val="150000"/>
              </a:lnSpc>
              <a:spcBef>
                <a:spcPts val="0"/>
              </a:spcBef>
              <a:spcAft>
                <a:spcPts val="0"/>
              </a:spcAft>
              <a:defRPr/>
            </a:pPr>
            <a:endParaRPr lang="en-US" altLang="ko-KR" dirty="0">
              <a:latin typeface="+mn-lt"/>
              <a:cs typeface="+mn-cs"/>
            </a:endParaRPr>
          </a:p>
          <a:p>
            <a:pPr fontAlgn="auto">
              <a:lnSpc>
                <a:spcPct val="150000"/>
              </a:lnSpc>
              <a:spcBef>
                <a:spcPts val="0"/>
              </a:spcBef>
              <a:spcAft>
                <a:spcPts val="0"/>
              </a:spcAft>
              <a:defRPr/>
            </a:pPr>
            <a:endParaRPr lang="en-US" altLang="ko-KR" dirty="0">
              <a:latin typeface="+mn-lt"/>
              <a:cs typeface="+mn-cs"/>
            </a:endParaRPr>
          </a:p>
          <a:p>
            <a:pPr fontAlgn="auto">
              <a:lnSpc>
                <a:spcPct val="150000"/>
              </a:lnSpc>
              <a:spcBef>
                <a:spcPts val="0"/>
              </a:spcBef>
              <a:spcAft>
                <a:spcPts val="0"/>
              </a:spcAft>
              <a:defRPr/>
            </a:pPr>
            <a:r>
              <a:rPr lang="en-US" altLang="ko-KR" dirty="0">
                <a:latin typeface="+mn-lt"/>
                <a:cs typeface="+mn-cs"/>
              </a:rPr>
              <a:t>- Lateral and Anterior</a:t>
            </a:r>
          </a:p>
        </p:txBody>
      </p:sp>
      <p:graphicFrame>
        <p:nvGraphicFramePr>
          <p:cNvPr id="23554" name="Object 2">
            <a:extLst>
              <a:ext uri="{FF2B5EF4-FFF2-40B4-BE49-F238E27FC236}">
                <a16:creationId xmlns:a16="http://schemas.microsoft.com/office/drawing/2014/main" id="{7968EBB2-B25F-C4D8-F2EE-DC786D8D3055}"/>
              </a:ext>
            </a:extLst>
          </p:cNvPr>
          <p:cNvGraphicFramePr>
            <a:graphicFrameLocks/>
          </p:cNvGraphicFramePr>
          <p:nvPr>
            <p:extLst>
              <p:ext uri="{D42A27DB-BD31-4B8C-83A1-F6EECF244321}">
                <p14:modId xmlns:p14="http://schemas.microsoft.com/office/powerpoint/2010/main" val="3464195792"/>
              </p:ext>
            </p:extLst>
          </p:nvPr>
        </p:nvGraphicFramePr>
        <p:xfrm>
          <a:off x="3696764" y="990600"/>
          <a:ext cx="4748212" cy="4706938"/>
        </p:xfrm>
        <a:graphic>
          <a:graphicData uri="http://schemas.openxmlformats.org/presentationml/2006/ole">
            <mc:AlternateContent xmlns:mc="http://schemas.openxmlformats.org/markup-compatibility/2006">
              <mc:Choice xmlns:v="urn:schemas-microsoft-com:vml" Requires="v">
                <p:oleObj name="CorelDRAW" r:id="rId3" imgW="5097240" imgH="4514760" progId="CorelDraw.Graphic.8">
                  <p:embed/>
                </p:oleObj>
              </mc:Choice>
              <mc:Fallback>
                <p:oleObj name="CorelDRAW" r:id="rId3" imgW="5097240" imgH="4514760" progId="CorelDraw.Graphic.8">
                  <p:embed/>
                  <p:pic>
                    <p:nvPicPr>
                      <p:cNvPr id="0"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6764" y="990600"/>
                        <a:ext cx="4748212" cy="470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9" name="Rectangle 7">
            <a:extLst>
              <a:ext uri="{FF2B5EF4-FFF2-40B4-BE49-F238E27FC236}">
                <a16:creationId xmlns:a16="http://schemas.microsoft.com/office/drawing/2014/main" id="{1C48EEE6-BA77-53AE-80C1-DD658EBC5930}"/>
              </a:ext>
            </a:extLst>
          </p:cNvPr>
          <p:cNvSpPr>
            <a:spLocks noChangeArrowheads="1"/>
          </p:cNvSpPr>
          <p:nvPr/>
        </p:nvSpPr>
        <p:spPr bwMode="auto">
          <a:xfrm>
            <a:off x="6460601" y="2255838"/>
            <a:ext cx="4064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ko-KR" sz="1200">
                <a:solidFill>
                  <a:schemeClr val="tx2"/>
                </a:solidFill>
                <a:latin typeface="Calibri" panose="020F0502020204030204" pitchFamily="34" charset="0"/>
                <a:ea typeface="Gulim" panose="020B0600000101010101" pitchFamily="34" charset="-127"/>
              </a:rPr>
              <a:t>CR</a:t>
            </a:r>
          </a:p>
        </p:txBody>
      </p:sp>
      <p:sp>
        <p:nvSpPr>
          <p:cNvPr id="23560" name="Rectangle 8">
            <a:extLst>
              <a:ext uri="{FF2B5EF4-FFF2-40B4-BE49-F238E27FC236}">
                <a16:creationId xmlns:a16="http://schemas.microsoft.com/office/drawing/2014/main" id="{1BAE4E3F-4B7A-C57D-93A2-A901162354F0}"/>
              </a:ext>
            </a:extLst>
          </p:cNvPr>
          <p:cNvSpPr>
            <a:spLocks noChangeArrowheads="1"/>
          </p:cNvSpPr>
          <p:nvPr/>
        </p:nvSpPr>
        <p:spPr bwMode="auto">
          <a:xfrm>
            <a:off x="6460601" y="3094038"/>
            <a:ext cx="3397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ko-KR" sz="1200">
                <a:solidFill>
                  <a:schemeClr val="tx2"/>
                </a:solidFill>
                <a:latin typeface="Calibri" panose="020F0502020204030204" pitchFamily="34" charset="0"/>
                <a:ea typeface="Gulim" panose="020B0600000101010101" pitchFamily="34" charset="-127"/>
              </a:rPr>
              <a:t>IC</a:t>
            </a:r>
          </a:p>
        </p:txBody>
      </p:sp>
      <p:sp>
        <p:nvSpPr>
          <p:cNvPr id="23561" name="Rectangle 9">
            <a:extLst>
              <a:ext uri="{FF2B5EF4-FFF2-40B4-BE49-F238E27FC236}">
                <a16:creationId xmlns:a16="http://schemas.microsoft.com/office/drawing/2014/main" id="{C5D99B4E-31BF-2E07-5A54-D05C052E03C7}"/>
              </a:ext>
            </a:extLst>
          </p:cNvPr>
          <p:cNvSpPr>
            <a:spLocks noChangeArrowheads="1"/>
          </p:cNvSpPr>
          <p:nvPr/>
        </p:nvSpPr>
        <p:spPr bwMode="auto">
          <a:xfrm>
            <a:off x="6460601" y="3856038"/>
            <a:ext cx="4683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ko-KR" sz="1200">
                <a:solidFill>
                  <a:schemeClr val="tx2"/>
                </a:solidFill>
                <a:latin typeface="Calibri" panose="020F0502020204030204" pitchFamily="34" charset="0"/>
                <a:ea typeface="Gulim" panose="020B0600000101010101" pitchFamily="34" charset="-127"/>
              </a:rPr>
              <a:t>LPF</a:t>
            </a:r>
          </a:p>
        </p:txBody>
      </p:sp>
      <p:sp>
        <p:nvSpPr>
          <p:cNvPr id="23562" name="Rectangle 10">
            <a:extLst>
              <a:ext uri="{FF2B5EF4-FFF2-40B4-BE49-F238E27FC236}">
                <a16:creationId xmlns:a16="http://schemas.microsoft.com/office/drawing/2014/main" id="{DFFA16B9-3D7F-196E-3A4C-1B70673DEE71}"/>
              </a:ext>
            </a:extLst>
          </p:cNvPr>
          <p:cNvSpPr>
            <a:spLocks noChangeArrowheads="1"/>
          </p:cNvSpPr>
          <p:nvPr/>
        </p:nvSpPr>
        <p:spPr bwMode="auto">
          <a:xfrm>
            <a:off x="6120876" y="4724400"/>
            <a:ext cx="4175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ko-KR" sz="1200">
                <a:solidFill>
                  <a:schemeClr val="tx2"/>
                </a:solidFill>
                <a:latin typeface="Calibri" panose="020F0502020204030204" pitchFamily="34" charset="0"/>
                <a:ea typeface="Gulim" panose="020B0600000101010101" pitchFamily="34" charset="-127"/>
              </a:rPr>
              <a:t>Pyr</a:t>
            </a:r>
          </a:p>
        </p:txBody>
      </p:sp>
      <p:sp>
        <p:nvSpPr>
          <p:cNvPr id="23563" name="Rectangle 11">
            <a:extLst>
              <a:ext uri="{FF2B5EF4-FFF2-40B4-BE49-F238E27FC236}">
                <a16:creationId xmlns:a16="http://schemas.microsoft.com/office/drawing/2014/main" id="{9BEC802A-EB23-9E0A-9305-02BF87B4E4CE}"/>
              </a:ext>
            </a:extLst>
          </p:cNvPr>
          <p:cNvSpPr>
            <a:spLocks noChangeArrowheads="1"/>
          </p:cNvSpPr>
          <p:nvPr/>
        </p:nvSpPr>
        <p:spPr bwMode="auto">
          <a:xfrm>
            <a:off x="6392339" y="4999038"/>
            <a:ext cx="400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ko-KR" sz="1200">
                <a:solidFill>
                  <a:schemeClr val="tx2"/>
                </a:solidFill>
                <a:latin typeface="Calibri" panose="020F0502020204030204" pitchFamily="34" charset="0"/>
                <a:ea typeface="Gulim" panose="020B0600000101010101" pitchFamily="34" charset="-127"/>
              </a:rPr>
              <a:t>PD</a:t>
            </a:r>
          </a:p>
        </p:txBody>
      </p:sp>
      <p:sp>
        <p:nvSpPr>
          <p:cNvPr id="23565" name="Rectangle 13">
            <a:extLst>
              <a:ext uri="{FF2B5EF4-FFF2-40B4-BE49-F238E27FC236}">
                <a16:creationId xmlns:a16="http://schemas.microsoft.com/office/drawing/2014/main" id="{E1222E9F-2047-5066-19E2-5A8568841E97}"/>
              </a:ext>
            </a:extLst>
          </p:cNvPr>
          <p:cNvSpPr>
            <a:spLocks noChangeArrowheads="1"/>
          </p:cNvSpPr>
          <p:nvPr/>
        </p:nvSpPr>
        <p:spPr bwMode="auto">
          <a:xfrm>
            <a:off x="7116762" y="4922838"/>
            <a:ext cx="5794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ko-KR" sz="1200" dirty="0">
                <a:solidFill>
                  <a:schemeClr val="tx2"/>
                </a:solidFill>
                <a:latin typeface="Calibri" panose="020F0502020204030204" pitchFamily="34" charset="0"/>
                <a:ea typeface="Gulim" panose="020B0600000101010101" pitchFamily="34" charset="-127"/>
              </a:rPr>
              <a:t>LCST</a:t>
            </a:r>
          </a:p>
        </p:txBody>
      </p:sp>
      <p:sp>
        <p:nvSpPr>
          <p:cNvPr id="23566" name="Rectangle 14">
            <a:extLst>
              <a:ext uri="{FF2B5EF4-FFF2-40B4-BE49-F238E27FC236}">
                <a16:creationId xmlns:a16="http://schemas.microsoft.com/office/drawing/2014/main" id="{14E37E69-5B9C-8C6B-ABF8-DA7A038B6C88}"/>
              </a:ext>
            </a:extLst>
          </p:cNvPr>
          <p:cNvSpPr>
            <a:spLocks noChangeArrowheads="1"/>
          </p:cNvSpPr>
          <p:nvPr/>
        </p:nvSpPr>
        <p:spPr bwMode="auto">
          <a:xfrm>
            <a:off x="6663801" y="5233988"/>
            <a:ext cx="185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C0FEF9"/>
              </a:solidFill>
              <a:latin typeface="Calibri" panose="020F0502020204030204" pitchFamily="34" charset="0"/>
            </a:endParaRPr>
          </a:p>
        </p:txBody>
      </p:sp>
      <p:sp>
        <p:nvSpPr>
          <p:cNvPr id="23567" name="Rectangle 15">
            <a:extLst>
              <a:ext uri="{FF2B5EF4-FFF2-40B4-BE49-F238E27FC236}">
                <a16:creationId xmlns:a16="http://schemas.microsoft.com/office/drawing/2014/main" id="{89595FDE-CA0C-9B5F-BF03-DE63434C729B}"/>
              </a:ext>
            </a:extLst>
          </p:cNvPr>
          <p:cNvSpPr>
            <a:spLocks noChangeArrowheads="1"/>
          </p:cNvSpPr>
          <p:nvPr/>
        </p:nvSpPr>
        <p:spPr bwMode="auto">
          <a:xfrm>
            <a:off x="6362176" y="5303838"/>
            <a:ext cx="5969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ko-KR" sz="1200">
                <a:solidFill>
                  <a:schemeClr val="tx2"/>
                </a:solidFill>
                <a:latin typeface="Calibri" panose="020F0502020204030204" pitchFamily="34" charset="0"/>
                <a:ea typeface="Gulim" panose="020B0600000101010101" pitchFamily="34" charset="-127"/>
              </a:rPr>
              <a:t>ACST</a:t>
            </a: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DAA78-0BCC-7DAF-66C0-A9F459EC7ADE}"/>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A61A8A2-F5E4-1073-8F12-328976060770}"/>
              </a:ext>
            </a:extLst>
          </p:cNvPr>
          <p:cNvSpPr txBox="1">
            <a:spLocks/>
          </p:cNvSpPr>
          <p:nvPr/>
        </p:nvSpPr>
        <p:spPr>
          <a:xfrm>
            <a:off x="838200" y="2084832"/>
            <a:ext cx="7537704" cy="4224528"/>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eaLnBrk="1" hangingPunct="1">
              <a:buFont typeface="Arial" panose="020B0604020202020204" pitchFamily="34" charset="0"/>
              <a:buChar char="•"/>
            </a:pPr>
            <a:r>
              <a:rPr lang="en-US" sz="1600" dirty="0"/>
              <a:t>Dorsolateral (Motor) Pathway</a:t>
            </a:r>
          </a:p>
          <a:p>
            <a:pPr eaLnBrk="1" hangingPunct="1">
              <a:buFont typeface="Arial" panose="020B0604020202020204" pitchFamily="34" charset="0"/>
              <a:buChar char="•"/>
            </a:pPr>
            <a:r>
              <a:rPr lang="en-US" sz="1600" dirty="0"/>
              <a:t>Rubrospinal Tract</a:t>
            </a:r>
          </a:p>
          <a:p>
            <a:pPr eaLnBrk="1" hangingPunct="1">
              <a:buFont typeface="Arial" panose="020B0604020202020204" pitchFamily="34" charset="0"/>
              <a:buChar char="•"/>
            </a:pPr>
            <a:r>
              <a:rPr lang="en-US" sz="1600" dirty="0"/>
              <a:t>Ventromedial (Motor) Pathway </a:t>
            </a:r>
          </a:p>
          <a:p>
            <a:pPr eaLnBrk="1" hangingPunct="1">
              <a:buFont typeface="Arial" panose="020B0604020202020204" pitchFamily="34" charset="0"/>
              <a:buChar char="•"/>
            </a:pPr>
            <a:r>
              <a:rPr lang="en-US" sz="1600" dirty="0"/>
              <a:t>Tectospinal Tract</a:t>
            </a:r>
          </a:p>
          <a:p>
            <a:pPr eaLnBrk="1" hangingPunct="1">
              <a:buFont typeface="Arial" panose="020B0604020202020204" pitchFamily="34" charset="0"/>
              <a:buChar char="•"/>
            </a:pPr>
            <a:r>
              <a:rPr lang="en-US" sz="1600" dirty="0"/>
              <a:t>Vestibulospinal Tract</a:t>
            </a:r>
          </a:p>
          <a:p>
            <a:pPr eaLnBrk="1" hangingPunct="1">
              <a:buFont typeface="Arial" panose="020B0604020202020204" pitchFamily="34" charset="0"/>
              <a:buChar char="•"/>
            </a:pPr>
            <a:r>
              <a:rPr lang="en-US" sz="1600" dirty="0"/>
              <a:t>MLF (Medial Longitudinal Fasciculus)</a:t>
            </a:r>
          </a:p>
          <a:p>
            <a:pPr marL="0" indent="0" eaLnBrk="1" hangingPunct="1">
              <a:buNone/>
            </a:pPr>
            <a:r>
              <a:rPr lang="en-US" sz="1600" dirty="0"/>
              <a:t>- </a:t>
            </a:r>
            <a:r>
              <a:rPr lang="en-US" sz="1600" dirty="0" err="1"/>
              <a:t>interstitiospinal</a:t>
            </a:r>
            <a:r>
              <a:rPr lang="en-US" sz="1600" dirty="0"/>
              <a:t> tract</a:t>
            </a:r>
          </a:p>
          <a:p>
            <a:pPr eaLnBrk="1" hangingPunct="1">
              <a:buFont typeface="Arial" panose="020B0604020202020204" pitchFamily="34" charset="0"/>
              <a:buChar char="•"/>
            </a:pPr>
            <a:r>
              <a:rPr lang="en-US" sz="1600" dirty="0"/>
              <a:t>Sensory Modulation pathways</a:t>
            </a:r>
          </a:p>
          <a:p>
            <a:pPr eaLnBrk="1" hangingPunct="1">
              <a:buFont typeface="Arial" panose="020B0604020202020204" pitchFamily="34" charset="0"/>
              <a:buChar char="•"/>
            </a:pPr>
            <a:r>
              <a:rPr lang="en-US" sz="1600" dirty="0" err="1"/>
              <a:t>Raphespinal</a:t>
            </a:r>
            <a:r>
              <a:rPr lang="en-US" sz="1600" dirty="0"/>
              <a:t> &amp; </a:t>
            </a:r>
            <a:r>
              <a:rPr lang="en-US" sz="1600" dirty="0" err="1"/>
              <a:t>Cerulospinal</a:t>
            </a:r>
            <a:r>
              <a:rPr lang="en-US" sz="1600" dirty="0"/>
              <a:t> Pathways</a:t>
            </a:r>
          </a:p>
          <a:p>
            <a:pPr eaLnBrk="1" hangingPunct="1">
              <a:buFont typeface="Arial" panose="020B0604020202020204" pitchFamily="34" charset="0"/>
              <a:buChar char="•"/>
            </a:pPr>
            <a:r>
              <a:rPr lang="en-US" sz="1600" dirty="0"/>
              <a:t>Descending Autonomic Pathways</a:t>
            </a:r>
          </a:p>
        </p:txBody>
      </p:sp>
      <p:sp>
        <p:nvSpPr>
          <p:cNvPr id="8" name="Title 1">
            <a:extLst>
              <a:ext uri="{FF2B5EF4-FFF2-40B4-BE49-F238E27FC236}">
                <a16:creationId xmlns:a16="http://schemas.microsoft.com/office/drawing/2014/main" id="{C70D29F6-C48A-8848-42CD-740F79A850FB}"/>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sz="3600" dirty="0"/>
              <a:t> Descending Tracts from Brain Stem</a:t>
            </a:r>
          </a:p>
        </p:txBody>
      </p:sp>
    </p:spTree>
    <p:extLst>
      <p:ext uri="{BB962C8B-B14F-4D97-AF65-F5344CB8AC3E}">
        <p14:creationId xmlns:p14="http://schemas.microsoft.com/office/powerpoint/2010/main" val="12322716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2D458-0934-26B2-08A2-382F61AF1D19}"/>
            </a:ext>
          </a:extLst>
        </p:cNvPr>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5FE437F5-F726-5BDE-0AA2-196AAAF68A7A}"/>
              </a:ext>
            </a:extLst>
          </p:cNvPr>
          <p:cNvGraphicFramePr>
            <a:graphicFrameLocks/>
          </p:cNvGraphicFramePr>
          <p:nvPr>
            <p:extLst>
              <p:ext uri="{D42A27DB-BD31-4B8C-83A1-F6EECF244321}">
                <p14:modId xmlns:p14="http://schemas.microsoft.com/office/powerpoint/2010/main" val="3288299720"/>
              </p:ext>
            </p:extLst>
          </p:nvPr>
        </p:nvGraphicFramePr>
        <p:xfrm>
          <a:off x="4127848" y="1068119"/>
          <a:ext cx="3701702" cy="4721762"/>
        </p:xfrm>
        <a:graphic>
          <a:graphicData uri="http://schemas.openxmlformats.org/presentationml/2006/ole">
            <mc:AlternateContent xmlns:mc="http://schemas.openxmlformats.org/markup-compatibility/2006">
              <mc:Choice xmlns:v="urn:schemas-microsoft-com:vml" Requires="v">
                <p:oleObj name="CorelDRAW 6.0" r:id="rId3" imgW="4870440" imgH="5587920" progId="CorelDraw.Graphic.6">
                  <p:embed/>
                </p:oleObj>
              </mc:Choice>
              <mc:Fallback>
                <p:oleObj name="CorelDRAW 6.0" r:id="rId3" imgW="4870440" imgH="5587920" progId="CorelDraw.Graphic.6">
                  <p:embed/>
                  <p:pic>
                    <p:nvPicPr>
                      <p:cNvPr id="24578" name="Object 2">
                        <a:extLst>
                          <a:ext uri="{FF2B5EF4-FFF2-40B4-BE49-F238E27FC236}">
                            <a16:creationId xmlns:a16="http://schemas.microsoft.com/office/drawing/2014/main" id="{DD672A94-491D-F854-A6B7-DD9374506112}"/>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7848" y="1068119"/>
                        <a:ext cx="3701702" cy="4721762"/>
                      </a:xfrm>
                      <a:prstGeom prst="rect">
                        <a:avLst/>
                      </a:prstGeom>
                      <a:noFill/>
                      <a:ln>
                        <a:noFill/>
                      </a:ln>
                      <a:effectLst/>
                    </p:spPr>
                  </p:pic>
                </p:oleObj>
              </mc:Fallback>
            </mc:AlternateContent>
          </a:graphicData>
        </a:graphic>
      </p:graphicFrame>
      <p:sp>
        <p:nvSpPr>
          <p:cNvPr id="4" name="Rectangle 4">
            <a:extLst>
              <a:ext uri="{FF2B5EF4-FFF2-40B4-BE49-F238E27FC236}">
                <a16:creationId xmlns:a16="http://schemas.microsoft.com/office/drawing/2014/main" id="{1F688082-C4A0-C3C1-B0B9-A36DA97B4F8F}"/>
              </a:ext>
            </a:extLst>
          </p:cNvPr>
          <p:cNvSpPr>
            <a:spLocks noChangeArrowheads="1"/>
          </p:cNvSpPr>
          <p:nvPr/>
        </p:nvSpPr>
        <p:spPr bwMode="auto">
          <a:xfrm>
            <a:off x="3200400" y="4395788"/>
            <a:ext cx="1426031" cy="64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ko-KR" i="1" dirty="0">
                <a:latin typeface="+mn-lt"/>
                <a:ea typeface="Gulim" panose="020B0600000101010101" pitchFamily="34" charset="-127"/>
              </a:rPr>
              <a:t>ventromedial</a:t>
            </a:r>
          </a:p>
          <a:p>
            <a:pPr eaLnBrk="1" hangingPunct="1"/>
            <a:r>
              <a:rPr lang="en-US" altLang="ko-KR" i="1" dirty="0">
                <a:latin typeface="+mn-lt"/>
                <a:ea typeface="Gulim" panose="020B0600000101010101" pitchFamily="34" charset="-127"/>
              </a:rPr>
              <a:t> pathway</a:t>
            </a:r>
          </a:p>
        </p:txBody>
      </p:sp>
      <p:sp>
        <p:nvSpPr>
          <p:cNvPr id="5" name="Rectangle 5">
            <a:extLst>
              <a:ext uri="{FF2B5EF4-FFF2-40B4-BE49-F238E27FC236}">
                <a16:creationId xmlns:a16="http://schemas.microsoft.com/office/drawing/2014/main" id="{092EC7CE-E802-37C9-5E54-CE80D392DAB9}"/>
              </a:ext>
            </a:extLst>
          </p:cNvPr>
          <p:cNvSpPr>
            <a:spLocks noChangeArrowheads="1"/>
          </p:cNvSpPr>
          <p:nvPr/>
        </p:nvSpPr>
        <p:spPr bwMode="auto">
          <a:xfrm>
            <a:off x="7162800" y="4395788"/>
            <a:ext cx="1227003" cy="64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ko-KR" i="1" dirty="0" err="1">
                <a:latin typeface="+mn-lt"/>
                <a:ea typeface="Gulim" panose="020B0600000101010101" pitchFamily="34" charset="-127"/>
              </a:rPr>
              <a:t>dorolateral</a:t>
            </a:r>
            <a:endParaRPr lang="en-US" altLang="ko-KR" i="1" dirty="0">
              <a:latin typeface="+mn-lt"/>
              <a:ea typeface="Gulim" panose="020B0600000101010101" pitchFamily="34" charset="-127"/>
            </a:endParaRPr>
          </a:p>
          <a:p>
            <a:pPr eaLnBrk="1" hangingPunct="1"/>
            <a:r>
              <a:rPr lang="en-US" altLang="ko-KR" i="1" dirty="0">
                <a:latin typeface="+mn-lt"/>
                <a:ea typeface="Gulim" panose="020B0600000101010101" pitchFamily="34" charset="-127"/>
              </a:rPr>
              <a:t> pathway</a:t>
            </a:r>
          </a:p>
        </p:txBody>
      </p:sp>
      <p:sp>
        <p:nvSpPr>
          <p:cNvPr id="8" name="Rectangle 8">
            <a:extLst>
              <a:ext uri="{FF2B5EF4-FFF2-40B4-BE49-F238E27FC236}">
                <a16:creationId xmlns:a16="http://schemas.microsoft.com/office/drawing/2014/main" id="{DB2B0FAF-F4CE-5979-B193-BC8CD2255DBA}"/>
              </a:ext>
            </a:extLst>
          </p:cNvPr>
          <p:cNvSpPr>
            <a:spLocks noChangeArrowheads="1"/>
          </p:cNvSpPr>
          <p:nvPr/>
        </p:nvSpPr>
        <p:spPr bwMode="auto">
          <a:xfrm>
            <a:off x="1162050" y="1252537"/>
            <a:ext cx="1749425" cy="1206500"/>
          </a:xfrm>
          <a:prstGeom prst="rect">
            <a:avLst/>
          </a:prstGeom>
          <a:gradFill rotWithShape="0">
            <a:gsLst>
              <a:gs pos="0">
                <a:srgbClr val="618FFD">
                  <a:gamma/>
                  <a:shade val="29804"/>
                  <a:invGamma/>
                </a:srgbClr>
              </a:gs>
              <a:gs pos="100000">
                <a:srgbClr val="618FFD"/>
              </a:gs>
            </a:gsLst>
            <a:lin ang="5400000" scaled="1"/>
          </a:gradFill>
          <a:ln w="12699">
            <a:solidFill>
              <a:schemeClr val="tx1"/>
            </a:solidFill>
            <a:miter lim="800000"/>
            <a:headEnd/>
            <a:tailEnd/>
          </a:ln>
          <a:effectLst>
            <a:outerShdw dist="107763" dir="2700000" algn="ctr" rotWithShape="0">
              <a:schemeClr val="tx2"/>
            </a:outerShdw>
          </a:effectLst>
        </p:spPr>
        <p:txBody>
          <a:bodyPr wrap="none" lIns="92075" tIns="46038" rIns="92075" bIns="46038" anchor="ctr"/>
          <a:lstStyle/>
          <a:p>
            <a:pPr fontAlgn="auto">
              <a:spcBef>
                <a:spcPts val="0"/>
              </a:spcBef>
              <a:spcAft>
                <a:spcPts val="0"/>
              </a:spcAft>
              <a:defRPr/>
            </a:pPr>
            <a:r>
              <a:rPr lang="en-US" altLang="ko-KR" i="1" dirty="0">
                <a:solidFill>
                  <a:srgbClr val="C0FEF9"/>
                </a:solidFill>
                <a:effectLst>
                  <a:outerShdw blurRad="38100" dist="38100" dir="2700000" algn="tl">
                    <a:srgbClr val="000000"/>
                  </a:outerShdw>
                </a:effectLst>
                <a:latin typeface="+mn-lt"/>
                <a:cs typeface="+mn-cs"/>
              </a:rPr>
              <a:t>Spinal Cord </a:t>
            </a:r>
          </a:p>
          <a:p>
            <a:pPr fontAlgn="auto">
              <a:spcBef>
                <a:spcPts val="0"/>
              </a:spcBef>
              <a:spcAft>
                <a:spcPts val="0"/>
              </a:spcAft>
              <a:defRPr/>
            </a:pPr>
            <a:r>
              <a:rPr lang="en-US" altLang="ko-KR" i="1" dirty="0">
                <a:solidFill>
                  <a:srgbClr val="C0FEF9"/>
                </a:solidFill>
                <a:effectLst>
                  <a:outerShdw blurRad="38100" dist="38100" dir="2700000" algn="tl">
                    <a:srgbClr val="000000"/>
                  </a:outerShdw>
                </a:effectLst>
                <a:latin typeface="+mn-lt"/>
                <a:cs typeface="+mn-cs"/>
              </a:rPr>
              <a:t>Tracts</a:t>
            </a:r>
          </a:p>
        </p:txBody>
      </p:sp>
      <p:sp>
        <p:nvSpPr>
          <p:cNvPr id="10" name="Rectangle 9">
            <a:extLst>
              <a:ext uri="{FF2B5EF4-FFF2-40B4-BE49-F238E27FC236}">
                <a16:creationId xmlns:a16="http://schemas.microsoft.com/office/drawing/2014/main" id="{751ACDE0-49C7-6F46-0355-55D6423EB564}"/>
              </a:ext>
            </a:extLst>
          </p:cNvPr>
          <p:cNvSpPr>
            <a:spLocks noChangeArrowheads="1"/>
          </p:cNvSpPr>
          <p:nvPr/>
        </p:nvSpPr>
        <p:spPr bwMode="auto">
          <a:xfrm>
            <a:off x="1162050" y="4395788"/>
            <a:ext cx="1749425" cy="1206500"/>
          </a:xfrm>
          <a:prstGeom prst="rect">
            <a:avLst/>
          </a:prstGeom>
          <a:gradFill rotWithShape="0">
            <a:gsLst>
              <a:gs pos="0">
                <a:srgbClr val="618FFD">
                  <a:gamma/>
                  <a:shade val="29804"/>
                  <a:invGamma/>
                </a:srgbClr>
              </a:gs>
              <a:gs pos="100000">
                <a:srgbClr val="618FFD"/>
              </a:gs>
            </a:gsLst>
            <a:lin ang="5400000" scaled="1"/>
          </a:gradFill>
          <a:ln w="12699">
            <a:solidFill>
              <a:schemeClr val="tx1"/>
            </a:solidFill>
            <a:miter lim="800000"/>
            <a:headEnd/>
            <a:tailEnd/>
          </a:ln>
          <a:effectLst>
            <a:outerShdw dist="107763" dir="2700000" algn="ctr" rotWithShape="0">
              <a:schemeClr val="tx2"/>
            </a:outerShdw>
          </a:effectLst>
        </p:spPr>
        <p:txBody>
          <a:bodyPr wrap="none" lIns="92075" tIns="46038" rIns="92075" bIns="46038" anchor="ctr"/>
          <a:lstStyle/>
          <a:p>
            <a:pPr fontAlgn="auto">
              <a:spcBef>
                <a:spcPts val="0"/>
              </a:spcBef>
              <a:spcAft>
                <a:spcPts val="0"/>
              </a:spcAft>
              <a:defRPr/>
            </a:pPr>
            <a:r>
              <a:rPr lang="en-US" altLang="ko-KR" i="1" dirty="0">
                <a:solidFill>
                  <a:srgbClr val="C0FEF9"/>
                </a:solidFill>
                <a:effectLst>
                  <a:outerShdw blurRad="38100" dist="38100" dir="2700000" algn="tl">
                    <a:srgbClr val="000000"/>
                  </a:outerShdw>
                </a:effectLst>
                <a:latin typeface="+mn-lt"/>
                <a:cs typeface="+mn-cs"/>
              </a:rPr>
              <a:t>Descending</a:t>
            </a:r>
          </a:p>
          <a:p>
            <a:pPr fontAlgn="auto">
              <a:spcBef>
                <a:spcPts val="0"/>
              </a:spcBef>
              <a:spcAft>
                <a:spcPts val="0"/>
              </a:spcAft>
              <a:defRPr/>
            </a:pPr>
            <a:r>
              <a:rPr lang="en-US" altLang="ko-KR" i="1" dirty="0">
                <a:solidFill>
                  <a:srgbClr val="C0FEF9"/>
                </a:solidFill>
                <a:effectLst>
                  <a:outerShdw blurRad="38100" dist="38100" dir="2700000" algn="tl">
                    <a:srgbClr val="000000"/>
                  </a:outerShdw>
                </a:effectLst>
                <a:latin typeface="+mn-lt"/>
                <a:cs typeface="+mn-cs"/>
              </a:rPr>
              <a:t>Tracts from</a:t>
            </a:r>
          </a:p>
          <a:p>
            <a:pPr fontAlgn="auto">
              <a:spcBef>
                <a:spcPts val="0"/>
              </a:spcBef>
              <a:spcAft>
                <a:spcPts val="0"/>
              </a:spcAft>
              <a:defRPr/>
            </a:pPr>
            <a:r>
              <a:rPr lang="en-US" altLang="ko-KR" i="1" dirty="0">
                <a:solidFill>
                  <a:srgbClr val="C0FEF9"/>
                </a:solidFill>
                <a:effectLst>
                  <a:outerShdw blurRad="38100" dist="38100" dir="2700000" algn="tl">
                    <a:srgbClr val="000000"/>
                  </a:outerShdw>
                </a:effectLst>
                <a:latin typeface="+mn-lt"/>
                <a:cs typeface="+mn-cs"/>
              </a:rPr>
              <a:t>Brain Stem</a:t>
            </a:r>
          </a:p>
        </p:txBody>
      </p:sp>
    </p:spTree>
    <p:extLst>
      <p:ext uri="{BB962C8B-B14F-4D97-AF65-F5344CB8AC3E}">
        <p14:creationId xmlns:p14="http://schemas.microsoft.com/office/powerpoint/2010/main" val="3475392755"/>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753A9-6042-E303-EB2E-EADEF9FBFAAF}"/>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0BCCC34-9750-156F-D8C7-B1E62EFA0F79}"/>
              </a:ext>
            </a:extLst>
          </p:cNvPr>
          <p:cNvSpPr txBox="1">
            <a:spLocks/>
          </p:cNvSpPr>
          <p:nvPr/>
        </p:nvSpPr>
        <p:spPr>
          <a:xfrm>
            <a:off x="838200" y="1752600"/>
            <a:ext cx="7537704" cy="45567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eaLnBrk="1" hangingPunct="1">
              <a:buNone/>
            </a:pPr>
            <a:r>
              <a:rPr lang="en-US" sz="1400" b="1" dirty="0"/>
              <a:t>Lateral corticospinal &amp; corticospinal 		motor output from cortex to anterior 						motor cells of ant. horn</a:t>
            </a:r>
          </a:p>
          <a:p>
            <a:pPr marL="0" indent="0" eaLnBrk="1" hangingPunct="1">
              <a:buNone/>
            </a:pPr>
            <a:r>
              <a:rPr lang="en-US" sz="1400" b="1" dirty="0"/>
              <a:t>Rubrospinal				motor from midbrain to anterior						horn for precise movement</a:t>
            </a:r>
          </a:p>
          <a:p>
            <a:pPr marL="0" indent="0" eaLnBrk="1" hangingPunct="1">
              <a:buNone/>
            </a:pPr>
            <a:r>
              <a:rPr lang="en-US" sz="1400" b="1" dirty="0"/>
              <a:t>Tectospinal				motor from midbrain to </a:t>
            </a:r>
          </a:p>
          <a:p>
            <a:pPr marL="0" indent="0" eaLnBrk="1" hangingPunct="1">
              <a:buNone/>
            </a:pPr>
            <a:r>
              <a:rPr lang="en-US" sz="1400" b="1" dirty="0"/>
              <a:t> 		anterior horn; movements in </a:t>
            </a:r>
          </a:p>
          <a:p>
            <a:pPr marL="0" indent="0" eaLnBrk="1" hangingPunct="1">
              <a:buNone/>
            </a:pPr>
            <a:r>
              <a:rPr lang="en-US" sz="1400" b="1" dirty="0"/>
              <a:t> 			response to audiovisual/cutaneous stimuli</a:t>
            </a:r>
          </a:p>
          <a:p>
            <a:pPr marL="0" indent="0" eaLnBrk="1" hangingPunct="1">
              <a:buNone/>
            </a:pPr>
            <a:endParaRPr lang="en-US" sz="1400" b="1" dirty="0"/>
          </a:p>
          <a:p>
            <a:pPr marL="0" indent="0" eaLnBrk="1" hangingPunct="1">
              <a:buNone/>
            </a:pPr>
            <a:r>
              <a:rPr lang="en-US" sz="1400" b="1" dirty="0"/>
              <a:t>Vestibulospinal			motor from medulla to ant. 						horn; coordination/balance</a:t>
            </a:r>
          </a:p>
          <a:p>
            <a:pPr marL="0" indent="0" eaLnBrk="1" hangingPunct="1">
              <a:buNone/>
            </a:pPr>
            <a:r>
              <a:rPr lang="en-US" sz="1400" b="1" dirty="0"/>
              <a:t>Lateral reticulospinal			motor from medulla to ant. 						horn; inhibit ext. reflexes</a:t>
            </a:r>
          </a:p>
          <a:p>
            <a:pPr marL="0" indent="0" eaLnBrk="1" hangingPunct="1">
              <a:buNone/>
            </a:pPr>
            <a:r>
              <a:rPr lang="en-US" sz="1400" b="1" dirty="0"/>
              <a:t>Medial reticulospinal			motor from pons to ant. horn; 						</a:t>
            </a:r>
            <a:r>
              <a:rPr lang="en-US" sz="1400" b="1" dirty="0" err="1"/>
              <a:t>acilitate</a:t>
            </a:r>
            <a:r>
              <a:rPr lang="en-US" sz="1400" b="1" dirty="0"/>
              <a:t> ext. reflexes</a:t>
            </a:r>
          </a:p>
        </p:txBody>
      </p:sp>
      <p:sp>
        <p:nvSpPr>
          <p:cNvPr id="8" name="Title 1">
            <a:extLst>
              <a:ext uri="{FF2B5EF4-FFF2-40B4-BE49-F238E27FC236}">
                <a16:creationId xmlns:a16="http://schemas.microsoft.com/office/drawing/2014/main" id="{9BBA4AF7-F9F3-857D-AF4D-ABAFF814FC2A}"/>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sz="4000" dirty="0"/>
              <a:t>DESCENDING TRACTS (MOTOR)</a:t>
            </a:r>
          </a:p>
        </p:txBody>
      </p:sp>
      <p:sp>
        <p:nvSpPr>
          <p:cNvPr id="2" name="Line 8">
            <a:extLst>
              <a:ext uri="{FF2B5EF4-FFF2-40B4-BE49-F238E27FC236}">
                <a16:creationId xmlns:a16="http://schemas.microsoft.com/office/drawing/2014/main" id="{A88CAEC1-E5D5-ECE9-F87C-3285A2DE44BA}"/>
              </a:ext>
            </a:extLst>
          </p:cNvPr>
          <p:cNvSpPr>
            <a:spLocks noChangeShapeType="1"/>
          </p:cNvSpPr>
          <p:nvPr/>
        </p:nvSpPr>
        <p:spPr bwMode="auto">
          <a:xfrm>
            <a:off x="3810000" y="1905000"/>
            <a:ext cx="609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IN"/>
          </a:p>
        </p:txBody>
      </p:sp>
      <p:sp>
        <p:nvSpPr>
          <p:cNvPr id="3" name="Line 8">
            <a:extLst>
              <a:ext uri="{FF2B5EF4-FFF2-40B4-BE49-F238E27FC236}">
                <a16:creationId xmlns:a16="http://schemas.microsoft.com/office/drawing/2014/main" id="{C604F12E-E28F-92E3-9668-4BA686B6690B}"/>
              </a:ext>
            </a:extLst>
          </p:cNvPr>
          <p:cNvSpPr>
            <a:spLocks noChangeShapeType="1"/>
          </p:cNvSpPr>
          <p:nvPr/>
        </p:nvSpPr>
        <p:spPr bwMode="auto">
          <a:xfrm>
            <a:off x="3810000" y="3048000"/>
            <a:ext cx="609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IN"/>
          </a:p>
        </p:txBody>
      </p:sp>
      <p:sp>
        <p:nvSpPr>
          <p:cNvPr id="4" name="Line 8">
            <a:extLst>
              <a:ext uri="{FF2B5EF4-FFF2-40B4-BE49-F238E27FC236}">
                <a16:creationId xmlns:a16="http://schemas.microsoft.com/office/drawing/2014/main" id="{72F41A05-FB5B-D3AD-DA22-17D6373D17E6}"/>
              </a:ext>
            </a:extLst>
          </p:cNvPr>
          <p:cNvSpPr>
            <a:spLocks noChangeShapeType="1"/>
          </p:cNvSpPr>
          <p:nvPr/>
        </p:nvSpPr>
        <p:spPr bwMode="auto">
          <a:xfrm>
            <a:off x="3810000" y="4572000"/>
            <a:ext cx="609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IN"/>
          </a:p>
        </p:txBody>
      </p:sp>
      <p:sp>
        <p:nvSpPr>
          <p:cNvPr id="6" name="Line 8">
            <a:extLst>
              <a:ext uri="{FF2B5EF4-FFF2-40B4-BE49-F238E27FC236}">
                <a16:creationId xmlns:a16="http://schemas.microsoft.com/office/drawing/2014/main" id="{26D11963-0DC9-EAA0-9468-B221A8282896}"/>
              </a:ext>
            </a:extLst>
          </p:cNvPr>
          <p:cNvSpPr>
            <a:spLocks noChangeShapeType="1"/>
          </p:cNvSpPr>
          <p:nvPr/>
        </p:nvSpPr>
        <p:spPr bwMode="auto">
          <a:xfrm>
            <a:off x="3810000" y="5105400"/>
            <a:ext cx="609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IN"/>
          </a:p>
        </p:txBody>
      </p:sp>
      <p:sp>
        <p:nvSpPr>
          <p:cNvPr id="7" name="Line 8">
            <a:extLst>
              <a:ext uri="{FF2B5EF4-FFF2-40B4-BE49-F238E27FC236}">
                <a16:creationId xmlns:a16="http://schemas.microsoft.com/office/drawing/2014/main" id="{6A23033B-85A6-91F4-D85D-B193CB7C7CA4}"/>
              </a:ext>
            </a:extLst>
          </p:cNvPr>
          <p:cNvSpPr>
            <a:spLocks noChangeShapeType="1"/>
          </p:cNvSpPr>
          <p:nvPr/>
        </p:nvSpPr>
        <p:spPr bwMode="auto">
          <a:xfrm>
            <a:off x="3810000" y="5638800"/>
            <a:ext cx="609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IN"/>
          </a:p>
        </p:txBody>
      </p:sp>
    </p:spTree>
    <p:extLst>
      <p:ext uri="{BB962C8B-B14F-4D97-AF65-F5344CB8AC3E}">
        <p14:creationId xmlns:p14="http://schemas.microsoft.com/office/powerpoint/2010/main" val="34843325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2" name="Object 7">
            <a:extLst>
              <a:ext uri="{FF2B5EF4-FFF2-40B4-BE49-F238E27FC236}">
                <a16:creationId xmlns:a16="http://schemas.microsoft.com/office/drawing/2014/main" id="{3C641933-3B22-FBD9-88BB-3982059D0831}"/>
              </a:ext>
            </a:extLst>
          </p:cNvPr>
          <p:cNvGraphicFramePr>
            <a:graphicFrameLocks noChangeAspect="1"/>
          </p:cNvGraphicFramePr>
          <p:nvPr>
            <p:extLst>
              <p:ext uri="{D42A27DB-BD31-4B8C-83A1-F6EECF244321}">
                <p14:modId xmlns:p14="http://schemas.microsoft.com/office/powerpoint/2010/main" val="2268752175"/>
              </p:ext>
            </p:extLst>
          </p:nvPr>
        </p:nvGraphicFramePr>
        <p:xfrm>
          <a:off x="975361" y="1602581"/>
          <a:ext cx="7193278" cy="3652837"/>
        </p:xfrm>
        <a:graphic>
          <a:graphicData uri="http://schemas.openxmlformats.org/presentationml/2006/ole">
            <mc:AlternateContent xmlns:mc="http://schemas.openxmlformats.org/markup-compatibility/2006">
              <mc:Choice xmlns:v="urn:schemas-microsoft-com:vml" Requires="v">
                <p:oleObj name="Bitmap Image" r:id="rId2" imgW="3962953" imgH="5210902" progId="Paint.Picture">
                  <p:embed/>
                </p:oleObj>
              </mc:Choice>
              <mc:Fallback>
                <p:oleObj name="Bitmap Image" r:id="rId2" imgW="3962953" imgH="5210902" progId="Paint.Picture">
                  <p:embed/>
                  <p:pic>
                    <p:nvPicPr>
                      <p:cNvPr id="0" name="Object 7"/>
                      <p:cNvPicPr>
                        <a:picLocks noChangeAspect="1" noChangeArrowheads="1"/>
                      </p:cNvPicPr>
                      <p:nvPr/>
                    </p:nvPicPr>
                    <p:blipFill>
                      <a:blip r:embed="rId3">
                        <a:lum contrast="20000"/>
                        <a:extLst>
                          <a:ext uri="{28A0092B-C50C-407E-A947-70E740481C1C}">
                            <a14:useLocalDpi xmlns:a14="http://schemas.microsoft.com/office/drawing/2010/main" val="0"/>
                          </a:ext>
                        </a:extLst>
                      </a:blip>
                      <a:srcRect r="4614" b="63173"/>
                      <a:stretch>
                        <a:fillRect/>
                      </a:stretch>
                    </p:blipFill>
                    <p:spPr bwMode="auto">
                      <a:xfrm>
                        <a:off x="975361" y="1602581"/>
                        <a:ext cx="7193278" cy="3652837"/>
                      </a:xfrm>
                      <a:prstGeom prst="rect">
                        <a:avLst/>
                      </a:prstGeom>
                      <a:noFill/>
                      <a:ln>
                        <a:noFill/>
                      </a:ln>
                      <a:effectLst/>
                    </p:spPr>
                  </p:pic>
                </p:oleObj>
              </mc:Fallback>
            </mc:AlternateContent>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a:extLst>
              <a:ext uri="{FF2B5EF4-FFF2-40B4-BE49-F238E27FC236}">
                <a16:creationId xmlns:a16="http://schemas.microsoft.com/office/drawing/2014/main" id="{3361C6A0-2A7D-4CBA-4F8C-5C5D6AAE33E6}"/>
              </a:ext>
            </a:extLst>
          </p:cNvPr>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a:stretch>
            <a:fillRect/>
          </a:stretch>
        </p:blipFill>
        <p:spPr bwMode="auto">
          <a:xfrm>
            <a:off x="662931" y="762000"/>
            <a:ext cx="7818138" cy="234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5">
            <a:extLst>
              <a:ext uri="{FF2B5EF4-FFF2-40B4-BE49-F238E27FC236}">
                <a16:creationId xmlns:a16="http://schemas.microsoft.com/office/drawing/2014/main" id="{32C6A816-1F0C-2517-C5BF-7E9417BCDD3F}"/>
              </a:ext>
            </a:extLst>
          </p:cNvPr>
          <p:cNvSpPr>
            <a:spLocks noChangeArrowheads="1"/>
          </p:cNvSpPr>
          <p:nvPr/>
        </p:nvSpPr>
        <p:spPr bwMode="auto">
          <a:xfrm>
            <a:off x="0" y="1011170"/>
            <a:ext cx="762000" cy="228600"/>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40964" name="Text Box 6">
            <a:extLst>
              <a:ext uri="{FF2B5EF4-FFF2-40B4-BE49-F238E27FC236}">
                <a16:creationId xmlns:a16="http://schemas.microsoft.com/office/drawing/2014/main" id="{982382C1-FDB0-9623-64FC-1BD1B385E995}"/>
              </a:ext>
            </a:extLst>
          </p:cNvPr>
          <p:cNvSpPr txBox="1">
            <a:spLocks noChangeArrowheads="1"/>
          </p:cNvSpPr>
          <p:nvPr/>
        </p:nvSpPr>
        <p:spPr bwMode="auto">
          <a:xfrm>
            <a:off x="6934200" y="2344670"/>
            <a:ext cx="2057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400" b="1" dirty="0">
                <a:latin typeface="Calibri" panose="020F0502020204030204" pitchFamily="34" charset="0"/>
              </a:rPr>
              <a:t>Fasciculus </a:t>
            </a:r>
            <a:r>
              <a:rPr lang="en-US" altLang="en-US" sz="1400" b="1" dirty="0" err="1">
                <a:latin typeface="Calibri" panose="020F0502020204030204" pitchFamily="34" charset="0"/>
              </a:rPr>
              <a:t>propri</a:t>
            </a:r>
            <a:endParaRPr lang="en-US" altLang="en-US" sz="1400" b="1" dirty="0">
              <a:latin typeface="Calibri" panose="020F0502020204030204" pitchFamily="34" charset="0"/>
            </a:endParaRPr>
          </a:p>
        </p:txBody>
      </p:sp>
      <p:sp>
        <p:nvSpPr>
          <p:cNvPr id="40965" name="Oval 7">
            <a:extLst>
              <a:ext uri="{FF2B5EF4-FFF2-40B4-BE49-F238E27FC236}">
                <a16:creationId xmlns:a16="http://schemas.microsoft.com/office/drawing/2014/main" id="{8030A9A1-0B98-FD9D-01F1-CE1957418366}"/>
              </a:ext>
            </a:extLst>
          </p:cNvPr>
          <p:cNvSpPr>
            <a:spLocks noChangeArrowheads="1"/>
          </p:cNvSpPr>
          <p:nvPr/>
        </p:nvSpPr>
        <p:spPr bwMode="auto">
          <a:xfrm>
            <a:off x="6781800" y="2458970"/>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pic>
        <p:nvPicPr>
          <p:cNvPr id="2" name="Picture 2">
            <a:extLst>
              <a:ext uri="{FF2B5EF4-FFF2-40B4-BE49-F238E27FC236}">
                <a16:creationId xmlns:a16="http://schemas.microsoft.com/office/drawing/2014/main" id="{720F330C-A817-147D-900F-8867E1B54F14}"/>
              </a:ext>
            </a:extLst>
          </p:cNvPr>
          <p:cNvPicPr>
            <a:picLocks noChangeAspect="1" noChangeArrowheads="1"/>
          </p:cNvPicPr>
          <p:nvPr/>
        </p:nvPicPr>
        <p:blipFill>
          <a:blip r:embed="rId3">
            <a:lum bright="-20000" contrast="40000"/>
            <a:extLst>
              <a:ext uri="{28A0092B-C50C-407E-A947-70E740481C1C}">
                <a14:useLocalDpi xmlns:a14="http://schemas.microsoft.com/office/drawing/2010/main" val="0"/>
              </a:ext>
            </a:extLst>
          </a:blip>
          <a:srcRect/>
          <a:stretch>
            <a:fillRect/>
          </a:stretch>
        </p:blipFill>
        <p:spPr bwMode="auto">
          <a:xfrm>
            <a:off x="662931" y="3770584"/>
            <a:ext cx="7818138" cy="232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a:extLst>
              <a:ext uri="{FF2B5EF4-FFF2-40B4-BE49-F238E27FC236}">
                <a16:creationId xmlns:a16="http://schemas.microsoft.com/office/drawing/2014/main" id="{373A1F9F-6EE4-5847-9047-1562058C2E21}"/>
              </a:ext>
            </a:extLst>
          </p:cNvPr>
          <p:cNvSpPr>
            <a:spLocks noChangeArrowheads="1"/>
          </p:cNvSpPr>
          <p:nvPr/>
        </p:nvSpPr>
        <p:spPr bwMode="auto">
          <a:xfrm>
            <a:off x="662931" y="3279623"/>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latin typeface="Calibri" panose="020F0502020204030204" pitchFamily="34" charset="0"/>
              </a:rPr>
              <a:t>Fiber bundles with a </a:t>
            </a:r>
            <a:r>
              <a:rPr lang="en-US" altLang="en-US" b="1" dirty="0">
                <a:latin typeface="Calibri" panose="020F0502020204030204" pitchFamily="34" charset="0"/>
              </a:rPr>
              <a:t>common function are called tracts.</a:t>
            </a:r>
            <a:endParaRPr lang="en-US" altLang="en-US" dirty="0">
              <a:latin typeface="Calibri" panose="020F0502020204030204"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DF9BF-E9C4-D736-C2CF-2090C2403339}"/>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0D5486EC-3326-C742-8A9F-58354BE1ECCD}"/>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sz="3600" dirty="0">
                <a:latin typeface="+mn-lt"/>
              </a:rPr>
              <a:t>Extrapyramidal system </a:t>
            </a:r>
          </a:p>
        </p:txBody>
      </p:sp>
      <p:graphicFrame>
        <p:nvGraphicFramePr>
          <p:cNvPr id="2" name="Group 104">
            <a:extLst>
              <a:ext uri="{FF2B5EF4-FFF2-40B4-BE49-F238E27FC236}">
                <a16:creationId xmlns:a16="http://schemas.microsoft.com/office/drawing/2014/main" id="{49401231-E8D7-E587-BCA0-EB97D957AEDA}"/>
              </a:ext>
            </a:extLst>
          </p:cNvPr>
          <p:cNvGraphicFramePr>
            <a:graphicFrameLocks noGrp="1"/>
          </p:cNvGraphicFramePr>
          <p:nvPr>
            <p:extLst>
              <p:ext uri="{D42A27DB-BD31-4B8C-83A1-F6EECF244321}">
                <p14:modId xmlns:p14="http://schemas.microsoft.com/office/powerpoint/2010/main" val="188086975"/>
              </p:ext>
            </p:extLst>
          </p:nvPr>
        </p:nvGraphicFramePr>
        <p:xfrm>
          <a:off x="914400" y="1774449"/>
          <a:ext cx="7143750" cy="1097136"/>
        </p:xfrm>
        <a:graphic>
          <a:graphicData uri="http://schemas.openxmlformats.org/drawingml/2006/table">
            <a:tbl>
              <a:tblPr/>
              <a:tblGrid>
                <a:gridCol w="3571875">
                  <a:extLst>
                    <a:ext uri="{9D8B030D-6E8A-4147-A177-3AD203B41FA5}">
                      <a16:colId xmlns:a16="http://schemas.microsoft.com/office/drawing/2014/main" val="20000"/>
                    </a:ext>
                  </a:extLst>
                </a:gridCol>
                <a:gridCol w="3571875">
                  <a:extLst>
                    <a:ext uri="{9D8B030D-6E8A-4147-A177-3AD203B41FA5}">
                      <a16:colId xmlns:a16="http://schemas.microsoft.com/office/drawing/2014/main" val="20001"/>
                    </a:ext>
                  </a:extLst>
                </a:gridCol>
              </a:tblGrid>
              <a:tr h="26924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mn-lt"/>
                          <a:cs typeface="Times New Roman" pitchFamily="18" charset="0"/>
                        </a:rPr>
                        <a:t>3 single</a:t>
                      </a:r>
                      <a:endParaRPr kumimoji="0" lang="en-US" sz="1200" b="0" i="0" u="none" strike="noStrike" cap="none" normalizeH="0" baseline="0" dirty="0">
                        <a:ln>
                          <a:noFill/>
                        </a:ln>
                        <a:solidFill>
                          <a:schemeClr val="tx1"/>
                        </a:solidFill>
                        <a:effectLst/>
                        <a:latin typeface="+mn-lt"/>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mn-lt"/>
                          <a:cs typeface="Times New Roman" pitchFamily="18" charset="0"/>
                        </a:rPr>
                        <a:t>3 paired</a:t>
                      </a:r>
                      <a:endParaRPr kumimoji="0" lang="en-US" sz="1200" b="0" i="0" u="none" strike="noStrike" cap="none" normalizeH="0" baseline="0">
                        <a:ln>
                          <a:noFill/>
                        </a:ln>
                        <a:solidFill>
                          <a:schemeClr val="tx1"/>
                        </a:solidFill>
                        <a:effectLst/>
                        <a:latin typeface="+mn-lt"/>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6924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mn-lt"/>
                          <a:cs typeface="Times New Roman" pitchFamily="18" charset="0"/>
                        </a:rPr>
                        <a:t>Rubrospinal tract</a:t>
                      </a:r>
                      <a:endParaRPr kumimoji="0" lang="en-US" sz="1200" b="0" i="0" u="none" strike="noStrike" cap="none" normalizeH="0" baseline="0" dirty="0">
                        <a:ln>
                          <a:noFill/>
                        </a:ln>
                        <a:solidFill>
                          <a:schemeClr val="tx1"/>
                        </a:solidFill>
                        <a:effectLst/>
                        <a:latin typeface="+mn-lt"/>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mn-lt"/>
                          <a:cs typeface="Times New Roman" pitchFamily="18" charset="0"/>
                        </a:rPr>
                        <a:t>Lateral &amp; ventral tectospinal tract</a:t>
                      </a:r>
                      <a:endParaRPr kumimoji="0" lang="en-US" sz="1200" b="0" i="0" u="none" strike="noStrike" cap="none" normalizeH="0" baseline="0">
                        <a:ln>
                          <a:noFill/>
                        </a:ln>
                        <a:solidFill>
                          <a:schemeClr val="tx1"/>
                        </a:solidFill>
                        <a:effectLst/>
                        <a:latin typeface="+mn-lt"/>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6924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err="1">
                          <a:ln>
                            <a:noFill/>
                          </a:ln>
                          <a:solidFill>
                            <a:schemeClr val="tx1"/>
                          </a:solidFill>
                          <a:effectLst/>
                          <a:latin typeface="+mn-lt"/>
                          <a:cs typeface="Times New Roman" pitchFamily="18" charset="0"/>
                        </a:rPr>
                        <a:t>Olivospinal</a:t>
                      </a:r>
                      <a:r>
                        <a:rPr kumimoji="0" lang="en-US" sz="1200" b="0" i="0" u="none" strike="noStrike" cap="none" normalizeH="0" baseline="0" dirty="0">
                          <a:ln>
                            <a:noFill/>
                          </a:ln>
                          <a:solidFill>
                            <a:schemeClr val="tx1"/>
                          </a:solidFill>
                          <a:effectLst/>
                          <a:latin typeface="+mn-lt"/>
                          <a:cs typeface="Times New Roman" pitchFamily="18" charset="0"/>
                        </a:rPr>
                        <a:t> tract</a:t>
                      </a:r>
                      <a:endParaRPr kumimoji="0" lang="en-US" sz="1200" b="0" i="0" u="none" strike="noStrike" cap="none" normalizeH="0" baseline="0" dirty="0">
                        <a:ln>
                          <a:noFill/>
                        </a:ln>
                        <a:solidFill>
                          <a:schemeClr val="tx1"/>
                        </a:solidFill>
                        <a:effectLst/>
                        <a:latin typeface="+mn-lt"/>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mn-lt"/>
                          <a:cs typeface="Times New Roman" pitchFamily="18" charset="0"/>
                        </a:rPr>
                        <a:t>Lateral &amp; ventral vestibulospinal tract</a:t>
                      </a:r>
                      <a:endParaRPr kumimoji="0" lang="en-US" sz="1200" b="0" i="0" u="none" strike="noStrike" cap="none" normalizeH="0" baseline="0">
                        <a:ln>
                          <a:noFill/>
                        </a:ln>
                        <a:solidFill>
                          <a:schemeClr val="tx1"/>
                        </a:solidFill>
                        <a:effectLst/>
                        <a:latin typeface="+mn-lt"/>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6924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err="1">
                          <a:ln>
                            <a:noFill/>
                          </a:ln>
                          <a:solidFill>
                            <a:schemeClr val="tx1"/>
                          </a:solidFill>
                          <a:effectLst/>
                          <a:latin typeface="+mn-lt"/>
                          <a:cs typeface="Times New Roman" pitchFamily="18" charset="0"/>
                        </a:rPr>
                        <a:t>Sulcomarginal</a:t>
                      </a:r>
                      <a:r>
                        <a:rPr kumimoji="0" lang="en-US" sz="1200" b="0" i="0" u="none" strike="noStrike" cap="none" normalizeH="0" baseline="0" dirty="0">
                          <a:ln>
                            <a:noFill/>
                          </a:ln>
                          <a:solidFill>
                            <a:schemeClr val="tx1"/>
                          </a:solidFill>
                          <a:effectLst/>
                          <a:latin typeface="+mn-lt"/>
                          <a:cs typeface="Times New Roman" pitchFamily="18" charset="0"/>
                        </a:rPr>
                        <a:t> tract</a:t>
                      </a:r>
                      <a:endParaRPr kumimoji="0" lang="en-US" sz="1200" b="0" i="0" u="none" strike="noStrike" cap="none" normalizeH="0" baseline="0" dirty="0">
                        <a:ln>
                          <a:noFill/>
                        </a:ln>
                        <a:solidFill>
                          <a:schemeClr val="tx1"/>
                        </a:solidFill>
                        <a:effectLst/>
                        <a:latin typeface="+mn-lt"/>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mn-lt"/>
                          <a:cs typeface="Times New Roman" pitchFamily="18" charset="0"/>
                        </a:rPr>
                        <a:t>Lateral &amp; ventral reticulospinal tract</a:t>
                      </a:r>
                      <a:endParaRPr kumimoji="0" lang="en-US" sz="1200" b="0" i="0" u="none" strike="noStrike" cap="none" normalizeH="0" baseline="0" dirty="0">
                        <a:ln>
                          <a:noFill/>
                        </a:ln>
                        <a:solidFill>
                          <a:schemeClr val="tx1"/>
                        </a:solidFill>
                        <a:effectLst/>
                        <a:latin typeface="+mn-lt"/>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3" name="Rectangle 54">
            <a:extLst>
              <a:ext uri="{FF2B5EF4-FFF2-40B4-BE49-F238E27FC236}">
                <a16:creationId xmlns:a16="http://schemas.microsoft.com/office/drawing/2014/main" id="{1D4B155C-DABC-4E0E-0F6C-302D9F55EE49}"/>
              </a:ext>
            </a:extLst>
          </p:cNvPr>
          <p:cNvSpPr>
            <a:spLocks noChangeArrowheads="1"/>
          </p:cNvSpPr>
          <p:nvPr/>
        </p:nvSpPr>
        <p:spPr bwMode="auto">
          <a:xfrm>
            <a:off x="825856" y="2877432"/>
            <a:ext cx="44102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b="1" dirty="0">
                <a:latin typeface="+mn-lt"/>
                <a:cs typeface="Times New Roman" panose="02020603050405020304" pitchFamily="18" charset="0"/>
              </a:rPr>
              <a:t>These tract arise from midbrain --- All are crossed</a:t>
            </a:r>
            <a:endParaRPr lang="en-US" altLang="en-US" sz="1600" b="1" dirty="0">
              <a:latin typeface="+mn-lt"/>
            </a:endParaRPr>
          </a:p>
          <a:p>
            <a:endParaRPr lang="en-US" altLang="en-US" sz="1600" b="1" dirty="0">
              <a:latin typeface="+mn-lt"/>
            </a:endParaRPr>
          </a:p>
        </p:txBody>
      </p:sp>
      <p:graphicFrame>
        <p:nvGraphicFramePr>
          <p:cNvPr id="4" name="Group 109">
            <a:extLst>
              <a:ext uri="{FF2B5EF4-FFF2-40B4-BE49-F238E27FC236}">
                <a16:creationId xmlns:a16="http://schemas.microsoft.com/office/drawing/2014/main" id="{2300C450-99A0-D6B1-3995-B5574073CE33}"/>
              </a:ext>
            </a:extLst>
          </p:cNvPr>
          <p:cNvGraphicFramePr>
            <a:graphicFrameLocks noGrp="1"/>
          </p:cNvGraphicFramePr>
          <p:nvPr>
            <p:extLst>
              <p:ext uri="{D42A27DB-BD31-4B8C-83A1-F6EECF244321}">
                <p14:modId xmlns:p14="http://schemas.microsoft.com/office/powerpoint/2010/main" val="1762519788"/>
              </p:ext>
            </p:extLst>
          </p:nvPr>
        </p:nvGraphicFramePr>
        <p:xfrm>
          <a:off x="914400" y="3247562"/>
          <a:ext cx="7143750" cy="259226"/>
        </p:xfrm>
        <a:graphic>
          <a:graphicData uri="http://schemas.openxmlformats.org/drawingml/2006/table">
            <a:tbl>
              <a:tblPr/>
              <a:tblGrid>
                <a:gridCol w="3571875">
                  <a:extLst>
                    <a:ext uri="{9D8B030D-6E8A-4147-A177-3AD203B41FA5}">
                      <a16:colId xmlns:a16="http://schemas.microsoft.com/office/drawing/2014/main" val="20000"/>
                    </a:ext>
                  </a:extLst>
                </a:gridCol>
                <a:gridCol w="3571875">
                  <a:extLst>
                    <a:ext uri="{9D8B030D-6E8A-4147-A177-3AD203B41FA5}">
                      <a16:colId xmlns:a16="http://schemas.microsoft.com/office/drawing/2014/main" val="20001"/>
                    </a:ext>
                  </a:extLst>
                </a:gridCol>
              </a:tblGrid>
              <a:tr h="258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mn-lt"/>
                          <a:cs typeface="Times New Roman" pitchFamily="18" charset="0"/>
                        </a:rPr>
                        <a:t>Rubrospinal tract</a:t>
                      </a:r>
                      <a:endParaRPr kumimoji="0" lang="en-US" sz="1100" b="0" i="0" u="none" strike="noStrike" cap="none" normalizeH="0" baseline="0" dirty="0">
                        <a:ln>
                          <a:noFill/>
                        </a:ln>
                        <a:solidFill>
                          <a:schemeClr val="tx1"/>
                        </a:solidFill>
                        <a:effectLst/>
                        <a:latin typeface="+mn-lt"/>
                      </a:endParaRPr>
                    </a:p>
                  </a:txBody>
                  <a:tcPr marT="45793" marB="4579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mn-lt"/>
                          <a:cs typeface="Times New Roman" pitchFamily="18" charset="0"/>
                        </a:rPr>
                        <a:t>Lateral &amp; ventral tectospinal tract</a:t>
                      </a:r>
                      <a:endParaRPr kumimoji="0" lang="en-US" sz="1100" b="0" i="0" u="none" strike="noStrike" cap="none" normalizeH="0" baseline="0" dirty="0">
                        <a:ln>
                          <a:noFill/>
                        </a:ln>
                        <a:solidFill>
                          <a:schemeClr val="tx1"/>
                        </a:solidFill>
                        <a:effectLst/>
                        <a:latin typeface="+mn-lt"/>
                      </a:endParaRPr>
                    </a:p>
                  </a:txBody>
                  <a:tcPr marT="45793" marB="4579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6" name="Rectangle 69">
            <a:extLst>
              <a:ext uri="{FF2B5EF4-FFF2-40B4-BE49-F238E27FC236}">
                <a16:creationId xmlns:a16="http://schemas.microsoft.com/office/drawing/2014/main" id="{CFA2A506-3E4E-9008-E6FE-BD0CF18B9F7C}"/>
              </a:ext>
            </a:extLst>
          </p:cNvPr>
          <p:cNvSpPr>
            <a:spLocks noChangeArrowheads="1"/>
          </p:cNvSpPr>
          <p:nvPr/>
        </p:nvSpPr>
        <p:spPr bwMode="auto">
          <a:xfrm>
            <a:off x="825856" y="3570725"/>
            <a:ext cx="72322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b="1" dirty="0">
                <a:latin typeface="+mn-lt"/>
                <a:cs typeface="Times New Roman" panose="02020603050405020304" pitchFamily="18" charset="0"/>
              </a:rPr>
              <a:t>These tracts arise from pontomedullary junction --- All are direct</a:t>
            </a:r>
            <a:endParaRPr lang="en-US" altLang="en-US" sz="1600" b="1" dirty="0">
              <a:latin typeface="+mn-lt"/>
            </a:endParaRPr>
          </a:p>
          <a:p>
            <a:endParaRPr lang="en-US" altLang="en-US" sz="1600" b="1" dirty="0">
              <a:latin typeface="+mn-lt"/>
            </a:endParaRPr>
          </a:p>
        </p:txBody>
      </p:sp>
      <p:graphicFrame>
        <p:nvGraphicFramePr>
          <p:cNvPr id="7" name="Group 114">
            <a:extLst>
              <a:ext uri="{FF2B5EF4-FFF2-40B4-BE49-F238E27FC236}">
                <a16:creationId xmlns:a16="http://schemas.microsoft.com/office/drawing/2014/main" id="{1D0600BE-EDF1-0B2E-9737-282C16CF0C0E}"/>
              </a:ext>
            </a:extLst>
          </p:cNvPr>
          <p:cNvGraphicFramePr>
            <a:graphicFrameLocks noGrp="1"/>
          </p:cNvGraphicFramePr>
          <p:nvPr>
            <p:extLst>
              <p:ext uri="{D42A27DB-BD31-4B8C-83A1-F6EECF244321}">
                <p14:modId xmlns:p14="http://schemas.microsoft.com/office/powerpoint/2010/main" val="446231532"/>
              </p:ext>
            </p:extLst>
          </p:nvPr>
        </p:nvGraphicFramePr>
        <p:xfrm>
          <a:off x="914400" y="3959599"/>
          <a:ext cx="7143750" cy="295208"/>
        </p:xfrm>
        <a:graphic>
          <a:graphicData uri="http://schemas.openxmlformats.org/drawingml/2006/table">
            <a:tbl>
              <a:tblPr/>
              <a:tblGrid>
                <a:gridCol w="3571875">
                  <a:extLst>
                    <a:ext uri="{9D8B030D-6E8A-4147-A177-3AD203B41FA5}">
                      <a16:colId xmlns:a16="http://schemas.microsoft.com/office/drawing/2014/main" val="20000"/>
                    </a:ext>
                  </a:extLst>
                </a:gridCol>
                <a:gridCol w="3571875">
                  <a:extLst>
                    <a:ext uri="{9D8B030D-6E8A-4147-A177-3AD203B41FA5}">
                      <a16:colId xmlns:a16="http://schemas.microsoft.com/office/drawing/2014/main" val="20001"/>
                    </a:ext>
                  </a:extLst>
                </a:gridCol>
              </a:tblGrid>
              <a:tr h="2952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err="1">
                          <a:ln>
                            <a:noFill/>
                          </a:ln>
                          <a:solidFill>
                            <a:schemeClr val="tx1"/>
                          </a:solidFill>
                          <a:effectLst/>
                          <a:latin typeface="+mn-lt"/>
                          <a:cs typeface="Times New Roman" pitchFamily="18" charset="0"/>
                        </a:rPr>
                        <a:t>Olivospinal</a:t>
                      </a:r>
                      <a:r>
                        <a:rPr kumimoji="0" lang="en-US" sz="1200" b="0" i="0" u="none" strike="noStrike" cap="none" normalizeH="0" baseline="0" dirty="0">
                          <a:ln>
                            <a:noFill/>
                          </a:ln>
                          <a:solidFill>
                            <a:schemeClr val="tx1"/>
                          </a:solidFill>
                          <a:effectLst/>
                          <a:latin typeface="+mn-lt"/>
                          <a:cs typeface="Times New Roman" pitchFamily="18" charset="0"/>
                        </a:rPr>
                        <a:t> tract</a:t>
                      </a:r>
                      <a:endParaRPr kumimoji="0" lang="en-US" sz="1800" b="0" i="0" u="none" strike="noStrike" cap="none" normalizeH="0" baseline="0" dirty="0">
                        <a:ln>
                          <a:noFill/>
                        </a:ln>
                        <a:solidFill>
                          <a:schemeClr val="tx1"/>
                        </a:solidFill>
                        <a:effectLst/>
                        <a:latin typeface="+mn-lt"/>
                      </a:endParaRPr>
                    </a:p>
                  </a:txBody>
                  <a:tcPr marT="45793" marB="4579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mn-lt"/>
                          <a:cs typeface="Times New Roman" pitchFamily="18" charset="0"/>
                        </a:rPr>
                        <a:t>Lateral &amp; ventral vestibulospinal tract</a:t>
                      </a:r>
                      <a:endParaRPr kumimoji="0" lang="en-US" sz="1800" b="0" i="0" u="none" strike="noStrike" cap="none" normalizeH="0" baseline="0" dirty="0">
                        <a:ln>
                          <a:noFill/>
                        </a:ln>
                        <a:solidFill>
                          <a:schemeClr val="tx1"/>
                        </a:solidFill>
                        <a:effectLst/>
                        <a:latin typeface="+mn-lt"/>
                      </a:endParaRPr>
                    </a:p>
                  </a:txBody>
                  <a:tcPr marT="45793" marB="4579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9" name="Rectangle 84">
            <a:extLst>
              <a:ext uri="{FF2B5EF4-FFF2-40B4-BE49-F238E27FC236}">
                <a16:creationId xmlns:a16="http://schemas.microsoft.com/office/drawing/2014/main" id="{9D3BF8ED-6419-3DE0-15E2-02E1254798A4}"/>
              </a:ext>
            </a:extLst>
          </p:cNvPr>
          <p:cNvSpPr>
            <a:spLocks noChangeArrowheads="1"/>
          </p:cNvSpPr>
          <p:nvPr/>
        </p:nvSpPr>
        <p:spPr bwMode="auto">
          <a:xfrm>
            <a:off x="825856" y="4264018"/>
            <a:ext cx="54225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b="1" dirty="0">
                <a:latin typeface="+mn-lt"/>
                <a:cs typeface="Times New Roman" panose="02020603050405020304" pitchFamily="18" charset="0"/>
              </a:rPr>
              <a:t>These tracts arise from brainstem as a whole.</a:t>
            </a:r>
            <a:endParaRPr lang="en-US" altLang="en-US" sz="1600" b="1" dirty="0">
              <a:latin typeface="+mn-lt"/>
            </a:endParaRPr>
          </a:p>
        </p:txBody>
      </p:sp>
      <p:graphicFrame>
        <p:nvGraphicFramePr>
          <p:cNvPr id="10" name="Group 119">
            <a:extLst>
              <a:ext uri="{FF2B5EF4-FFF2-40B4-BE49-F238E27FC236}">
                <a16:creationId xmlns:a16="http://schemas.microsoft.com/office/drawing/2014/main" id="{5E6DF78F-3272-E93B-1BEC-B2ECADB1D1C7}"/>
              </a:ext>
            </a:extLst>
          </p:cNvPr>
          <p:cNvGraphicFramePr>
            <a:graphicFrameLocks noGrp="1"/>
          </p:cNvGraphicFramePr>
          <p:nvPr>
            <p:extLst>
              <p:ext uri="{D42A27DB-BD31-4B8C-83A1-F6EECF244321}">
                <p14:modId xmlns:p14="http://schemas.microsoft.com/office/powerpoint/2010/main" val="3982188071"/>
              </p:ext>
            </p:extLst>
          </p:nvPr>
        </p:nvGraphicFramePr>
        <p:xfrm>
          <a:off x="914400" y="4653251"/>
          <a:ext cx="7143750" cy="338554"/>
        </p:xfrm>
        <a:graphic>
          <a:graphicData uri="http://schemas.openxmlformats.org/drawingml/2006/table">
            <a:tbl>
              <a:tblPr/>
              <a:tblGrid>
                <a:gridCol w="3571875">
                  <a:extLst>
                    <a:ext uri="{9D8B030D-6E8A-4147-A177-3AD203B41FA5}">
                      <a16:colId xmlns:a16="http://schemas.microsoft.com/office/drawing/2014/main" val="20000"/>
                    </a:ext>
                  </a:extLst>
                </a:gridCol>
                <a:gridCol w="3571875">
                  <a:extLst>
                    <a:ext uri="{9D8B030D-6E8A-4147-A177-3AD203B41FA5}">
                      <a16:colId xmlns:a16="http://schemas.microsoft.com/office/drawing/2014/main" val="20001"/>
                    </a:ext>
                  </a:extLst>
                </a:gridCol>
              </a:tblGrid>
              <a:tr h="33855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err="1">
                          <a:ln>
                            <a:noFill/>
                          </a:ln>
                          <a:solidFill>
                            <a:schemeClr val="tx1"/>
                          </a:solidFill>
                          <a:effectLst/>
                          <a:latin typeface="Times New Roman" pitchFamily="18" charset="0"/>
                          <a:cs typeface="Times New Roman" pitchFamily="18" charset="0"/>
                        </a:rPr>
                        <a:t>Sulcomarginal</a:t>
                      </a:r>
                      <a:r>
                        <a:rPr kumimoji="0" lang="en-US" sz="1200" b="0" i="0" u="none" strike="noStrike" cap="none" normalizeH="0" baseline="0" dirty="0">
                          <a:ln>
                            <a:noFill/>
                          </a:ln>
                          <a:solidFill>
                            <a:schemeClr val="tx1"/>
                          </a:solidFill>
                          <a:effectLst/>
                          <a:latin typeface="Times New Roman" pitchFamily="18" charset="0"/>
                          <a:cs typeface="Times New Roman" pitchFamily="18" charset="0"/>
                        </a:rPr>
                        <a:t> tract</a:t>
                      </a:r>
                      <a:endParaRPr kumimoji="0" lang="en-US" sz="1200" b="0" i="0" u="none" strike="noStrike" cap="none" normalizeH="0" baseline="0" dirty="0">
                        <a:ln>
                          <a:noFill/>
                        </a:ln>
                        <a:solidFill>
                          <a:schemeClr val="tx1"/>
                        </a:solidFill>
                        <a:effectLst/>
                        <a:latin typeface="Arial" charset="0"/>
                      </a:endParaRPr>
                    </a:p>
                  </a:txBody>
                  <a:tcPr marT="45793" marB="4579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imes New Roman" pitchFamily="18" charset="0"/>
                          <a:cs typeface="Times New Roman" pitchFamily="18" charset="0"/>
                        </a:rPr>
                        <a:t>Lateral &amp; ventral reticulospinal tract</a:t>
                      </a:r>
                      <a:endParaRPr kumimoji="0" lang="en-US" sz="1200" b="0" i="0" u="none" strike="noStrike" cap="none" normalizeH="0" baseline="0" dirty="0">
                        <a:ln>
                          <a:noFill/>
                        </a:ln>
                        <a:solidFill>
                          <a:schemeClr val="tx1"/>
                        </a:solidFill>
                        <a:effectLst/>
                        <a:latin typeface="Arial" charset="0"/>
                      </a:endParaRPr>
                    </a:p>
                  </a:txBody>
                  <a:tcPr marT="45793" marB="4579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1" name="Rectangle 120">
            <a:extLst>
              <a:ext uri="{FF2B5EF4-FFF2-40B4-BE49-F238E27FC236}">
                <a16:creationId xmlns:a16="http://schemas.microsoft.com/office/drawing/2014/main" id="{1C4EE32C-C738-EAB8-65C5-9A0C484EF9D0}"/>
              </a:ext>
            </a:extLst>
          </p:cNvPr>
          <p:cNvSpPr>
            <a:spLocks noChangeArrowheads="1"/>
          </p:cNvSpPr>
          <p:nvPr/>
        </p:nvSpPr>
        <p:spPr bwMode="auto">
          <a:xfrm>
            <a:off x="825856" y="5105400"/>
            <a:ext cx="723229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b="1" dirty="0">
                <a:latin typeface="+mn-lt"/>
              </a:rPr>
              <a:t>The medial vestibulospinal tract descends in the medial longitudinal fasciculus into the ventral funiculus of the spinal cord where it lies close to the midline in the so-called </a:t>
            </a:r>
            <a:r>
              <a:rPr lang="en-US" altLang="en-US" sz="1600" b="1" dirty="0" err="1">
                <a:latin typeface="+mn-lt"/>
              </a:rPr>
              <a:t>sulcomarginal</a:t>
            </a:r>
            <a:r>
              <a:rPr lang="en-US" altLang="en-US" sz="1600" b="1" dirty="0">
                <a:latin typeface="+mn-lt"/>
              </a:rPr>
              <a:t> fasciculus. </a:t>
            </a:r>
          </a:p>
        </p:txBody>
      </p:sp>
    </p:spTree>
    <p:extLst>
      <p:ext uri="{BB962C8B-B14F-4D97-AF65-F5344CB8AC3E}">
        <p14:creationId xmlns:p14="http://schemas.microsoft.com/office/powerpoint/2010/main" val="25550661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5">
            <a:extLst>
              <a:ext uri="{FF2B5EF4-FFF2-40B4-BE49-F238E27FC236}">
                <a16:creationId xmlns:a16="http://schemas.microsoft.com/office/drawing/2014/main" id="{C517EBF3-09C4-01A0-5D1D-3FB9BC387A5F}"/>
              </a:ext>
            </a:extLst>
          </p:cNvPr>
          <p:cNvSpPr>
            <a:spLocks noChangeArrowheads="1"/>
          </p:cNvSpPr>
          <p:nvPr/>
        </p:nvSpPr>
        <p:spPr bwMode="auto">
          <a:xfrm>
            <a:off x="0" y="22002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pic>
        <p:nvPicPr>
          <p:cNvPr id="3" name="Picture 2">
            <a:extLst>
              <a:ext uri="{FF2B5EF4-FFF2-40B4-BE49-F238E27FC236}">
                <a16:creationId xmlns:a16="http://schemas.microsoft.com/office/drawing/2014/main" id="{31055086-276D-3547-D679-73CF3EB39DB1}"/>
              </a:ext>
            </a:extLst>
          </p:cNvPr>
          <p:cNvPicPr>
            <a:picLocks noChangeAspect="1"/>
          </p:cNvPicPr>
          <p:nvPr/>
        </p:nvPicPr>
        <p:blipFill>
          <a:blip r:embed="rId2"/>
          <a:stretch>
            <a:fillRect/>
          </a:stretch>
        </p:blipFill>
        <p:spPr>
          <a:xfrm>
            <a:off x="1009153" y="1952419"/>
            <a:ext cx="7125694" cy="2953162"/>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07A35-DBCC-C30C-BEFF-349F0D57C4E6}"/>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8AECB6C0-81E7-D343-0715-65E35A751505}"/>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sz="3600" dirty="0"/>
              <a:t>Descending tracts (motor)</a:t>
            </a:r>
          </a:p>
        </p:txBody>
      </p:sp>
      <p:pic>
        <p:nvPicPr>
          <p:cNvPr id="2" name="Picture 2">
            <a:extLst>
              <a:ext uri="{FF2B5EF4-FFF2-40B4-BE49-F238E27FC236}">
                <a16:creationId xmlns:a16="http://schemas.microsoft.com/office/drawing/2014/main" id="{BD48DF5F-25E0-5CDE-2A21-7907007BF7C4}"/>
              </a:ext>
            </a:extLst>
          </p:cNvPr>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a:stretch>
            <a:fillRect/>
          </a:stretch>
        </p:blipFill>
        <p:spPr bwMode="auto">
          <a:xfrm>
            <a:off x="1789271" y="1752600"/>
            <a:ext cx="5565457" cy="437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57658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66871-ABB4-DCFF-1BB2-BC9E5F57E0CE}"/>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9EFB490-F724-AE92-C35F-D4F97887229F}"/>
              </a:ext>
            </a:extLst>
          </p:cNvPr>
          <p:cNvSpPr txBox="1">
            <a:spLocks/>
          </p:cNvSpPr>
          <p:nvPr/>
        </p:nvSpPr>
        <p:spPr>
          <a:xfrm>
            <a:off x="838200" y="1752600"/>
            <a:ext cx="7537704" cy="45567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eaLnBrk="1" hangingPunct="1">
              <a:buNone/>
            </a:pPr>
            <a:r>
              <a:rPr lang="en-US" sz="1600" b="1" u="sng" dirty="0"/>
              <a:t>Corticospinal Tract</a:t>
            </a:r>
          </a:p>
          <a:p>
            <a:pPr marL="0" indent="0" eaLnBrk="1" hangingPunct="1">
              <a:buNone/>
            </a:pPr>
            <a:r>
              <a:rPr lang="en-US" sz="1400" b="1" dirty="0"/>
              <a:t>Lateral Corticospinal Tract </a:t>
            </a:r>
          </a:p>
          <a:p>
            <a:pPr>
              <a:lnSpc>
                <a:spcPct val="0"/>
              </a:lnSpc>
              <a:buFont typeface="Arial" panose="020B0604020202020204" pitchFamily="34" charset="0"/>
              <a:buChar char="•"/>
            </a:pPr>
            <a:r>
              <a:rPr lang="en-US" sz="1000" dirty="0"/>
              <a:t>The lateral corticospinal tract is a large, crossed, descending tract that contains the 85% of </a:t>
            </a:r>
            <a:r>
              <a:rPr lang="en-US" sz="1000" dirty="0" err="1"/>
              <a:t>fibres</a:t>
            </a:r>
            <a:r>
              <a:rPr lang="en-US" sz="1000" dirty="0"/>
              <a:t> from the contralateral pyramid that cross in </a:t>
            </a:r>
          </a:p>
          <a:p>
            <a:pPr eaLnBrk="1" hangingPunct="1">
              <a:lnSpc>
                <a:spcPct val="0"/>
              </a:lnSpc>
              <a:buFont typeface="Arial" panose="020B0604020202020204" pitchFamily="34" charset="0"/>
              <a:buChar char="•"/>
            </a:pPr>
            <a:r>
              <a:rPr lang="en-US" sz="1000" dirty="0"/>
              <a:t>pyramidal decussation.</a:t>
            </a:r>
          </a:p>
          <a:p>
            <a:pPr eaLnBrk="1" hangingPunct="1">
              <a:lnSpc>
                <a:spcPct val="0"/>
              </a:lnSpc>
              <a:buFont typeface="Arial" panose="020B0604020202020204" pitchFamily="34" charset="0"/>
              <a:buChar char="•"/>
            </a:pPr>
            <a:r>
              <a:rPr lang="en-US" sz="1000" dirty="0"/>
              <a:t>It is also known as the pyramidal tract.</a:t>
            </a:r>
          </a:p>
          <a:p>
            <a:pPr eaLnBrk="1" hangingPunct="1">
              <a:lnSpc>
                <a:spcPct val="0"/>
              </a:lnSpc>
              <a:buFont typeface="Arial" panose="020B0604020202020204" pitchFamily="34" charset="0"/>
              <a:buChar char="•"/>
            </a:pPr>
            <a:r>
              <a:rPr lang="en-US" sz="1000" dirty="0"/>
              <a:t>It occupies the posterior portion of the lateral funiculus medial to the posterior spinocerebellar tract.</a:t>
            </a:r>
          </a:p>
          <a:p>
            <a:pPr eaLnBrk="1" hangingPunct="1">
              <a:lnSpc>
                <a:spcPct val="0"/>
              </a:lnSpc>
              <a:buFont typeface="Arial" panose="020B0604020202020204" pitchFamily="34" charset="0"/>
              <a:buChar char="•"/>
            </a:pPr>
            <a:r>
              <a:rPr lang="en-US" sz="1000" dirty="0"/>
              <a:t>Its </a:t>
            </a:r>
            <a:r>
              <a:rPr lang="en-US" sz="1000" dirty="0" err="1"/>
              <a:t>fibres</a:t>
            </a:r>
            <a:r>
              <a:rPr lang="en-US" sz="1000" dirty="0"/>
              <a:t> originate in the cerebral cortex (in the precentral gyrus and nearby areas).</a:t>
            </a:r>
          </a:p>
          <a:p>
            <a:pPr eaLnBrk="1" hangingPunct="1">
              <a:lnSpc>
                <a:spcPct val="0"/>
              </a:lnSpc>
              <a:buFont typeface="Arial" panose="020B0604020202020204" pitchFamily="34" charset="0"/>
              <a:buChar char="•"/>
            </a:pPr>
            <a:r>
              <a:rPr lang="en-US" sz="1000" dirty="0"/>
              <a:t>They descend through the cerebral peduncle, basal pons, and medullary pyramid.</a:t>
            </a:r>
          </a:p>
          <a:p>
            <a:pPr eaLnBrk="1" hangingPunct="1">
              <a:lnSpc>
                <a:spcPct val="0"/>
              </a:lnSpc>
              <a:buFont typeface="Arial" panose="020B0604020202020204" pitchFamily="34" charset="0"/>
              <a:buChar char="•"/>
            </a:pPr>
            <a:r>
              <a:rPr lang="en-US" sz="1000" dirty="0"/>
              <a:t>They then decussate and end in the anterior horn or intermediate grey matter.</a:t>
            </a:r>
          </a:p>
          <a:p>
            <a:pPr eaLnBrk="1" hangingPunct="1">
              <a:lnSpc>
                <a:spcPct val="0"/>
              </a:lnSpc>
              <a:buFont typeface="Arial" panose="020B0604020202020204" pitchFamily="34" charset="0"/>
              <a:buChar char="•"/>
            </a:pPr>
            <a:r>
              <a:rPr lang="en-US" sz="1000" dirty="0"/>
              <a:t>They terminate on the motor neurons of the anterior horn or, more often, on smaller interneurons. These in turn synapse on motor neurons.</a:t>
            </a:r>
          </a:p>
          <a:p>
            <a:pPr eaLnBrk="1" hangingPunct="1">
              <a:lnSpc>
                <a:spcPct val="0"/>
              </a:lnSpc>
              <a:buFont typeface="Arial" panose="020B0604020202020204" pitchFamily="34" charset="0"/>
              <a:buChar char="•"/>
            </a:pPr>
            <a:r>
              <a:rPr lang="en-US" sz="1000" dirty="0"/>
              <a:t>Lateral corticospinal </a:t>
            </a:r>
            <a:r>
              <a:rPr lang="en-US" sz="1000" dirty="0" err="1"/>
              <a:t>fibres</a:t>
            </a:r>
            <a:r>
              <a:rPr lang="en-US" sz="1000" dirty="0"/>
              <a:t> are arranged </a:t>
            </a:r>
            <a:r>
              <a:rPr lang="en-US" sz="1000" dirty="0" err="1"/>
              <a:t>somatotopically</a:t>
            </a:r>
            <a:r>
              <a:rPr lang="en-US" sz="1000" dirty="0"/>
              <a:t>.</a:t>
            </a:r>
          </a:p>
          <a:p>
            <a:pPr eaLnBrk="1" hangingPunct="1">
              <a:lnSpc>
                <a:spcPct val="0"/>
              </a:lnSpc>
              <a:buFont typeface="Arial" panose="020B0604020202020204" pitchFamily="34" charset="0"/>
              <a:buChar char="•"/>
            </a:pPr>
            <a:r>
              <a:rPr lang="en-US" sz="1000" dirty="0"/>
              <a:t>Those destined for more caudal cord levels are located more laterally.</a:t>
            </a:r>
          </a:p>
          <a:p>
            <a:pPr eaLnBrk="1" hangingPunct="1">
              <a:lnSpc>
                <a:spcPct val="0"/>
              </a:lnSpc>
              <a:buFont typeface="Arial" panose="020B0604020202020204" pitchFamily="34" charset="0"/>
              <a:buChar char="•"/>
            </a:pPr>
            <a:r>
              <a:rPr lang="en-US" sz="1000" dirty="0"/>
              <a:t>The </a:t>
            </a:r>
            <a:r>
              <a:rPr lang="en-US" sz="1000" dirty="0" err="1"/>
              <a:t>fibres</a:t>
            </a:r>
            <a:r>
              <a:rPr lang="en-US" sz="1000" dirty="0"/>
              <a:t> of the lateral corticospinal tracts usually synapse on motor neurons or interneurons that ultimately go to the distal muscles.</a:t>
            </a:r>
          </a:p>
          <a:p>
            <a:pPr marL="0" indent="0" eaLnBrk="1" hangingPunct="1">
              <a:buNone/>
            </a:pPr>
            <a:r>
              <a:rPr lang="en-US" sz="1400" b="1" dirty="0"/>
              <a:t>Anterior Corticospinal Tract </a:t>
            </a:r>
          </a:p>
          <a:p>
            <a:pPr eaLnBrk="1" hangingPunct="1">
              <a:lnSpc>
                <a:spcPct val="0"/>
              </a:lnSpc>
              <a:buFont typeface="Arial" panose="020B0604020202020204" pitchFamily="34" charset="0"/>
              <a:buChar char="•"/>
            </a:pPr>
            <a:r>
              <a:rPr lang="en-US" sz="1000" dirty="0"/>
              <a:t>The 15% of the </a:t>
            </a:r>
            <a:r>
              <a:rPr lang="en-US" sz="1000" dirty="0" err="1"/>
              <a:t>fibres</a:t>
            </a:r>
            <a:r>
              <a:rPr lang="en-US" sz="1000" dirty="0"/>
              <a:t> in each pyramid that do not cross in the pyramidal decussation continue into the anterior funiculus.</a:t>
            </a:r>
          </a:p>
          <a:p>
            <a:pPr eaLnBrk="1" hangingPunct="1">
              <a:lnSpc>
                <a:spcPct val="0"/>
              </a:lnSpc>
              <a:buFont typeface="Arial" panose="020B0604020202020204" pitchFamily="34" charset="0"/>
              <a:buChar char="•"/>
            </a:pPr>
            <a:r>
              <a:rPr lang="en-US" sz="1000" dirty="0"/>
              <a:t>This is located adjacent to the anterior median fissure as the anterior corticospinal tract.</a:t>
            </a:r>
          </a:p>
          <a:p>
            <a:pPr eaLnBrk="1" hangingPunct="1">
              <a:lnSpc>
                <a:spcPct val="0"/>
              </a:lnSpc>
              <a:buFont typeface="Arial" panose="020B0604020202020204" pitchFamily="34" charset="0"/>
              <a:buChar char="•"/>
            </a:pPr>
            <a:r>
              <a:rPr lang="en-US" sz="1000" dirty="0"/>
              <a:t>These </a:t>
            </a:r>
            <a:r>
              <a:rPr lang="en-US" sz="1000" dirty="0" err="1"/>
              <a:t>fibres</a:t>
            </a:r>
            <a:r>
              <a:rPr lang="en-US" sz="1000" dirty="0"/>
              <a:t> also terminate on motor neurons or interneurons of the anterior horn or intermediate grey matter, mainly in cervical and thoracic</a:t>
            </a:r>
          </a:p>
          <a:p>
            <a:pPr marL="0" indent="0" eaLnBrk="1" hangingPunct="1">
              <a:lnSpc>
                <a:spcPct val="0"/>
              </a:lnSpc>
              <a:buNone/>
            </a:pPr>
            <a:r>
              <a:rPr lang="en-US" sz="1000" dirty="0"/>
              <a:t> segments.</a:t>
            </a:r>
          </a:p>
          <a:p>
            <a:pPr eaLnBrk="1" hangingPunct="1">
              <a:lnSpc>
                <a:spcPct val="0"/>
              </a:lnSpc>
              <a:buFont typeface="Arial" panose="020B0604020202020204" pitchFamily="34" charset="0"/>
              <a:buChar char="•"/>
            </a:pPr>
            <a:r>
              <a:rPr lang="en-US" sz="1000" dirty="0"/>
              <a:t>Many of them cross in the anterior white commissure before synapsing.</a:t>
            </a:r>
          </a:p>
          <a:p>
            <a:pPr eaLnBrk="1" hangingPunct="1">
              <a:lnSpc>
                <a:spcPct val="0"/>
              </a:lnSpc>
              <a:buFont typeface="Arial" panose="020B0604020202020204" pitchFamily="34" charset="0"/>
              <a:buChar char="•"/>
            </a:pPr>
            <a:r>
              <a:rPr lang="en-US" sz="1000" dirty="0"/>
              <a:t>The term "pyramidal tract" refers to the combination of lateral and anterior corticospinal tracts.</a:t>
            </a:r>
          </a:p>
          <a:p>
            <a:pPr eaLnBrk="1" hangingPunct="1">
              <a:lnSpc>
                <a:spcPct val="0"/>
              </a:lnSpc>
              <a:buFont typeface="Arial" panose="020B0604020202020204" pitchFamily="34" charset="0"/>
              <a:buChar char="•"/>
            </a:pPr>
            <a:r>
              <a:rPr lang="en-US" sz="1000" dirty="0"/>
              <a:t>These </a:t>
            </a:r>
            <a:r>
              <a:rPr lang="en-US" sz="1000" dirty="0" err="1"/>
              <a:t>fibres</a:t>
            </a:r>
            <a:r>
              <a:rPr lang="en-US" sz="1000" dirty="0"/>
              <a:t> ultimately tend to go to the axial muscles.</a:t>
            </a:r>
          </a:p>
        </p:txBody>
      </p:sp>
      <p:sp>
        <p:nvSpPr>
          <p:cNvPr id="8" name="Title 1">
            <a:extLst>
              <a:ext uri="{FF2B5EF4-FFF2-40B4-BE49-F238E27FC236}">
                <a16:creationId xmlns:a16="http://schemas.microsoft.com/office/drawing/2014/main" id="{42428A4D-751D-47C1-CF53-346AE6A8AC8A}"/>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sz="4000" dirty="0"/>
              <a:t>Descending Pathways</a:t>
            </a:r>
          </a:p>
        </p:txBody>
      </p:sp>
    </p:spTree>
    <p:extLst>
      <p:ext uri="{BB962C8B-B14F-4D97-AF65-F5344CB8AC3E}">
        <p14:creationId xmlns:p14="http://schemas.microsoft.com/office/powerpoint/2010/main" val="10805047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a:extLst>
              <a:ext uri="{FF2B5EF4-FFF2-40B4-BE49-F238E27FC236}">
                <a16:creationId xmlns:a16="http://schemas.microsoft.com/office/drawing/2014/main" id="{D2CAB286-CE8E-51D3-0CDB-1B21B1E33F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5951" y="647700"/>
            <a:ext cx="3792097"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0" name="Object 2">
            <a:extLst>
              <a:ext uri="{FF2B5EF4-FFF2-40B4-BE49-F238E27FC236}">
                <a16:creationId xmlns:a16="http://schemas.microsoft.com/office/drawing/2014/main" id="{C101BC89-78FD-F623-2422-56A3575CD26D}"/>
              </a:ext>
            </a:extLst>
          </p:cNvPr>
          <p:cNvGraphicFramePr>
            <a:graphicFrameLocks noChangeAspect="1"/>
          </p:cNvGraphicFramePr>
          <p:nvPr>
            <p:extLst>
              <p:ext uri="{D42A27DB-BD31-4B8C-83A1-F6EECF244321}">
                <p14:modId xmlns:p14="http://schemas.microsoft.com/office/powerpoint/2010/main" val="1892869472"/>
              </p:ext>
            </p:extLst>
          </p:nvPr>
        </p:nvGraphicFramePr>
        <p:xfrm>
          <a:off x="5029200" y="685800"/>
          <a:ext cx="3016250" cy="5486400"/>
        </p:xfrm>
        <a:graphic>
          <a:graphicData uri="http://schemas.openxmlformats.org/presentationml/2006/ole">
            <mc:AlternateContent xmlns:mc="http://schemas.openxmlformats.org/markup-compatibility/2006">
              <mc:Choice xmlns:v="urn:schemas-microsoft-com:vml" Requires="v">
                <p:oleObj name="Bitmap Image" r:id="rId2" imgW="4495238" imgH="8183117" progId="Paint.Picture">
                  <p:embed/>
                </p:oleObj>
              </mc:Choice>
              <mc:Fallback>
                <p:oleObj name="Bitmap Image" r:id="rId2" imgW="4495238" imgH="8183117" progId="Paint.Picture">
                  <p:embed/>
                  <p:pic>
                    <p:nvPicPr>
                      <p:cNvPr id="0" name="Object 2"/>
                      <p:cNvPicPr>
                        <a:picLocks noChangeAspect="1" noChangeArrowheads="1"/>
                      </p:cNvPicPr>
                      <p:nvPr/>
                    </p:nvPicPr>
                    <p:blipFill>
                      <a:blip r:embed="rId3">
                        <a:lum bright="-20000" contrast="40000"/>
                        <a:extLst>
                          <a:ext uri="{28A0092B-C50C-407E-A947-70E740481C1C}">
                            <a14:useLocalDpi xmlns:a14="http://schemas.microsoft.com/office/drawing/2010/main" val="0"/>
                          </a:ext>
                        </a:extLst>
                      </a:blip>
                      <a:srcRect/>
                      <a:stretch>
                        <a:fillRect/>
                      </a:stretch>
                    </p:blipFill>
                    <p:spPr bwMode="auto">
                      <a:xfrm>
                        <a:off x="5029200" y="685800"/>
                        <a:ext cx="3016250" cy="5486400"/>
                      </a:xfrm>
                      <a:prstGeom prst="rect">
                        <a:avLst/>
                      </a:prstGeom>
                      <a:noFill/>
                      <a:ln>
                        <a:noFill/>
                      </a:ln>
                      <a:effectLst/>
                    </p:spPr>
                  </p:pic>
                </p:oleObj>
              </mc:Fallback>
            </mc:AlternateContent>
          </a:graphicData>
        </a:graphic>
      </p:graphicFrame>
      <p:sp>
        <p:nvSpPr>
          <p:cNvPr id="2" name="Rectangle 3">
            <a:extLst>
              <a:ext uri="{FF2B5EF4-FFF2-40B4-BE49-F238E27FC236}">
                <a16:creationId xmlns:a16="http://schemas.microsoft.com/office/drawing/2014/main" id="{445D5253-0373-5A50-D824-9A2E940DF4CF}"/>
              </a:ext>
            </a:extLst>
          </p:cNvPr>
          <p:cNvSpPr>
            <a:spLocks noChangeArrowheads="1"/>
          </p:cNvSpPr>
          <p:nvPr/>
        </p:nvSpPr>
        <p:spPr bwMode="auto">
          <a:xfrm>
            <a:off x="1066800" y="3073291"/>
            <a:ext cx="3657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mn-lt"/>
              </a:rPr>
              <a:t>A Simplified Scheme of Some of</a:t>
            </a:r>
          </a:p>
          <a:p>
            <a:pPr eaLnBrk="1" hangingPunct="1"/>
            <a:r>
              <a:rPr lang="en-US" altLang="en-US" b="1" dirty="0">
                <a:latin typeface="+mn-lt"/>
              </a:rPr>
              <a:t>the Major Descending Tract Systems.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a:extLst>
              <a:ext uri="{FF2B5EF4-FFF2-40B4-BE49-F238E27FC236}">
                <a16:creationId xmlns:a16="http://schemas.microsoft.com/office/drawing/2014/main" id="{4ACB71C1-B46E-D761-734A-ED4BD931AA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671" y="1245393"/>
            <a:ext cx="7636657" cy="436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a:extLst>
              <a:ext uri="{FF2B5EF4-FFF2-40B4-BE49-F238E27FC236}">
                <a16:creationId xmlns:a16="http://schemas.microsoft.com/office/drawing/2014/main" id="{0BC29CA9-B3C8-3FD3-137A-9662F5E71C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0917" y="1295400"/>
            <a:ext cx="656216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7" name="Picture 3">
            <a:extLst>
              <a:ext uri="{FF2B5EF4-FFF2-40B4-BE49-F238E27FC236}">
                <a16:creationId xmlns:a16="http://schemas.microsoft.com/office/drawing/2014/main" id="{23CE1E42-DE9B-499D-BCC1-BFC16890D5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917" y="3581400"/>
            <a:ext cx="6562163" cy="1697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63F13-48B6-32BA-5557-3823EC8EDAA8}"/>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827DC162-4CD4-FD93-C0A4-83CBCC81FE14}"/>
              </a:ext>
            </a:extLst>
          </p:cNvPr>
          <p:cNvSpPr>
            <a:spLocks noChangeArrowheads="1"/>
          </p:cNvSpPr>
          <p:nvPr/>
        </p:nvSpPr>
        <p:spPr bwMode="auto">
          <a:xfrm>
            <a:off x="1066800" y="3211790"/>
            <a:ext cx="3657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mn-lt"/>
              </a:rPr>
              <a:t>The Vestibulospinal Tracts </a:t>
            </a:r>
          </a:p>
        </p:txBody>
      </p:sp>
      <p:graphicFrame>
        <p:nvGraphicFramePr>
          <p:cNvPr id="3" name="Object 4">
            <a:extLst>
              <a:ext uri="{FF2B5EF4-FFF2-40B4-BE49-F238E27FC236}">
                <a16:creationId xmlns:a16="http://schemas.microsoft.com/office/drawing/2014/main" id="{AE439AB9-291E-AACE-3DCC-6BD35B93A62C}"/>
              </a:ext>
            </a:extLst>
          </p:cNvPr>
          <p:cNvGraphicFramePr>
            <a:graphicFrameLocks noChangeAspect="1"/>
          </p:cNvGraphicFramePr>
          <p:nvPr>
            <p:extLst>
              <p:ext uri="{D42A27DB-BD31-4B8C-83A1-F6EECF244321}">
                <p14:modId xmlns:p14="http://schemas.microsoft.com/office/powerpoint/2010/main" val="779988291"/>
              </p:ext>
            </p:extLst>
          </p:nvPr>
        </p:nvGraphicFramePr>
        <p:xfrm>
          <a:off x="5257800" y="649069"/>
          <a:ext cx="3255151" cy="5562600"/>
        </p:xfrm>
        <a:graphic>
          <a:graphicData uri="http://schemas.openxmlformats.org/presentationml/2006/ole">
            <mc:AlternateContent xmlns:mc="http://schemas.openxmlformats.org/markup-compatibility/2006">
              <mc:Choice xmlns:v="urn:schemas-microsoft-com:vml" Requires="v">
                <p:oleObj name="Bitmap Image" r:id="rId2" imgW="4495238" imgH="7685714" progId="Paint.Picture">
                  <p:embed/>
                </p:oleObj>
              </mc:Choice>
              <mc:Fallback>
                <p:oleObj name="Bitmap Image" r:id="rId2" imgW="4495238" imgH="7685714" progId="Paint.Picture">
                  <p:embed/>
                  <p:pic>
                    <p:nvPicPr>
                      <p:cNvPr id="28674" name="Object 4">
                        <a:extLst>
                          <a:ext uri="{FF2B5EF4-FFF2-40B4-BE49-F238E27FC236}">
                            <a16:creationId xmlns:a16="http://schemas.microsoft.com/office/drawing/2014/main" id="{F39AF287-DC2F-ABBA-0697-54383172F10D}"/>
                          </a:ext>
                        </a:extLst>
                      </p:cNvPr>
                      <p:cNvPicPr>
                        <a:picLocks noChangeAspect="1" noChangeArrowheads="1"/>
                      </p:cNvPicPr>
                      <p:nvPr/>
                    </p:nvPicPr>
                    <p:blipFill>
                      <a:blip r:embed="rId3">
                        <a:lum bright="-20000" contrast="40000"/>
                        <a:extLst>
                          <a:ext uri="{28A0092B-C50C-407E-A947-70E740481C1C}">
                            <a14:useLocalDpi xmlns:a14="http://schemas.microsoft.com/office/drawing/2010/main" val="0"/>
                          </a:ext>
                        </a:extLst>
                      </a:blip>
                      <a:srcRect/>
                      <a:stretch>
                        <a:fillRect/>
                      </a:stretch>
                    </p:blipFill>
                    <p:spPr bwMode="auto">
                      <a:xfrm>
                        <a:off x="5257800" y="649069"/>
                        <a:ext cx="3255151" cy="556260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9344976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59872-CBBF-7161-6624-61928372F937}"/>
            </a:ext>
          </a:extLst>
        </p:cNvPr>
        <p:cNvGrpSpPr/>
        <p:nvPr/>
      </p:nvGrpSpPr>
      <p:grpSpPr>
        <a:xfrm>
          <a:off x="0" y="0"/>
          <a:ext cx="0" cy="0"/>
          <a:chOff x="0" y="0"/>
          <a:chExt cx="0" cy="0"/>
        </a:xfrm>
      </p:grpSpPr>
      <p:sp>
        <p:nvSpPr>
          <p:cNvPr id="2" name="Content Placeholder 4">
            <a:extLst>
              <a:ext uri="{FF2B5EF4-FFF2-40B4-BE49-F238E27FC236}">
                <a16:creationId xmlns:a16="http://schemas.microsoft.com/office/drawing/2014/main" id="{1407F086-5B6E-EB5F-D028-E076DA6C761A}"/>
              </a:ext>
            </a:extLst>
          </p:cNvPr>
          <p:cNvSpPr txBox="1">
            <a:spLocks/>
          </p:cNvSpPr>
          <p:nvPr/>
        </p:nvSpPr>
        <p:spPr>
          <a:xfrm>
            <a:off x="2994519" y="762000"/>
            <a:ext cx="3153372" cy="353568"/>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algn="ctr" fontAlgn="auto">
              <a:spcBef>
                <a:spcPts val="0"/>
              </a:spcBef>
              <a:spcAft>
                <a:spcPts val="0"/>
              </a:spcAft>
              <a:defRPr/>
            </a:pPr>
            <a:r>
              <a:rPr lang="en-US" altLang="ko-KR" b="1" dirty="0">
                <a:latin typeface="+mn-lt"/>
                <a:cs typeface="+mn-cs"/>
              </a:rPr>
              <a:t>RUBRO-SPINAL TRACT</a:t>
            </a:r>
          </a:p>
        </p:txBody>
      </p:sp>
      <p:pic>
        <p:nvPicPr>
          <p:cNvPr id="4" name="Picture 3">
            <a:extLst>
              <a:ext uri="{FF2B5EF4-FFF2-40B4-BE49-F238E27FC236}">
                <a16:creationId xmlns:a16="http://schemas.microsoft.com/office/drawing/2014/main" id="{8D325334-DCAB-B0E2-1CEC-F3B0153160F5}"/>
              </a:ext>
            </a:extLst>
          </p:cNvPr>
          <p:cNvPicPr>
            <a:picLocks noChangeAspect="1"/>
          </p:cNvPicPr>
          <p:nvPr/>
        </p:nvPicPr>
        <p:blipFill>
          <a:blip r:embed="rId3"/>
          <a:stretch>
            <a:fillRect/>
          </a:stretch>
        </p:blipFill>
        <p:spPr>
          <a:xfrm>
            <a:off x="1713572" y="1219200"/>
            <a:ext cx="5716855" cy="5105400"/>
          </a:xfrm>
          <a:prstGeom prst="rect">
            <a:avLst/>
          </a:prstGeom>
        </p:spPr>
      </p:pic>
    </p:spTree>
    <p:extLst>
      <p:ext uri="{BB962C8B-B14F-4D97-AF65-F5344CB8AC3E}">
        <p14:creationId xmlns:p14="http://schemas.microsoft.com/office/powerpoint/2010/main" val="55193061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C2623-631B-4B86-C2ED-B3D8EBAA25FC}"/>
            </a:ext>
          </a:extLst>
        </p:cNvPr>
        <p:cNvGrpSpPr/>
        <p:nvPr/>
      </p:nvGrpSpPr>
      <p:grpSpPr>
        <a:xfrm>
          <a:off x="0" y="0"/>
          <a:ext cx="0" cy="0"/>
          <a:chOff x="0" y="0"/>
          <a:chExt cx="0" cy="0"/>
        </a:xfrm>
      </p:grpSpPr>
      <p:sp>
        <p:nvSpPr>
          <p:cNvPr id="2" name="Content Placeholder 4">
            <a:extLst>
              <a:ext uri="{FF2B5EF4-FFF2-40B4-BE49-F238E27FC236}">
                <a16:creationId xmlns:a16="http://schemas.microsoft.com/office/drawing/2014/main" id="{E324B6E2-E0E6-15F7-9C62-2741FB5A1B92}"/>
              </a:ext>
            </a:extLst>
          </p:cNvPr>
          <p:cNvSpPr txBox="1">
            <a:spLocks/>
          </p:cNvSpPr>
          <p:nvPr/>
        </p:nvSpPr>
        <p:spPr>
          <a:xfrm>
            <a:off x="768096" y="990600"/>
            <a:ext cx="7690104" cy="53187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algn="just" eaLnBrk="1" hangingPunct="1">
              <a:buNone/>
            </a:pPr>
            <a:r>
              <a:rPr lang="en-US" sz="1800" dirty="0"/>
              <a:t>Each </a:t>
            </a:r>
            <a:r>
              <a:rPr lang="en-US" sz="1800" dirty="0" err="1"/>
              <a:t>propioceptive</a:t>
            </a:r>
            <a:r>
              <a:rPr lang="en-US" sz="1800" dirty="0"/>
              <a:t> </a:t>
            </a:r>
            <a:r>
              <a:rPr lang="en-US" sz="1800" dirty="0" err="1"/>
              <a:t>fibre</a:t>
            </a:r>
            <a:r>
              <a:rPr lang="en-US" sz="1800" dirty="0"/>
              <a:t> from lower ½ of body on entering spinal cord bifurcates into two branches:</a:t>
            </a:r>
          </a:p>
          <a:p>
            <a:pPr marL="342900" indent="-342900" algn="just" eaLnBrk="1" hangingPunct="1">
              <a:buFont typeface="+mj-lt"/>
              <a:buAutoNum type="arabicPeriod"/>
            </a:pPr>
            <a:r>
              <a:rPr lang="en-US" sz="1600" i="1" dirty="0"/>
              <a:t>A long branch forms Gracile tract of same side.</a:t>
            </a:r>
          </a:p>
          <a:p>
            <a:pPr marL="342900" indent="-342900" algn="just" eaLnBrk="1" hangingPunct="1">
              <a:buFont typeface="+mj-lt"/>
              <a:buAutoNum type="arabicPeriod"/>
            </a:pPr>
            <a:r>
              <a:rPr lang="en-US" sz="1600" i="1" dirty="0"/>
              <a:t>A short branch forms </a:t>
            </a:r>
            <a:r>
              <a:rPr lang="en-US" sz="1600" i="1" dirty="0" err="1"/>
              <a:t>septomarginal</a:t>
            </a:r>
            <a:r>
              <a:rPr lang="en-US" sz="1600" i="1" dirty="0"/>
              <a:t> tract.</a:t>
            </a:r>
          </a:p>
          <a:p>
            <a:pPr marL="0" indent="0" algn="just" eaLnBrk="1" hangingPunct="1">
              <a:buNone/>
            </a:pPr>
            <a:r>
              <a:rPr lang="en-US" sz="1800" dirty="0"/>
              <a:t>Each </a:t>
            </a:r>
            <a:r>
              <a:rPr lang="en-US" sz="1800" dirty="0" err="1"/>
              <a:t>propioceptive</a:t>
            </a:r>
            <a:r>
              <a:rPr lang="en-US" sz="1800" dirty="0"/>
              <a:t> </a:t>
            </a:r>
            <a:r>
              <a:rPr lang="en-US" sz="1800" dirty="0" err="1"/>
              <a:t>fibre</a:t>
            </a:r>
            <a:r>
              <a:rPr lang="en-US" sz="1800" dirty="0"/>
              <a:t> from upper ½ of body bifurcate into two branches:</a:t>
            </a:r>
          </a:p>
          <a:p>
            <a:pPr marL="457200" indent="-457200" algn="just" eaLnBrk="1" hangingPunct="1">
              <a:buFont typeface="+mj-lt"/>
              <a:buAutoNum type="arabicPeriod"/>
            </a:pPr>
            <a:r>
              <a:rPr lang="en-US" sz="1600" i="1" dirty="0"/>
              <a:t>A long branch forms cuneate tract of same.</a:t>
            </a:r>
          </a:p>
          <a:p>
            <a:pPr marL="457200" indent="-457200" algn="just" eaLnBrk="1" hangingPunct="1">
              <a:buFont typeface="+mj-lt"/>
              <a:buAutoNum type="arabicPeriod"/>
            </a:pPr>
            <a:r>
              <a:rPr lang="en-US" sz="1600" i="1" dirty="0"/>
              <a:t>A short branch forms fasciculus </a:t>
            </a:r>
            <a:r>
              <a:rPr lang="en-US" sz="1600" i="1" dirty="0" err="1"/>
              <a:t>interfascicularis</a:t>
            </a:r>
            <a:r>
              <a:rPr lang="en-US" sz="1600" i="1" dirty="0"/>
              <a:t> (comma shaped).</a:t>
            </a:r>
          </a:p>
          <a:p>
            <a:pPr marL="0" indent="0" algn="just" eaLnBrk="1" hangingPunct="1">
              <a:buNone/>
            </a:pPr>
            <a:r>
              <a:rPr lang="en-US" sz="1800" dirty="0"/>
              <a:t>Tract </a:t>
            </a:r>
            <a:r>
              <a:rPr lang="en-US" sz="1800" dirty="0" err="1"/>
              <a:t>septomarginal</a:t>
            </a:r>
            <a:r>
              <a:rPr lang="en-US" sz="1800" dirty="0"/>
              <a:t> &amp; fasciculus </a:t>
            </a:r>
            <a:r>
              <a:rPr lang="en-US" sz="1800" dirty="0" err="1"/>
              <a:t>interfascicularis</a:t>
            </a:r>
            <a:r>
              <a:rPr lang="en-US" sz="1800" dirty="0"/>
              <a:t> end on AHC’s to complete stretch reflex arch.</a:t>
            </a:r>
          </a:p>
          <a:p>
            <a:pPr marL="0" indent="0" algn="just" eaLnBrk="1" hangingPunct="1">
              <a:buNone/>
            </a:pPr>
            <a:endParaRPr lang="en-US" dirty="0"/>
          </a:p>
          <a:p>
            <a:pPr marL="0" indent="0" algn="just" eaLnBrk="1" hangingPunct="1">
              <a:buNone/>
            </a:pPr>
            <a:endParaRPr lang="en-US" dirty="0"/>
          </a:p>
        </p:txBody>
      </p:sp>
    </p:spTree>
    <p:extLst>
      <p:ext uri="{BB962C8B-B14F-4D97-AF65-F5344CB8AC3E}">
        <p14:creationId xmlns:p14="http://schemas.microsoft.com/office/powerpoint/2010/main" val="327362195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98636-EDE7-FB1D-4BD1-C457C9A20AFC}"/>
            </a:ext>
          </a:extLst>
        </p:cNvPr>
        <p:cNvGrpSpPr/>
        <p:nvPr/>
      </p:nvGrpSpPr>
      <p:grpSpPr>
        <a:xfrm>
          <a:off x="0" y="0"/>
          <a:ext cx="0" cy="0"/>
          <a:chOff x="0" y="0"/>
          <a:chExt cx="0" cy="0"/>
        </a:xfrm>
      </p:grpSpPr>
      <p:sp>
        <p:nvSpPr>
          <p:cNvPr id="2" name="Content Placeholder 4">
            <a:extLst>
              <a:ext uri="{FF2B5EF4-FFF2-40B4-BE49-F238E27FC236}">
                <a16:creationId xmlns:a16="http://schemas.microsoft.com/office/drawing/2014/main" id="{C95774C5-FD4E-F214-F6B2-D8F6C58F8375}"/>
              </a:ext>
            </a:extLst>
          </p:cNvPr>
          <p:cNvSpPr txBox="1">
            <a:spLocks/>
          </p:cNvSpPr>
          <p:nvPr/>
        </p:nvSpPr>
        <p:spPr>
          <a:xfrm>
            <a:off x="1534563" y="762000"/>
            <a:ext cx="6073281" cy="353568"/>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algn="ctr" fontAlgn="auto">
              <a:spcBef>
                <a:spcPts val="0"/>
              </a:spcBef>
              <a:spcAft>
                <a:spcPts val="0"/>
              </a:spcAft>
              <a:defRPr/>
            </a:pPr>
            <a:r>
              <a:rPr lang="en-US" altLang="ko-KR" b="1" dirty="0">
                <a:latin typeface="+mn-lt"/>
                <a:cs typeface="+mn-cs"/>
              </a:rPr>
              <a:t>PONTINE (MEDIAL) RETICULO SPINAL TRACT</a:t>
            </a:r>
          </a:p>
        </p:txBody>
      </p:sp>
      <p:pic>
        <p:nvPicPr>
          <p:cNvPr id="5" name="Picture 4">
            <a:extLst>
              <a:ext uri="{FF2B5EF4-FFF2-40B4-BE49-F238E27FC236}">
                <a16:creationId xmlns:a16="http://schemas.microsoft.com/office/drawing/2014/main" id="{DA32BA79-EBF0-E732-9AAE-A43BAA4165F8}"/>
              </a:ext>
            </a:extLst>
          </p:cNvPr>
          <p:cNvPicPr>
            <a:picLocks noChangeAspect="1"/>
          </p:cNvPicPr>
          <p:nvPr/>
        </p:nvPicPr>
        <p:blipFill>
          <a:blip r:embed="rId3"/>
          <a:stretch>
            <a:fillRect/>
          </a:stretch>
        </p:blipFill>
        <p:spPr>
          <a:xfrm>
            <a:off x="1710797" y="1219200"/>
            <a:ext cx="5720815" cy="5257800"/>
          </a:xfrm>
          <a:prstGeom prst="rect">
            <a:avLst/>
          </a:prstGeom>
        </p:spPr>
      </p:pic>
    </p:spTree>
    <p:extLst>
      <p:ext uri="{BB962C8B-B14F-4D97-AF65-F5344CB8AC3E}">
        <p14:creationId xmlns:p14="http://schemas.microsoft.com/office/powerpoint/2010/main" val="3774783889"/>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3D484-D686-CE0C-D0ED-6925840F3343}"/>
            </a:ext>
          </a:extLst>
        </p:cNvPr>
        <p:cNvGrpSpPr/>
        <p:nvPr/>
      </p:nvGrpSpPr>
      <p:grpSpPr>
        <a:xfrm>
          <a:off x="0" y="0"/>
          <a:ext cx="0" cy="0"/>
          <a:chOff x="0" y="0"/>
          <a:chExt cx="0" cy="0"/>
        </a:xfrm>
      </p:grpSpPr>
      <p:sp>
        <p:nvSpPr>
          <p:cNvPr id="2" name="Content Placeholder 4">
            <a:extLst>
              <a:ext uri="{FF2B5EF4-FFF2-40B4-BE49-F238E27FC236}">
                <a16:creationId xmlns:a16="http://schemas.microsoft.com/office/drawing/2014/main" id="{FFD68F9E-FF1B-1385-C202-968404BA6FE1}"/>
              </a:ext>
            </a:extLst>
          </p:cNvPr>
          <p:cNvSpPr txBox="1">
            <a:spLocks/>
          </p:cNvSpPr>
          <p:nvPr/>
        </p:nvSpPr>
        <p:spPr>
          <a:xfrm>
            <a:off x="1534563" y="762000"/>
            <a:ext cx="6073281" cy="353568"/>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algn="ctr" fontAlgn="auto">
              <a:spcBef>
                <a:spcPts val="0"/>
              </a:spcBef>
              <a:spcAft>
                <a:spcPts val="0"/>
              </a:spcAft>
              <a:defRPr/>
            </a:pPr>
            <a:r>
              <a:rPr lang="en-US" altLang="ko-KR" b="1" dirty="0">
                <a:latin typeface="+mn-lt"/>
                <a:cs typeface="+mn-cs"/>
              </a:rPr>
              <a:t>MEDULLARY (LATERAL) RETICULO SPINAL TRACT</a:t>
            </a:r>
          </a:p>
        </p:txBody>
      </p:sp>
      <p:pic>
        <p:nvPicPr>
          <p:cNvPr id="4" name="Picture 3">
            <a:extLst>
              <a:ext uri="{FF2B5EF4-FFF2-40B4-BE49-F238E27FC236}">
                <a16:creationId xmlns:a16="http://schemas.microsoft.com/office/drawing/2014/main" id="{BBA0EC4C-6ACD-E4C9-006F-A6D7DDC6FF17}"/>
              </a:ext>
            </a:extLst>
          </p:cNvPr>
          <p:cNvPicPr>
            <a:picLocks noChangeAspect="1"/>
          </p:cNvPicPr>
          <p:nvPr/>
        </p:nvPicPr>
        <p:blipFill>
          <a:blip r:embed="rId3"/>
          <a:stretch>
            <a:fillRect/>
          </a:stretch>
        </p:blipFill>
        <p:spPr>
          <a:xfrm>
            <a:off x="1622678" y="1219200"/>
            <a:ext cx="5897049" cy="5484090"/>
          </a:xfrm>
          <a:prstGeom prst="rect">
            <a:avLst/>
          </a:prstGeom>
        </p:spPr>
      </p:pic>
    </p:spTree>
    <p:extLst>
      <p:ext uri="{BB962C8B-B14F-4D97-AF65-F5344CB8AC3E}">
        <p14:creationId xmlns:p14="http://schemas.microsoft.com/office/powerpoint/2010/main" val="1981298572"/>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97E6B-9C73-541D-CC2C-820E9791D820}"/>
            </a:ext>
          </a:extLst>
        </p:cNvPr>
        <p:cNvGrpSpPr/>
        <p:nvPr/>
      </p:nvGrpSpPr>
      <p:grpSpPr>
        <a:xfrm>
          <a:off x="0" y="0"/>
          <a:ext cx="0" cy="0"/>
          <a:chOff x="0" y="0"/>
          <a:chExt cx="0" cy="0"/>
        </a:xfrm>
      </p:grpSpPr>
      <p:sp>
        <p:nvSpPr>
          <p:cNvPr id="2" name="Content Placeholder 4">
            <a:extLst>
              <a:ext uri="{FF2B5EF4-FFF2-40B4-BE49-F238E27FC236}">
                <a16:creationId xmlns:a16="http://schemas.microsoft.com/office/drawing/2014/main" id="{7B04D083-C64F-9258-13EB-90709800B974}"/>
              </a:ext>
            </a:extLst>
          </p:cNvPr>
          <p:cNvSpPr txBox="1">
            <a:spLocks/>
          </p:cNvSpPr>
          <p:nvPr/>
        </p:nvSpPr>
        <p:spPr>
          <a:xfrm>
            <a:off x="1534563" y="762000"/>
            <a:ext cx="6073281" cy="353568"/>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algn="ctr" fontAlgn="auto">
              <a:spcBef>
                <a:spcPts val="0"/>
              </a:spcBef>
              <a:spcAft>
                <a:spcPts val="0"/>
              </a:spcAft>
              <a:defRPr/>
            </a:pPr>
            <a:r>
              <a:rPr lang="en-US" altLang="ko-KR" b="1" dirty="0">
                <a:latin typeface="+mn-lt"/>
                <a:cs typeface="+mn-cs"/>
              </a:rPr>
              <a:t>LATERAL VESTIBULO SPINAL TRACT</a:t>
            </a:r>
          </a:p>
        </p:txBody>
      </p:sp>
      <p:pic>
        <p:nvPicPr>
          <p:cNvPr id="5" name="Picture 4">
            <a:extLst>
              <a:ext uri="{FF2B5EF4-FFF2-40B4-BE49-F238E27FC236}">
                <a16:creationId xmlns:a16="http://schemas.microsoft.com/office/drawing/2014/main" id="{ED15731A-014D-533C-4145-26A4AEFEEE9A}"/>
              </a:ext>
            </a:extLst>
          </p:cNvPr>
          <p:cNvPicPr>
            <a:picLocks noChangeAspect="1"/>
          </p:cNvPicPr>
          <p:nvPr/>
        </p:nvPicPr>
        <p:blipFill>
          <a:blip r:embed="rId3"/>
          <a:stretch>
            <a:fillRect/>
          </a:stretch>
        </p:blipFill>
        <p:spPr>
          <a:xfrm>
            <a:off x="1757084" y="1219200"/>
            <a:ext cx="5628237" cy="5337649"/>
          </a:xfrm>
          <a:prstGeom prst="rect">
            <a:avLst/>
          </a:prstGeom>
        </p:spPr>
      </p:pic>
    </p:spTree>
    <p:extLst>
      <p:ext uri="{BB962C8B-B14F-4D97-AF65-F5344CB8AC3E}">
        <p14:creationId xmlns:p14="http://schemas.microsoft.com/office/powerpoint/2010/main" val="1172018237"/>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55AF9-1A5D-8DC0-76B8-EE9C5EA5F3E6}"/>
            </a:ext>
          </a:extLst>
        </p:cNvPr>
        <p:cNvGrpSpPr/>
        <p:nvPr/>
      </p:nvGrpSpPr>
      <p:grpSpPr>
        <a:xfrm>
          <a:off x="0" y="0"/>
          <a:ext cx="0" cy="0"/>
          <a:chOff x="0" y="0"/>
          <a:chExt cx="0" cy="0"/>
        </a:xfrm>
      </p:grpSpPr>
      <p:sp>
        <p:nvSpPr>
          <p:cNvPr id="76802" name="Rectangle 5">
            <a:extLst>
              <a:ext uri="{FF2B5EF4-FFF2-40B4-BE49-F238E27FC236}">
                <a16:creationId xmlns:a16="http://schemas.microsoft.com/office/drawing/2014/main" id="{8582DBB0-8B76-C489-AC5C-5F4E32054170}"/>
              </a:ext>
            </a:extLst>
          </p:cNvPr>
          <p:cNvSpPr>
            <a:spLocks noChangeArrowheads="1"/>
          </p:cNvSpPr>
          <p:nvPr/>
        </p:nvSpPr>
        <p:spPr bwMode="auto">
          <a:xfrm>
            <a:off x="0" y="838200"/>
            <a:ext cx="838200" cy="152400"/>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76804" name="Rectangle 8">
            <a:extLst>
              <a:ext uri="{FF2B5EF4-FFF2-40B4-BE49-F238E27FC236}">
                <a16:creationId xmlns:a16="http://schemas.microsoft.com/office/drawing/2014/main" id="{F807FE57-805D-5EBC-8208-29AD58D913E2}"/>
              </a:ext>
            </a:extLst>
          </p:cNvPr>
          <p:cNvSpPr>
            <a:spLocks noChangeArrowheads="1"/>
          </p:cNvSpPr>
          <p:nvPr/>
        </p:nvSpPr>
        <p:spPr bwMode="auto">
          <a:xfrm>
            <a:off x="0" y="533400"/>
            <a:ext cx="914400" cy="304800"/>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2" name="Rectangle 2">
            <a:extLst>
              <a:ext uri="{FF2B5EF4-FFF2-40B4-BE49-F238E27FC236}">
                <a16:creationId xmlns:a16="http://schemas.microsoft.com/office/drawing/2014/main" id="{518F740F-7713-2F3A-75F9-74EDA1F870CF}"/>
              </a:ext>
            </a:extLst>
          </p:cNvPr>
          <p:cNvSpPr txBox="1">
            <a:spLocks noChangeArrowheads="1"/>
          </p:cNvSpPr>
          <p:nvPr/>
        </p:nvSpPr>
        <p:spPr>
          <a:xfrm>
            <a:off x="914400" y="838200"/>
            <a:ext cx="7391400" cy="5181600"/>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a:lnSpc>
                <a:spcPct val="80000"/>
              </a:lnSpc>
              <a:buNone/>
            </a:pPr>
            <a:r>
              <a:rPr lang="en-US" altLang="en-US" sz="1800" u="sng" dirty="0"/>
              <a:t>Rubrospinal Tract </a:t>
            </a:r>
          </a:p>
          <a:p>
            <a:pPr>
              <a:lnSpc>
                <a:spcPct val="80000"/>
              </a:lnSpc>
              <a:buFont typeface="Arial" panose="020B0604020202020204" pitchFamily="34" charset="0"/>
              <a:buChar char="•"/>
            </a:pPr>
            <a:r>
              <a:rPr lang="en-US" altLang="en-US" sz="1800" dirty="0"/>
              <a:t>This is an alternative route for the mediation of voluntary movement.</a:t>
            </a:r>
          </a:p>
          <a:p>
            <a:pPr>
              <a:lnSpc>
                <a:spcPct val="80000"/>
              </a:lnSpc>
              <a:buFont typeface="Arial" panose="020B0604020202020204" pitchFamily="34" charset="0"/>
              <a:buChar char="•"/>
            </a:pPr>
            <a:r>
              <a:rPr lang="en-US" altLang="en-US" sz="1800" dirty="0"/>
              <a:t>It originates in the red nucleus -----&gt; crosses to the other side of the midbrain -----&gt; descends in the lateral part of the brainstem tegmentum -----&gt; travels through the lateral funiculus of the spinal cord in the company with the lateral corticospinal tract.</a:t>
            </a:r>
          </a:p>
          <a:p>
            <a:pPr>
              <a:lnSpc>
                <a:spcPct val="80000"/>
              </a:lnSpc>
              <a:buFont typeface="Arial" panose="020B0604020202020204" pitchFamily="34" charset="0"/>
              <a:buChar char="•"/>
            </a:pPr>
            <a:r>
              <a:rPr lang="en-US" altLang="en-US" sz="1800" dirty="0"/>
              <a:t>It is small and rudimentary in humans.</a:t>
            </a:r>
          </a:p>
          <a:p>
            <a:pPr marL="0" indent="0">
              <a:lnSpc>
                <a:spcPct val="80000"/>
              </a:lnSpc>
              <a:buNone/>
            </a:pPr>
            <a:r>
              <a:rPr lang="en-US" altLang="en-US" sz="1800" dirty="0"/>
              <a:t> </a:t>
            </a:r>
          </a:p>
          <a:p>
            <a:pPr marL="0" indent="0">
              <a:lnSpc>
                <a:spcPct val="80000"/>
              </a:lnSpc>
              <a:buNone/>
            </a:pPr>
            <a:r>
              <a:rPr lang="en-US" altLang="en-US" sz="1800" u="sng" dirty="0"/>
              <a:t>Vestibulospinal Tracts</a:t>
            </a:r>
          </a:p>
          <a:p>
            <a:pPr>
              <a:lnSpc>
                <a:spcPct val="80000"/>
              </a:lnSpc>
              <a:buFont typeface="Arial" panose="020B0604020202020204" pitchFamily="34" charset="0"/>
              <a:buChar char="•"/>
            </a:pPr>
            <a:r>
              <a:rPr lang="en-US" altLang="en-US" sz="1800" dirty="0"/>
              <a:t>Lateral Vestibulospinal Tract </a:t>
            </a:r>
          </a:p>
          <a:p>
            <a:pPr>
              <a:lnSpc>
                <a:spcPct val="80000"/>
              </a:lnSpc>
              <a:buFont typeface="Arial" panose="020B0604020202020204" pitchFamily="34" charset="0"/>
              <a:buChar char="•"/>
            </a:pPr>
            <a:r>
              <a:rPr lang="en-US" altLang="en-US" sz="1800" dirty="0"/>
              <a:t>It arises in the lateral vestibular nucleus and projects to all levels of the ipsilateral spinal cord.</a:t>
            </a:r>
          </a:p>
          <a:p>
            <a:pPr>
              <a:lnSpc>
                <a:spcPct val="80000"/>
              </a:lnSpc>
              <a:buFont typeface="Arial" panose="020B0604020202020204" pitchFamily="34" charset="0"/>
              <a:buChar char="•"/>
            </a:pPr>
            <a:r>
              <a:rPr lang="en-US" altLang="en-US" sz="1800" dirty="0"/>
              <a:t>It is located in the ventral part of the lateral funiculus.</a:t>
            </a:r>
          </a:p>
          <a:p>
            <a:pPr>
              <a:lnSpc>
                <a:spcPct val="80000"/>
              </a:lnSpc>
              <a:buFont typeface="Arial" panose="020B0604020202020204" pitchFamily="34" charset="0"/>
              <a:buChar char="•"/>
            </a:pPr>
            <a:r>
              <a:rPr lang="en-US" altLang="en-US" sz="1800" dirty="0"/>
              <a:t>It is the principal route by which the vestibular system brings about postural changes to compensate for tilts and movements of the body.</a:t>
            </a:r>
          </a:p>
        </p:txBody>
      </p:sp>
    </p:spTree>
    <p:extLst>
      <p:ext uri="{BB962C8B-B14F-4D97-AF65-F5344CB8AC3E}">
        <p14:creationId xmlns:p14="http://schemas.microsoft.com/office/powerpoint/2010/main" val="328612785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E0D90-C2BA-28B6-DB75-C5BBB016E3F4}"/>
            </a:ext>
          </a:extLst>
        </p:cNvPr>
        <p:cNvGrpSpPr/>
        <p:nvPr/>
      </p:nvGrpSpPr>
      <p:grpSpPr>
        <a:xfrm>
          <a:off x="0" y="0"/>
          <a:ext cx="0" cy="0"/>
          <a:chOff x="0" y="0"/>
          <a:chExt cx="0" cy="0"/>
        </a:xfrm>
      </p:grpSpPr>
      <p:sp>
        <p:nvSpPr>
          <p:cNvPr id="76802" name="Rectangle 5">
            <a:extLst>
              <a:ext uri="{FF2B5EF4-FFF2-40B4-BE49-F238E27FC236}">
                <a16:creationId xmlns:a16="http://schemas.microsoft.com/office/drawing/2014/main" id="{4143EC3D-0355-E604-384A-3634B004B5B9}"/>
              </a:ext>
            </a:extLst>
          </p:cNvPr>
          <p:cNvSpPr>
            <a:spLocks noChangeArrowheads="1"/>
          </p:cNvSpPr>
          <p:nvPr/>
        </p:nvSpPr>
        <p:spPr bwMode="auto">
          <a:xfrm>
            <a:off x="0" y="838200"/>
            <a:ext cx="838200" cy="152400"/>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76804" name="Rectangle 8">
            <a:extLst>
              <a:ext uri="{FF2B5EF4-FFF2-40B4-BE49-F238E27FC236}">
                <a16:creationId xmlns:a16="http://schemas.microsoft.com/office/drawing/2014/main" id="{F59CFBAE-3775-3416-AD2B-B0952565FADD}"/>
              </a:ext>
            </a:extLst>
          </p:cNvPr>
          <p:cNvSpPr>
            <a:spLocks noChangeArrowheads="1"/>
          </p:cNvSpPr>
          <p:nvPr/>
        </p:nvSpPr>
        <p:spPr bwMode="auto">
          <a:xfrm>
            <a:off x="0" y="533400"/>
            <a:ext cx="914400" cy="304800"/>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2" name="Rectangle 2">
            <a:extLst>
              <a:ext uri="{FF2B5EF4-FFF2-40B4-BE49-F238E27FC236}">
                <a16:creationId xmlns:a16="http://schemas.microsoft.com/office/drawing/2014/main" id="{CC04D56C-E435-8FD8-8586-E39689D6A106}"/>
              </a:ext>
            </a:extLst>
          </p:cNvPr>
          <p:cNvSpPr txBox="1">
            <a:spLocks noChangeArrowheads="1"/>
          </p:cNvSpPr>
          <p:nvPr/>
        </p:nvSpPr>
        <p:spPr>
          <a:xfrm>
            <a:off x="914400" y="838200"/>
            <a:ext cx="7391400" cy="5181600"/>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a:lnSpc>
                <a:spcPct val="80000"/>
              </a:lnSpc>
              <a:buNone/>
            </a:pPr>
            <a:r>
              <a:rPr lang="en-US" altLang="en-US" sz="1800" b="1" u="sng" dirty="0"/>
              <a:t>Medial Vestibulospinal Tract </a:t>
            </a:r>
          </a:p>
          <a:p>
            <a:pPr lvl="1">
              <a:lnSpc>
                <a:spcPct val="80000"/>
              </a:lnSpc>
              <a:buFont typeface="Arial" panose="020B0604020202020204" pitchFamily="34" charset="0"/>
              <a:buChar char="•"/>
            </a:pPr>
            <a:r>
              <a:rPr lang="en-US" altLang="en-US" sz="1800" dirty="0"/>
              <a:t>This arises mainly in the medial vestibulospinal nucleus and projects bilaterally to the cervical spinal cord.</a:t>
            </a:r>
          </a:p>
          <a:p>
            <a:pPr lvl="1">
              <a:lnSpc>
                <a:spcPct val="80000"/>
              </a:lnSpc>
              <a:buFont typeface="Arial" panose="020B0604020202020204" pitchFamily="34" charset="0"/>
              <a:buChar char="•"/>
            </a:pPr>
            <a:r>
              <a:rPr lang="en-US" altLang="en-US" sz="1800" dirty="0"/>
              <a:t>It is responsible for </a:t>
            </a:r>
            <a:r>
              <a:rPr lang="en-US" altLang="en-US" sz="1800" dirty="0" err="1"/>
              <a:t>stabilising</a:t>
            </a:r>
            <a:r>
              <a:rPr lang="en-US" altLang="en-US" sz="1800" dirty="0"/>
              <a:t> the head position as we walk around.</a:t>
            </a:r>
          </a:p>
          <a:p>
            <a:pPr lvl="1">
              <a:lnSpc>
                <a:spcPct val="80000"/>
              </a:lnSpc>
              <a:buFont typeface="Arial" panose="020B0604020202020204" pitchFamily="34" charset="0"/>
              <a:buChar char="•"/>
            </a:pPr>
            <a:r>
              <a:rPr lang="en-US" altLang="en-US" sz="1800" dirty="0"/>
              <a:t>This tract only goes down to the midthoracic level.</a:t>
            </a:r>
          </a:p>
          <a:p>
            <a:pPr lvl="1">
              <a:lnSpc>
                <a:spcPct val="80000"/>
              </a:lnSpc>
              <a:buFont typeface="Arial" panose="020B0604020202020204" pitchFamily="34" charset="0"/>
              <a:buChar char="•"/>
            </a:pPr>
            <a:r>
              <a:rPr lang="en-US" altLang="en-US" sz="1800" dirty="0"/>
              <a:t>Many secondary vestibular </a:t>
            </a:r>
            <a:r>
              <a:rPr lang="en-US" altLang="en-US" sz="1800" dirty="0" err="1"/>
              <a:t>fibres</a:t>
            </a:r>
            <a:r>
              <a:rPr lang="en-US" altLang="en-US" sz="1800" dirty="0"/>
              <a:t> project directly through the medial longitudinal fasciculus (MLF) to the motor neurons of the oculomotor, trochlear and abducens nuclei.</a:t>
            </a:r>
          </a:p>
          <a:p>
            <a:pPr lvl="1">
              <a:lnSpc>
                <a:spcPct val="80000"/>
              </a:lnSpc>
              <a:buFont typeface="Arial" panose="020B0604020202020204" pitchFamily="34" charset="0"/>
              <a:buChar char="•"/>
            </a:pPr>
            <a:r>
              <a:rPr lang="en-US" altLang="en-US" sz="1800" dirty="0"/>
              <a:t>This forms much of the basis of the </a:t>
            </a:r>
            <a:r>
              <a:rPr lang="en-US" altLang="en-US" sz="1800" dirty="0" err="1"/>
              <a:t>vestibuloocular</a:t>
            </a:r>
            <a:r>
              <a:rPr lang="en-US" altLang="en-US" sz="1800" dirty="0"/>
              <a:t> reflex.</a:t>
            </a:r>
          </a:p>
        </p:txBody>
      </p:sp>
    </p:spTree>
    <p:extLst>
      <p:ext uri="{BB962C8B-B14F-4D97-AF65-F5344CB8AC3E}">
        <p14:creationId xmlns:p14="http://schemas.microsoft.com/office/powerpoint/2010/main" val="20315775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27D1E-0D28-303A-0961-A09FF1B1A266}"/>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8131CCE6-10E4-BF7B-DD45-3B53099D8897}"/>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sz="4000" dirty="0"/>
              <a:t>Reticulospinal Tracts</a:t>
            </a:r>
          </a:p>
        </p:txBody>
      </p:sp>
      <p:pic>
        <p:nvPicPr>
          <p:cNvPr id="2" name="Picture 2">
            <a:extLst>
              <a:ext uri="{FF2B5EF4-FFF2-40B4-BE49-F238E27FC236}">
                <a16:creationId xmlns:a16="http://schemas.microsoft.com/office/drawing/2014/main" id="{11913328-6B9B-7792-DC73-C71AF64A9D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3152" y="1723009"/>
            <a:ext cx="5577695" cy="454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417174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738A7-EA38-1324-2313-BC69E1BDD518}"/>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DC168B-2061-408D-249D-3127FEE60C20}"/>
              </a:ext>
            </a:extLst>
          </p:cNvPr>
          <p:cNvSpPr txBox="1">
            <a:spLocks/>
          </p:cNvSpPr>
          <p:nvPr/>
        </p:nvSpPr>
        <p:spPr>
          <a:xfrm>
            <a:off x="838200" y="1752600"/>
            <a:ext cx="7537704" cy="45567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lvl="1">
              <a:buFont typeface="Arial" panose="020B0604020202020204" pitchFamily="34" charset="0"/>
              <a:buChar char="•"/>
            </a:pPr>
            <a:r>
              <a:rPr lang="en-US" sz="1800" dirty="0"/>
              <a:t>Babinski Sign (Extensor Plantar Response).</a:t>
            </a:r>
          </a:p>
          <a:p>
            <a:pPr lvl="1">
              <a:buFont typeface="Arial" panose="020B0604020202020204" pitchFamily="34" charset="0"/>
              <a:buChar char="•"/>
            </a:pPr>
            <a:r>
              <a:rPr lang="en-US" sz="1800" dirty="0"/>
              <a:t>Superficial Abdominal Reflexes (Absent).</a:t>
            </a:r>
          </a:p>
          <a:p>
            <a:pPr lvl="1">
              <a:buFont typeface="Arial" panose="020B0604020202020204" pitchFamily="34" charset="0"/>
              <a:buChar char="•"/>
            </a:pPr>
            <a:r>
              <a:rPr lang="en-US" sz="1800" dirty="0"/>
              <a:t>Cremasteric Reflex (Absent).</a:t>
            </a:r>
          </a:p>
          <a:p>
            <a:pPr lvl="1">
              <a:buFont typeface="Arial" panose="020B0604020202020204" pitchFamily="34" charset="0"/>
              <a:buChar char="•"/>
            </a:pPr>
            <a:r>
              <a:rPr lang="en-US" sz="1800" dirty="0"/>
              <a:t>Loss of Performance of Fine Skilled Voluntary Movement.</a:t>
            </a:r>
          </a:p>
        </p:txBody>
      </p:sp>
      <p:sp>
        <p:nvSpPr>
          <p:cNvPr id="8" name="Title 1">
            <a:extLst>
              <a:ext uri="{FF2B5EF4-FFF2-40B4-BE49-F238E27FC236}">
                <a16:creationId xmlns:a16="http://schemas.microsoft.com/office/drawing/2014/main" id="{5050F7BC-875C-46BD-6FF4-34366ADA6111}"/>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sz="4000" dirty="0"/>
              <a:t>Upper motor neuron lesion </a:t>
            </a:r>
          </a:p>
        </p:txBody>
      </p:sp>
    </p:spTree>
    <p:extLst>
      <p:ext uri="{BB962C8B-B14F-4D97-AF65-F5344CB8AC3E}">
        <p14:creationId xmlns:p14="http://schemas.microsoft.com/office/powerpoint/2010/main" val="186718106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59EF4-4471-4879-831F-6CEE0C834559}"/>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D260434-2013-07C4-A0E1-D3946BFA7048}"/>
              </a:ext>
            </a:extLst>
          </p:cNvPr>
          <p:cNvSpPr txBox="1">
            <a:spLocks/>
          </p:cNvSpPr>
          <p:nvPr/>
        </p:nvSpPr>
        <p:spPr>
          <a:xfrm>
            <a:off x="838200" y="1752600"/>
            <a:ext cx="7537704" cy="45567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lvl="1">
              <a:buFont typeface="Arial" panose="020B0604020202020204" pitchFamily="34" charset="0"/>
              <a:buChar char="•"/>
            </a:pPr>
            <a:r>
              <a:rPr lang="en-US" sz="1800" dirty="0"/>
              <a:t>Flaccid Paralysis</a:t>
            </a:r>
          </a:p>
          <a:p>
            <a:pPr lvl="1">
              <a:buFont typeface="Arial" panose="020B0604020202020204" pitchFamily="34" charset="0"/>
              <a:buChar char="•"/>
            </a:pPr>
            <a:r>
              <a:rPr lang="en-US" sz="1800" dirty="0"/>
              <a:t>Atrophy of Muscles</a:t>
            </a:r>
          </a:p>
          <a:p>
            <a:pPr lvl="1">
              <a:buFont typeface="Arial" panose="020B0604020202020204" pitchFamily="34" charset="0"/>
              <a:buChar char="•"/>
            </a:pPr>
            <a:r>
              <a:rPr lang="en-US" sz="1800" dirty="0"/>
              <a:t>Loss of Reflexes</a:t>
            </a:r>
          </a:p>
          <a:p>
            <a:pPr lvl="1">
              <a:buFont typeface="Arial" panose="020B0604020202020204" pitchFamily="34" charset="0"/>
              <a:buChar char="•"/>
            </a:pPr>
            <a:r>
              <a:rPr lang="en-US" sz="1800" dirty="0"/>
              <a:t>Muscular Fasciculation</a:t>
            </a:r>
          </a:p>
          <a:p>
            <a:pPr lvl="1">
              <a:buFont typeface="Arial" panose="020B0604020202020204" pitchFamily="34" charset="0"/>
              <a:buChar char="•"/>
            </a:pPr>
            <a:r>
              <a:rPr lang="en-US" sz="1800" dirty="0"/>
              <a:t>Muscular Contracture</a:t>
            </a:r>
          </a:p>
        </p:txBody>
      </p:sp>
      <p:sp>
        <p:nvSpPr>
          <p:cNvPr id="8" name="Title 1">
            <a:extLst>
              <a:ext uri="{FF2B5EF4-FFF2-40B4-BE49-F238E27FC236}">
                <a16:creationId xmlns:a16="http://schemas.microsoft.com/office/drawing/2014/main" id="{F60926EB-35B1-18AB-F077-375BC0A910AA}"/>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sz="4000" dirty="0"/>
              <a:t>Lower motor neuron lesion</a:t>
            </a:r>
          </a:p>
        </p:txBody>
      </p:sp>
    </p:spTree>
    <p:extLst>
      <p:ext uri="{BB962C8B-B14F-4D97-AF65-F5344CB8AC3E}">
        <p14:creationId xmlns:p14="http://schemas.microsoft.com/office/powerpoint/2010/main" val="314564854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17664-0481-B8B0-C772-D00DD1A1510E}"/>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D19A5E4-E47A-384E-02F5-A6FBF7B771F1}"/>
              </a:ext>
            </a:extLst>
          </p:cNvPr>
          <p:cNvSpPr txBox="1">
            <a:spLocks/>
          </p:cNvSpPr>
          <p:nvPr/>
        </p:nvSpPr>
        <p:spPr>
          <a:xfrm>
            <a:off x="838200" y="1752600"/>
            <a:ext cx="7537704" cy="45567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lvl="1">
              <a:buFont typeface="Arial" panose="020B0604020202020204" pitchFamily="34" charset="0"/>
              <a:buChar char="•"/>
            </a:pPr>
            <a:r>
              <a:rPr lang="en-US" sz="1800" dirty="0"/>
              <a:t>Severe Paralysis With Little or No Atrophy</a:t>
            </a:r>
          </a:p>
          <a:p>
            <a:pPr lvl="1">
              <a:buFont typeface="Arial" panose="020B0604020202020204" pitchFamily="34" charset="0"/>
              <a:buChar char="•"/>
            </a:pPr>
            <a:r>
              <a:rPr lang="en-US" sz="1800" dirty="0"/>
              <a:t>Spasticity or Hypertonicity</a:t>
            </a:r>
          </a:p>
          <a:p>
            <a:pPr lvl="1">
              <a:buFont typeface="Arial" panose="020B0604020202020204" pitchFamily="34" charset="0"/>
              <a:buChar char="•"/>
            </a:pPr>
            <a:r>
              <a:rPr lang="en-US" sz="1800" dirty="0"/>
              <a:t>Exaggeration of Deep Muscular Reflexes and Clonus</a:t>
            </a:r>
          </a:p>
          <a:p>
            <a:pPr lvl="1">
              <a:buFont typeface="Arial" panose="020B0604020202020204" pitchFamily="34" charset="0"/>
              <a:buChar char="•"/>
            </a:pPr>
            <a:r>
              <a:rPr lang="en-US" sz="1800" dirty="0"/>
              <a:t>Clasp-knife Reaction.</a:t>
            </a:r>
          </a:p>
        </p:txBody>
      </p:sp>
      <p:sp>
        <p:nvSpPr>
          <p:cNvPr id="8" name="Title 1">
            <a:extLst>
              <a:ext uri="{FF2B5EF4-FFF2-40B4-BE49-F238E27FC236}">
                <a16:creationId xmlns:a16="http://schemas.microsoft.com/office/drawing/2014/main" id="{CD079922-22B5-BD27-D032-C9E5EE7A6DB0}"/>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sz="4000" dirty="0"/>
              <a:t>Extrapyramidal tract lesions</a:t>
            </a:r>
          </a:p>
        </p:txBody>
      </p:sp>
    </p:spTree>
    <p:extLst>
      <p:ext uri="{BB962C8B-B14F-4D97-AF65-F5344CB8AC3E}">
        <p14:creationId xmlns:p14="http://schemas.microsoft.com/office/powerpoint/2010/main" val="210107384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F7F6B-AE2F-372A-09AA-D10F0E1A5E81}"/>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E45F0D3-AEB1-A9E0-0F61-FB517707B2B5}"/>
              </a:ext>
            </a:extLst>
          </p:cNvPr>
          <p:cNvSpPr txBox="1">
            <a:spLocks/>
          </p:cNvSpPr>
          <p:nvPr/>
        </p:nvSpPr>
        <p:spPr>
          <a:xfrm>
            <a:off x="838200" y="1752600"/>
            <a:ext cx="7537704" cy="45567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eaLnBrk="1" hangingPunct="1">
              <a:buNone/>
            </a:pPr>
            <a:r>
              <a:rPr lang="en-US" sz="1400" dirty="0"/>
              <a:t>1. A special type of conduction pathway</a:t>
            </a:r>
          </a:p>
          <a:p>
            <a:pPr marL="0" indent="0" eaLnBrk="1" hangingPunct="1">
              <a:buNone/>
            </a:pPr>
            <a:r>
              <a:rPr lang="en-US" sz="1400" dirty="0"/>
              <a:t>2. Receptor - responds to internal/external stimulus</a:t>
            </a:r>
          </a:p>
          <a:p>
            <a:pPr marL="0" indent="0" eaLnBrk="1" hangingPunct="1">
              <a:buNone/>
            </a:pPr>
            <a:r>
              <a:rPr lang="en-US" sz="1400" dirty="0"/>
              <a:t>3. Sensory Neuron - passes impulse to CNS</a:t>
            </a:r>
          </a:p>
          <a:p>
            <a:pPr marL="0" indent="0" eaLnBrk="1" hangingPunct="1">
              <a:buNone/>
            </a:pPr>
            <a:r>
              <a:rPr lang="en-US" sz="1400" dirty="0"/>
              <a:t>		a. impulse sent along nerve from that organ</a:t>
            </a:r>
          </a:p>
          <a:p>
            <a:pPr marL="0" indent="0" eaLnBrk="1" hangingPunct="1">
              <a:buNone/>
            </a:pPr>
            <a:r>
              <a:rPr lang="en-US" sz="1400" dirty="0"/>
              <a:t>		b. eventually reaches DORSAL ramus of spinal nerve</a:t>
            </a:r>
          </a:p>
          <a:p>
            <a:pPr marL="0" indent="0" eaLnBrk="1" hangingPunct="1">
              <a:buNone/>
            </a:pPr>
            <a:r>
              <a:rPr lang="en-US" sz="1400" dirty="0"/>
              <a:t>		c. synapses on neuron somewhere in grey matter</a:t>
            </a:r>
          </a:p>
          <a:p>
            <a:pPr marL="0" indent="0" eaLnBrk="1" hangingPunct="1">
              <a:buNone/>
            </a:pPr>
            <a:r>
              <a:rPr lang="en-US" sz="1400" dirty="0"/>
              <a:t>4. Center - point in the CNS where message is accepted</a:t>
            </a:r>
          </a:p>
          <a:p>
            <a:pPr marL="0" indent="0" eaLnBrk="1" hangingPunct="1">
              <a:buNone/>
            </a:pPr>
            <a:r>
              <a:rPr lang="en-US" sz="1400" dirty="0"/>
              <a:t>		a. sometimes directly to the effector motor neuron</a:t>
            </a:r>
          </a:p>
          <a:p>
            <a:pPr marL="0" indent="0" eaLnBrk="1" hangingPunct="1">
              <a:buNone/>
            </a:pPr>
            <a:r>
              <a:rPr lang="en-US" sz="1400" dirty="0"/>
              <a:t>		b. most times on an INTERNEURON of dorsal horn</a:t>
            </a:r>
          </a:p>
          <a:p>
            <a:pPr marL="0" indent="0" eaLnBrk="1" hangingPunct="1">
              <a:buNone/>
            </a:pPr>
            <a:r>
              <a:rPr lang="en-US" sz="1400" dirty="0"/>
              <a:t>		c. passes message to motor neuron in VENTRAL HORN</a:t>
            </a:r>
          </a:p>
          <a:p>
            <a:pPr marL="0" indent="0" eaLnBrk="1" hangingPunct="1">
              <a:buNone/>
            </a:pPr>
            <a:r>
              <a:rPr lang="en-US" sz="1400" dirty="0"/>
              <a:t>		d. or passes message to brain via specific tract</a:t>
            </a:r>
          </a:p>
        </p:txBody>
      </p:sp>
      <p:sp>
        <p:nvSpPr>
          <p:cNvPr id="8" name="Title 1">
            <a:extLst>
              <a:ext uri="{FF2B5EF4-FFF2-40B4-BE49-F238E27FC236}">
                <a16:creationId xmlns:a16="http://schemas.microsoft.com/office/drawing/2014/main" id="{12E06FA8-7BFB-AB38-DC0B-EE77F94F8915}"/>
              </a:ext>
            </a:extLst>
          </p:cNvPr>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sz="4000" dirty="0"/>
              <a:t>The Simple Reflex Arc</a:t>
            </a:r>
          </a:p>
        </p:txBody>
      </p:sp>
    </p:spTree>
    <p:extLst>
      <p:ext uri="{BB962C8B-B14F-4D97-AF65-F5344CB8AC3E}">
        <p14:creationId xmlns:p14="http://schemas.microsoft.com/office/powerpoint/2010/main" val="346950507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Integral</Template>
  <TotalTime>746</TotalTime>
  <Words>5371</Words>
  <Application>Microsoft Office PowerPoint</Application>
  <PresentationFormat>On-screen Show (4:3)</PresentationFormat>
  <Paragraphs>759</Paragraphs>
  <Slides>120</Slides>
  <Notes>10</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5</vt:i4>
      </vt:variant>
      <vt:variant>
        <vt:lpstr>Slide Titles</vt:lpstr>
      </vt:variant>
      <vt:variant>
        <vt:i4>120</vt:i4>
      </vt:variant>
    </vt:vector>
  </HeadingPairs>
  <TitlesOfParts>
    <vt:vector size="136" baseType="lpstr">
      <vt:lpstr>Arial</vt:lpstr>
      <vt:lpstr>Calibri</vt:lpstr>
      <vt:lpstr>Courier New</vt:lpstr>
      <vt:lpstr>Garamond</vt:lpstr>
      <vt:lpstr>Symbol</vt:lpstr>
      <vt:lpstr>Times New Roman</vt:lpstr>
      <vt:lpstr>Tw Cen MT</vt:lpstr>
      <vt:lpstr>Tw Cen MT Condensed</vt:lpstr>
      <vt:lpstr>Wingdings</vt:lpstr>
      <vt:lpstr>Wingdings 3</vt:lpstr>
      <vt:lpstr>Integral</vt:lpstr>
      <vt:lpstr>Bitmap Image</vt:lpstr>
      <vt:lpstr>CorelDRAW</vt:lpstr>
      <vt:lpstr>Image</vt:lpstr>
      <vt:lpstr>CorelDRAW!</vt:lpstr>
      <vt:lpstr>CorelDRAW 6.0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Tractology</dc:title>
  <dc:creator>Zone</dc:creator>
  <cp:lastModifiedBy>Rajesh Patel</cp:lastModifiedBy>
  <cp:revision>43</cp:revision>
  <dcterms:created xsi:type="dcterms:W3CDTF">2017-04-24T03:35:23Z</dcterms:created>
  <dcterms:modified xsi:type="dcterms:W3CDTF">2025-02-19T18:27:01Z</dcterms:modified>
</cp:coreProperties>
</file>