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61" r:id="rId11"/>
    <p:sldId id="262" r:id="rId12"/>
    <p:sldId id="271" r:id="rId13"/>
    <p:sldId id="258" r:id="rId14"/>
    <p:sldId id="270" r:id="rId15"/>
    <p:sldId id="263" r:id="rId16"/>
    <p:sldId id="264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algn="l"/>
            <a:r>
              <a:rPr lang="en-US" dirty="0">
                <a:latin typeface="Alegreya Sans SC" panose="00000500000000000000" pitchFamily="2" charset="0"/>
              </a:rPr>
              <a:t>Tuberculosis in </a:t>
            </a:r>
            <a:r>
              <a:rPr lang="en-US" dirty="0" smtClean="0">
                <a:latin typeface="Alegreya Sans SC" panose="00000500000000000000" pitchFamily="2" charset="0"/>
              </a:rPr>
              <a:t>children</a:t>
            </a:r>
            <a:br>
              <a:rPr lang="en-US" dirty="0" smtClean="0">
                <a:latin typeface="Alegreya Sans SC" panose="00000500000000000000" pitchFamily="2" charset="0"/>
              </a:rPr>
            </a:br>
            <a:r>
              <a:rPr lang="en-US" sz="1800" dirty="0" smtClean="0">
                <a:latin typeface="Alegreya Sans SC" panose="00000500000000000000" pitchFamily="2" charset="0"/>
              </a:rPr>
              <a:t>BY MBBSPPT.COM</a:t>
            </a:r>
            <a:endParaRPr lang="en-GB" sz="1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Treatment categories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noFill/>
        </p:spPr>
        <p:txBody>
          <a:bodyPr>
            <a:normAutofit/>
          </a:bodyPr>
          <a:lstStyle/>
          <a:p>
            <a:r>
              <a:rPr lang="en-US" sz="3000" b="1" dirty="0" smtClean="0">
                <a:latin typeface="Alegreya Sans SC" panose="00000500000000000000" pitchFamily="2" charset="0"/>
              </a:rPr>
              <a:t>Two categories: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>
                <a:latin typeface="Alegreya Sans SC" panose="00000500000000000000" pitchFamily="2" charset="0"/>
              </a:rPr>
              <a:t>Treatment of all new cases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>
                <a:latin typeface="Alegreya Sans SC" panose="00000500000000000000" pitchFamily="2" charset="0"/>
              </a:rPr>
              <a:t>Treatment of all previously treated cases</a:t>
            </a:r>
          </a:p>
          <a:p>
            <a:r>
              <a:rPr lang="en-US" sz="3000" b="1" dirty="0" smtClean="0">
                <a:latin typeface="Alegreya Sans SC" panose="00000500000000000000" pitchFamily="2" charset="0"/>
              </a:rPr>
              <a:t>Two phases of treatment: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>
                <a:latin typeface="Alegreya Sans SC" panose="00000500000000000000" pitchFamily="2" charset="0"/>
              </a:rPr>
              <a:t>Intensive phase (2-3 </a:t>
            </a:r>
            <a:r>
              <a:rPr lang="en-US" sz="3000" dirty="0" err="1" smtClean="0">
                <a:latin typeface="Alegreya Sans SC" panose="00000500000000000000" pitchFamily="2" charset="0"/>
              </a:rPr>
              <a:t>mths</a:t>
            </a:r>
            <a:r>
              <a:rPr lang="en-US" sz="3000" dirty="0" smtClean="0">
                <a:latin typeface="Alegreya Sans SC" panose="00000500000000000000" pitchFamily="2" charset="0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>
                <a:latin typeface="Alegreya Sans SC" panose="00000500000000000000" pitchFamily="2" charset="0"/>
              </a:rPr>
              <a:t>Continuation phase ( 4 – 7 </a:t>
            </a:r>
            <a:r>
              <a:rPr lang="en-US" sz="3000" dirty="0" err="1" smtClean="0">
                <a:latin typeface="Alegreya Sans SC" panose="00000500000000000000" pitchFamily="2" charset="0"/>
              </a:rPr>
              <a:t>mths</a:t>
            </a:r>
            <a:r>
              <a:rPr lang="en-US" sz="3000" dirty="0" smtClean="0">
                <a:latin typeface="Alegreya Sans SC" panose="00000500000000000000" pitchFamily="2" charset="0"/>
              </a:rPr>
              <a:t>, extendable up-to a total period of treatment to 12 months on a case to case basis)</a:t>
            </a:r>
          </a:p>
          <a:p>
            <a:endParaRPr lang="en-IN" sz="3000" dirty="0">
              <a:latin typeface="Alegreya Sans SC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486400"/>
            <a:ext cx="8305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During intensive phase of TB meningitis, streptomycin to be replaced by tab. </a:t>
            </a:r>
            <a:r>
              <a:rPr lang="en-US" sz="2000" dirty="0" err="1" smtClean="0"/>
              <a:t>Ethambutol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DOTS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All critically sick patients should be given daily treatment in the hospital 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At discharge to be referred to nearest DOTS center &amp; alternate day therapy recommended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At DOTS center separate box for individual child maintained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Drugs are given at DOTS center &amp; if child vomits in half hour- dose is repeated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Anti tubercular drugs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1535113"/>
            <a:ext cx="4040188" cy="639762"/>
          </a:xfrm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First line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56360" y="2174875"/>
            <a:ext cx="4040188" cy="395128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latin typeface="Alegreya Sans SC" panose="00000500000000000000" pitchFamily="2" charset="0"/>
              </a:rPr>
              <a:t>INH</a:t>
            </a:r>
          </a:p>
          <a:p>
            <a:r>
              <a:rPr lang="en-US" dirty="0" err="1" smtClean="0">
                <a:latin typeface="Alegreya Sans SC" panose="00000500000000000000" pitchFamily="2" charset="0"/>
              </a:rPr>
              <a:t>Rifampicin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Ethambutol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Pyrazinamide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smtClean="0">
                <a:latin typeface="Alegreya Sans SC" panose="00000500000000000000" pitchFamily="2" charset="0"/>
              </a:rPr>
              <a:t>Streptomycin</a:t>
            </a:r>
          </a:p>
          <a:p>
            <a:r>
              <a:rPr lang="en-US" dirty="0" err="1" smtClean="0">
                <a:latin typeface="Alegreya Sans SC" panose="00000500000000000000" pitchFamily="2" charset="0"/>
              </a:rPr>
              <a:t>Rifabutin</a:t>
            </a:r>
            <a:r>
              <a:rPr lang="en-US" dirty="0" smtClean="0">
                <a:latin typeface="Alegreya Sans SC" panose="00000500000000000000" pitchFamily="2" charset="0"/>
              </a:rPr>
              <a:t>*</a:t>
            </a:r>
          </a:p>
          <a:p>
            <a:r>
              <a:rPr lang="en-US" dirty="0" err="1" smtClean="0">
                <a:latin typeface="Alegreya Sans SC" panose="00000500000000000000" pitchFamily="2" charset="0"/>
              </a:rPr>
              <a:t>Rifapentene</a:t>
            </a:r>
            <a:r>
              <a:rPr lang="en-US" dirty="0" smtClean="0">
                <a:latin typeface="Alegreya Sans SC" panose="00000500000000000000" pitchFamily="2" charset="0"/>
              </a:rPr>
              <a:t>*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2225" y="1535113"/>
            <a:ext cx="4041775" cy="639762"/>
          </a:xfrm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Second line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89409" y="2174875"/>
            <a:ext cx="4041775" cy="3951288"/>
          </a:xfrm>
          <a:noFill/>
        </p:spPr>
        <p:txBody>
          <a:bodyPr>
            <a:noAutofit/>
          </a:bodyPr>
          <a:lstStyle/>
          <a:p>
            <a:r>
              <a:rPr lang="en-US" dirty="0" err="1" smtClean="0">
                <a:latin typeface="Alegreya Sans SC" panose="00000500000000000000" pitchFamily="2" charset="0"/>
              </a:rPr>
              <a:t>Cycloserine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smtClean="0">
                <a:latin typeface="Alegreya Sans SC" panose="00000500000000000000" pitchFamily="2" charset="0"/>
              </a:rPr>
              <a:t>Para </a:t>
            </a:r>
            <a:r>
              <a:rPr lang="en-US" dirty="0" err="1" smtClean="0">
                <a:latin typeface="Alegreya Sans SC" panose="00000500000000000000" pitchFamily="2" charset="0"/>
              </a:rPr>
              <a:t>aminosalisylic</a:t>
            </a:r>
            <a:r>
              <a:rPr lang="en-US" dirty="0" smtClean="0">
                <a:latin typeface="Alegreya Sans SC" panose="00000500000000000000" pitchFamily="2" charset="0"/>
              </a:rPr>
              <a:t> acid</a:t>
            </a:r>
          </a:p>
          <a:p>
            <a:r>
              <a:rPr lang="en-US" dirty="0" err="1" smtClean="0">
                <a:latin typeface="Alegreya Sans SC" panose="00000500000000000000" pitchFamily="2" charset="0"/>
              </a:rPr>
              <a:t>Ethionamide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Amikacin</a:t>
            </a:r>
            <a:r>
              <a:rPr lang="en-US" dirty="0" smtClean="0">
                <a:latin typeface="Alegreya Sans SC" panose="00000500000000000000" pitchFamily="2" charset="0"/>
              </a:rPr>
              <a:t>/</a:t>
            </a:r>
            <a:r>
              <a:rPr lang="en-US" dirty="0" err="1" smtClean="0">
                <a:latin typeface="Alegreya Sans SC" panose="00000500000000000000" pitchFamily="2" charset="0"/>
              </a:rPr>
              <a:t>Kanamycin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Capreomicin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Levofloxacin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Moxifloxacin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err="1" smtClean="0">
                <a:latin typeface="Alegreya Sans SC" panose="00000500000000000000" pitchFamily="2" charset="0"/>
              </a:rPr>
              <a:t>Gatifloxacin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Treatment categories &amp; regimen</a:t>
            </a:r>
            <a:endParaRPr lang="en-IN" dirty="0">
              <a:latin typeface="Alegreya Sans SC" panose="000005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175244"/>
              </p:ext>
            </p:extLst>
          </p:nvPr>
        </p:nvGraphicFramePr>
        <p:xfrm>
          <a:off x="342900" y="1439295"/>
          <a:ext cx="8458200" cy="511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2819400"/>
                <a:gridCol w="2057400"/>
                <a:gridCol w="2057400"/>
              </a:tblGrid>
              <a:tr h="95764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Category of treatment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Type of patient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TB treatment regimens (intensive phase)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TB treatment regimens (continuation phase)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18833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New cases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New smear positive cases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New smear negative pulmonary TB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New extra pulmonary TB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 </a:t>
                      </a:r>
                      <a:r>
                        <a:rPr lang="en-IN" sz="2000" b="1" kern="1200" baseline="0" dirty="0" smtClean="0">
                          <a:solidFill>
                            <a:schemeClr val="tx1"/>
                          </a:solidFill>
                          <a:latin typeface="Alegreya Sans SC" panose="00000500000000000000" pitchFamily="2" charset="0"/>
                          <a:ea typeface="+mn-ea"/>
                          <a:cs typeface="+mn-cs"/>
                        </a:rPr>
                        <a:t>2H3R3Z3E3*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baseline="0" dirty="0" smtClean="0">
                          <a:solidFill>
                            <a:schemeClr val="tx1"/>
                          </a:solidFill>
                          <a:latin typeface="Alegreya Sans SC" panose="00000500000000000000" pitchFamily="2" charset="0"/>
                          <a:ea typeface="+mn-ea"/>
                          <a:cs typeface="+mn-cs"/>
                        </a:rPr>
                        <a:t>4H3R3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18833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Previously treated case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*Relapse, failure to respond</a:t>
                      </a:r>
                      <a:r>
                        <a:rPr lang="en-US" sz="2000" b="1" baseline="0" dirty="0" smtClean="0">
                          <a:latin typeface="Alegreya Sans SC" panose="00000500000000000000" pitchFamily="2" charset="0"/>
                        </a:rPr>
                        <a:t> or treatment after default</a:t>
                      </a:r>
                    </a:p>
                    <a:p>
                      <a:r>
                        <a:rPr lang="en-US" sz="2000" b="1" baseline="0" dirty="0" smtClean="0">
                          <a:latin typeface="Alegreya Sans SC" panose="00000500000000000000" pitchFamily="2" charset="0"/>
                        </a:rPr>
                        <a:t>* Retreatment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baseline="0" dirty="0" smtClean="0">
                          <a:solidFill>
                            <a:schemeClr val="tx1"/>
                          </a:solidFill>
                          <a:latin typeface="Alegreya Sans SC" panose="00000500000000000000" pitchFamily="2" charset="0"/>
                          <a:ea typeface="+mn-ea"/>
                          <a:cs typeface="+mn-cs"/>
                        </a:rPr>
                        <a:t>2S3H3R3Z3E3 +</a:t>
                      </a:r>
                    </a:p>
                    <a:p>
                      <a:r>
                        <a:rPr lang="en-IN" sz="2000" b="1" kern="1200" baseline="0" dirty="0" smtClean="0">
                          <a:solidFill>
                            <a:schemeClr val="tx1"/>
                          </a:solidFill>
                          <a:latin typeface="Alegreya Sans SC" panose="00000500000000000000" pitchFamily="2" charset="0"/>
                          <a:ea typeface="+mn-ea"/>
                          <a:cs typeface="+mn-cs"/>
                        </a:rPr>
                        <a:t>1H3R3Z3E3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kern="1200" baseline="0" dirty="0" smtClean="0">
                          <a:solidFill>
                            <a:schemeClr val="tx1"/>
                          </a:solidFill>
                          <a:latin typeface="Alegreya Sans SC" panose="00000500000000000000" pitchFamily="2" charset="0"/>
                          <a:ea typeface="+mn-ea"/>
                          <a:cs typeface="+mn-cs"/>
                        </a:rPr>
                        <a:t>5H3R3E3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Drug dosage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INH- 10 mg/kg/day (max- 300 mg/day)</a:t>
            </a:r>
          </a:p>
          <a:p>
            <a:r>
              <a:rPr lang="en-US" sz="3000" dirty="0" err="1" smtClean="0">
                <a:latin typeface="Alegreya Sans SC" panose="00000500000000000000" pitchFamily="2" charset="0"/>
              </a:rPr>
              <a:t>Rifampicin</a:t>
            </a:r>
            <a:r>
              <a:rPr lang="en-US" sz="3000" dirty="0" smtClean="0">
                <a:latin typeface="Alegreya Sans SC" panose="00000500000000000000" pitchFamily="2" charset="0"/>
              </a:rPr>
              <a:t> -10-12 mg/kg/day (max- 600 mg/day)</a:t>
            </a:r>
          </a:p>
          <a:p>
            <a:r>
              <a:rPr lang="en-US" sz="3000" dirty="0" err="1" smtClean="0">
                <a:latin typeface="Alegreya Sans SC" panose="00000500000000000000" pitchFamily="2" charset="0"/>
              </a:rPr>
              <a:t>Ethambutol</a:t>
            </a:r>
            <a:r>
              <a:rPr lang="en-US" sz="3000" dirty="0" smtClean="0">
                <a:latin typeface="Alegreya Sans SC" panose="00000500000000000000" pitchFamily="2" charset="0"/>
              </a:rPr>
              <a:t>- 20-25 mg/kg/day (max 1500 mg/day)</a:t>
            </a:r>
          </a:p>
          <a:p>
            <a:r>
              <a:rPr lang="en-US" sz="3000" dirty="0" err="1" smtClean="0">
                <a:latin typeface="Alegreya Sans SC" panose="00000500000000000000" pitchFamily="2" charset="0"/>
              </a:rPr>
              <a:t>Pyrazinamide</a:t>
            </a:r>
            <a:r>
              <a:rPr lang="en-US" sz="3000" dirty="0" smtClean="0">
                <a:latin typeface="Alegreya Sans SC" panose="00000500000000000000" pitchFamily="2" charset="0"/>
              </a:rPr>
              <a:t>- 30-35 mg/kg/day (max 2000mg/day)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Streptomycin- 15 mg/kg/day (max 1gm/day)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Chemoprophylaxis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Indications: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All asymptomatic contacts of a smear positive case( &lt; 6 yrs  age)after ruling out active disease &amp; irrespective of BCG and nutritional status.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HIV infected children in contact with smear positive case or </a:t>
            </a:r>
            <a:r>
              <a:rPr lang="en-US" sz="3000" dirty="0" err="1" smtClean="0">
                <a:latin typeface="Alegreya Sans SC" panose="00000500000000000000" pitchFamily="2" charset="0"/>
              </a:rPr>
              <a:t>Mx</a:t>
            </a:r>
            <a:r>
              <a:rPr lang="en-US" sz="3000" dirty="0" smtClean="0">
                <a:latin typeface="Alegreya Sans SC" panose="00000500000000000000" pitchFamily="2" charset="0"/>
              </a:rPr>
              <a:t> positive (&gt;+ 5mm) but not active disease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Chemoprophylaxis </a:t>
            </a:r>
            <a:r>
              <a:rPr lang="en-US" dirty="0" err="1" smtClean="0">
                <a:latin typeface="Alegreya Sans SC" panose="00000500000000000000" pitchFamily="2" charset="0"/>
              </a:rPr>
              <a:t>contd</a:t>
            </a:r>
            <a:r>
              <a:rPr lang="en-US" dirty="0" smtClean="0">
                <a:latin typeface="Alegreya Sans SC" panose="00000500000000000000" pitchFamily="2" charset="0"/>
              </a:rPr>
              <a:t>….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All </a:t>
            </a:r>
            <a:r>
              <a:rPr lang="en-US" sz="3000" dirty="0" err="1" smtClean="0">
                <a:latin typeface="Alegreya Sans SC" panose="00000500000000000000" pitchFamily="2" charset="0"/>
              </a:rPr>
              <a:t>Mx</a:t>
            </a:r>
            <a:r>
              <a:rPr lang="en-US" sz="3000" dirty="0" smtClean="0">
                <a:latin typeface="Alegreya Sans SC" panose="00000500000000000000" pitchFamily="2" charset="0"/>
              </a:rPr>
              <a:t> positive children receiving immunosuppressive therapy </a:t>
            </a:r>
            <a:r>
              <a:rPr lang="en-US" sz="3000" dirty="0" err="1" smtClean="0">
                <a:latin typeface="Alegreya Sans SC" panose="00000500000000000000" pitchFamily="2" charset="0"/>
              </a:rPr>
              <a:t>e.g</a:t>
            </a:r>
            <a:r>
              <a:rPr lang="en-US" sz="3000" dirty="0" smtClean="0">
                <a:latin typeface="Alegreya Sans SC" panose="00000500000000000000" pitchFamily="2" charset="0"/>
              </a:rPr>
              <a:t> nephrotic syndrome, acute leukemia etc.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Infant of mothers with TB diagnosed in pregnancy ( BCG vaccine can be given along with </a:t>
            </a:r>
            <a:r>
              <a:rPr lang="en-US" sz="3000" dirty="0" err="1" smtClean="0">
                <a:latin typeface="Alegreya Sans SC" panose="00000500000000000000" pitchFamily="2" charset="0"/>
              </a:rPr>
              <a:t>chemoprohylaxis</a:t>
            </a:r>
            <a:endParaRPr lang="en-US" sz="3000" dirty="0" smtClean="0">
              <a:latin typeface="Alegreya Sans SC" panose="00000500000000000000" pitchFamily="2" charset="0"/>
            </a:endParaRPr>
          </a:p>
          <a:p>
            <a:r>
              <a:rPr lang="en-US" sz="3000" dirty="0" smtClean="0">
                <a:latin typeface="Alegreya Sans SC" panose="00000500000000000000" pitchFamily="2" charset="0"/>
              </a:rPr>
              <a:t>Chemoprophylaxis is given  with INH- 10 mg/kg/day x 6 </a:t>
            </a:r>
            <a:r>
              <a:rPr lang="en-US" sz="3000" dirty="0" err="1" smtClean="0">
                <a:latin typeface="Alegreya Sans SC" panose="00000500000000000000" pitchFamily="2" charset="0"/>
              </a:rPr>
              <a:t>mths</a:t>
            </a:r>
            <a:r>
              <a:rPr lang="en-US" sz="3000" dirty="0" smtClean="0">
                <a:latin typeface="Alegreya Sans SC" panose="00000500000000000000" pitchFamily="2" charset="0"/>
              </a:rPr>
              <a:t>.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MDR &amp; XDR TB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MDR TB- resistant to INH &amp; </a:t>
            </a:r>
            <a:r>
              <a:rPr lang="en-US" sz="3000" dirty="0" err="1" smtClean="0">
                <a:latin typeface="Alegreya Sans SC" panose="00000500000000000000" pitchFamily="2" charset="0"/>
              </a:rPr>
              <a:t>Rifampicin</a:t>
            </a:r>
            <a:endParaRPr lang="en-US" sz="3000" dirty="0" smtClean="0">
              <a:latin typeface="Alegreya Sans SC" panose="00000500000000000000" pitchFamily="2" charset="0"/>
            </a:endParaRPr>
          </a:p>
          <a:p>
            <a:r>
              <a:rPr lang="en-US" sz="3000" dirty="0" smtClean="0">
                <a:latin typeface="Alegreya Sans SC" panose="00000500000000000000" pitchFamily="2" charset="0"/>
              </a:rPr>
              <a:t>X-DR TB – MDR TB+ resistant to </a:t>
            </a:r>
            <a:r>
              <a:rPr lang="en-US" sz="3000" dirty="0" err="1" smtClean="0">
                <a:latin typeface="Alegreya Sans SC" panose="00000500000000000000" pitchFamily="2" charset="0"/>
              </a:rPr>
              <a:t>Quinolones</a:t>
            </a:r>
            <a:r>
              <a:rPr lang="en-US" sz="3000" dirty="0" smtClean="0">
                <a:latin typeface="Alegreya Sans SC" panose="00000500000000000000" pitchFamily="2" charset="0"/>
              </a:rPr>
              <a:t> +  resistant to any one of the following </a:t>
            </a:r>
            <a:r>
              <a:rPr lang="en-US" sz="3000" dirty="0" err="1" smtClean="0">
                <a:latin typeface="Alegreya Sans SC" panose="00000500000000000000" pitchFamily="2" charset="0"/>
              </a:rPr>
              <a:t>kanamycin</a:t>
            </a:r>
            <a:r>
              <a:rPr lang="en-US" sz="3000" dirty="0" smtClean="0">
                <a:latin typeface="Alegreya Sans SC" panose="00000500000000000000" pitchFamily="2" charset="0"/>
              </a:rPr>
              <a:t>/</a:t>
            </a:r>
            <a:r>
              <a:rPr lang="en-US" sz="3000" dirty="0" err="1" smtClean="0">
                <a:latin typeface="Alegreya Sans SC" panose="00000500000000000000" pitchFamily="2" charset="0"/>
              </a:rPr>
              <a:t>capreomycin</a:t>
            </a:r>
            <a:r>
              <a:rPr lang="en-US" sz="3000" dirty="0" smtClean="0">
                <a:latin typeface="Alegreya Sans SC" panose="00000500000000000000" pitchFamily="2" charset="0"/>
              </a:rPr>
              <a:t>/</a:t>
            </a:r>
            <a:r>
              <a:rPr lang="en-US" sz="3000" dirty="0" err="1" smtClean="0">
                <a:latin typeface="Alegreya Sans SC" panose="00000500000000000000" pitchFamily="2" charset="0"/>
              </a:rPr>
              <a:t>amikacin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92964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legreya Sans SC" panose="00000500000000000000" pitchFamily="2" charset="0"/>
              </a:rPr>
              <a:t>TB bacillus </a:t>
            </a:r>
            <a:r>
              <a:rPr lang="en-US" dirty="0" err="1" smtClean="0">
                <a:latin typeface="Alegreya Sans SC" panose="00000500000000000000" pitchFamily="2" charset="0"/>
              </a:rPr>
              <a:t>concn</a:t>
            </a:r>
            <a:r>
              <a:rPr lang="en-US" dirty="0" smtClean="0">
                <a:latin typeface="Alegreya Sans SC" panose="00000500000000000000" pitchFamily="2" charset="0"/>
              </a:rPr>
              <a:t> &amp; microscopic </a:t>
            </a:r>
            <a:r>
              <a:rPr lang="en-US" dirty="0" err="1" smtClean="0">
                <a:latin typeface="Alegreya Sans SC" panose="00000500000000000000" pitchFamily="2" charset="0"/>
              </a:rPr>
              <a:t>yeild</a:t>
            </a:r>
            <a:endParaRPr lang="en-IN" dirty="0">
              <a:latin typeface="Alegreya Sans SC" panose="000005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543108"/>
              </p:ext>
            </p:extLst>
          </p:nvPr>
        </p:nvGraphicFramePr>
        <p:xfrm>
          <a:off x="457200" y="1295400"/>
          <a:ext cx="8229600" cy="5325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No. of bacilli </a:t>
                      </a:r>
                    </a:p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Observed</a:t>
                      </a: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Estimated concentration of </a:t>
                      </a:r>
                    </a:p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bacilli per ml of specimen</a:t>
                      </a: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Probability of a </a:t>
                      </a:r>
                    </a:p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positive result</a:t>
                      </a:r>
                    </a:p>
                    <a:p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0 in 100 or more field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&lt;1000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legreya Sans SC" panose="00000500000000000000" pitchFamily="2" charset="0"/>
                        </a:rPr>
                        <a:t>&lt;10%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1-2 in 300 fields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5000-10000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50%</a:t>
                      </a:r>
                    </a:p>
                    <a:p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1-9 in 100 fields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about 30 000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80%</a:t>
                      </a: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1-9 in 10 fields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about 50 000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90%</a:t>
                      </a: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1-9 per field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about 100 000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96.2%</a:t>
                      </a:r>
                    </a:p>
                    <a:p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10 or more per field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about 500 000 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latin typeface="Alegreya Sans SC" panose="00000500000000000000" pitchFamily="2" charset="0"/>
                        </a:rPr>
                        <a:t>99.95%</a:t>
                      </a:r>
                      <a:endParaRPr lang="en-IN" sz="2000" b="1" dirty="0">
                        <a:latin typeface="Alegreya Sans SC" panose="00000500000000000000" pitchFamily="2" charset="0"/>
                      </a:endParaRPr>
                    </a:p>
                  </a:txBody>
                  <a:tcPr>
                    <a:solidFill>
                      <a:schemeClr val="accent1">
                        <a:alpha val="56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92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85" y="53340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Alegreya Sans SC" panose="00000500000000000000" pitchFamily="2" charset="0"/>
              </a:rPr>
              <a:t>Learning objective</a:t>
            </a:r>
            <a:r>
              <a:rPr lang="en-US" dirty="0" smtClean="0">
                <a:latin typeface="Alegreya Sans SC" panose="00000500000000000000" pitchFamily="2" charset="0"/>
              </a:rPr>
              <a:t/>
            </a:r>
            <a:br>
              <a:rPr lang="en-US" dirty="0" smtClean="0">
                <a:latin typeface="Alegreya Sans SC" panose="00000500000000000000" pitchFamily="2" charset="0"/>
              </a:rPr>
            </a:b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legreya Sans SC" panose="00000500000000000000" pitchFamily="2" charset="0"/>
              </a:rPr>
              <a:t>At the end of the lecture you should be able to understand: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Epidemiology of childhood tuberculosis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Case definitions of pediatric TB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Diagnostic algorithm including investigations of childhood TB 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 Categorization &amp; Treatment of childhood TB as per National guidelines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Chemo prophylaxis</a:t>
            </a:r>
          </a:p>
          <a:p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Case definitions (RNTCP)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Failure to respond</a:t>
            </a:r>
            <a:r>
              <a:rPr lang="en-US" dirty="0" smtClean="0">
                <a:latin typeface="Alegreya Sans SC" panose="00000500000000000000" pitchFamily="2" charset="0"/>
              </a:rPr>
              <a:t>: If within 12 weeks of compliant intensive phase treatment fails to achieve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legreya Sans SC" panose="00000500000000000000" pitchFamily="2" charset="0"/>
              </a:rPr>
              <a:t>Bacteriological conversion from +</a:t>
            </a:r>
            <a:r>
              <a:rPr lang="en-US" dirty="0" err="1" smtClean="0">
                <a:latin typeface="Alegreya Sans SC" panose="00000500000000000000" pitchFamily="2" charset="0"/>
              </a:rPr>
              <a:t>ve</a:t>
            </a:r>
            <a:r>
              <a:rPr lang="en-US" dirty="0" smtClean="0">
                <a:latin typeface="Alegreya Sans SC" panose="00000500000000000000" pitchFamily="2" charset="0"/>
              </a:rPr>
              <a:t> to -</a:t>
            </a:r>
            <a:r>
              <a:rPr lang="en-US" dirty="0" err="1" smtClean="0">
                <a:latin typeface="Alegreya Sans SC" panose="00000500000000000000" pitchFamily="2" charset="0"/>
              </a:rPr>
              <a:t>ve</a:t>
            </a:r>
            <a:r>
              <a:rPr lang="en-US" dirty="0" smtClean="0">
                <a:latin typeface="Alegreya Sans SC" panose="00000500000000000000" pitchFamily="2" charset="0"/>
              </a:rPr>
              <a:t> AFB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legreya Sans SC" panose="00000500000000000000" pitchFamily="2" charset="0"/>
              </a:rPr>
              <a:t>Clinical response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legreya Sans SC" panose="00000500000000000000" pitchFamily="2" charset="0"/>
              </a:rPr>
              <a:t>Clinical improvement ( deterioration of condition)</a:t>
            </a:r>
          </a:p>
          <a:p>
            <a:r>
              <a:rPr lang="en-US" b="1" dirty="0" smtClean="0">
                <a:latin typeface="Alegreya Sans SC" panose="00000500000000000000" pitchFamily="2" charset="0"/>
              </a:rPr>
              <a:t>Relapse:</a:t>
            </a:r>
            <a:r>
              <a:rPr lang="en-US" dirty="0" smtClean="0">
                <a:latin typeface="Alegreya Sans SC" panose="00000500000000000000" pitchFamily="2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legreya Sans SC" panose="00000500000000000000" pitchFamily="2" charset="0"/>
              </a:rPr>
              <a:t>A case of pediatric TB declared cured /completed therapy &amp; again shows bacteriological &amp; clinical evidence of TB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3000" b="1" dirty="0" smtClean="0">
                <a:latin typeface="Alegreya Sans SC" panose="00000500000000000000" pitchFamily="2" charset="0"/>
              </a:rPr>
              <a:t>Treatment after default: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>
                <a:latin typeface="Alegreya Sans SC" panose="00000500000000000000" pitchFamily="2" charset="0"/>
              </a:rPr>
              <a:t>A case who took at least 4 wks of ATT &amp; comes after  interruption of treatment for&gt;=2 </a:t>
            </a:r>
            <a:r>
              <a:rPr lang="en-US" sz="3000" dirty="0" err="1" smtClean="0">
                <a:latin typeface="Alegreya Sans SC" panose="00000500000000000000" pitchFamily="2" charset="0"/>
              </a:rPr>
              <a:t>mths</a:t>
            </a:r>
            <a:r>
              <a:rPr lang="en-US" sz="3000" dirty="0" smtClean="0">
                <a:latin typeface="Alegreya Sans SC" panose="00000500000000000000" pitchFamily="2" charset="0"/>
              </a:rPr>
              <a:t> &amp; has active disease (clinical/bacteriological)</a:t>
            </a:r>
          </a:p>
          <a:p>
            <a:r>
              <a:rPr lang="en-US" sz="3000" b="1" dirty="0" smtClean="0">
                <a:latin typeface="Alegreya Sans SC" panose="00000500000000000000" pitchFamily="2" charset="0"/>
              </a:rPr>
              <a:t>Others:</a:t>
            </a:r>
            <a:r>
              <a:rPr lang="en-US" sz="3000" dirty="0" smtClean="0">
                <a:latin typeface="Alegreya Sans SC" panose="00000500000000000000" pitchFamily="2" charset="0"/>
              </a:rPr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>
                <a:latin typeface="Alegreya Sans SC" panose="00000500000000000000" pitchFamily="2" charset="0"/>
              </a:rPr>
              <a:t>For program purpose all retreatment cases where bacteriological confirmation could not be made but ATT started on clinical ground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legreya Sans SC" panose="00000500000000000000" pitchFamily="2" charset="0"/>
              </a:rPr>
              <a:t>Case definitions (RNTCP)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83131"/>
            <a:ext cx="9067800" cy="715962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Alegreya Sans SC" panose="00000500000000000000" pitchFamily="2" charset="0"/>
              </a:rPr>
              <a:t>Diagnostic algorithm of pediatric TB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1438977"/>
            <a:ext cx="441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Persistent fever/cough&gt;2 wks &amp; or</a:t>
            </a:r>
          </a:p>
          <a:p>
            <a:pPr algn="ctr"/>
            <a:r>
              <a:rPr lang="en-US" dirty="0" smtClean="0"/>
              <a:t>Loss of wt/no wt gain &amp; or</a:t>
            </a:r>
          </a:p>
          <a:p>
            <a:pPr algn="ctr"/>
            <a:r>
              <a:rPr lang="en-US" dirty="0" smtClean="0"/>
              <a:t>History of contact of infectious TB</a:t>
            </a:r>
            <a:endParaRPr lang="en-IN" dirty="0"/>
          </a:p>
        </p:txBody>
      </p:sp>
      <p:sp>
        <p:nvSpPr>
          <p:cNvPr id="5" name="Down Arrow 4"/>
          <p:cNvSpPr/>
          <p:nvPr/>
        </p:nvSpPr>
        <p:spPr>
          <a:xfrm>
            <a:off x="4493394" y="2800951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464694" y="3437823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Sputum exam</a:t>
            </a:r>
            <a:endParaRPr lang="en-IN" dirty="0"/>
          </a:p>
        </p:txBody>
      </p:sp>
      <p:sp>
        <p:nvSpPr>
          <p:cNvPr id="7" name="Down Arrow 6"/>
          <p:cNvSpPr/>
          <p:nvPr/>
        </p:nvSpPr>
        <p:spPr>
          <a:xfrm>
            <a:off x="3886200" y="3928711"/>
            <a:ext cx="152400" cy="381000"/>
          </a:xfrm>
          <a:prstGeom prst="downArrow">
            <a:avLst>
              <a:gd name="adj1" fmla="val 6573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2865521" y="4343399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Sputum +</a:t>
            </a:r>
            <a:r>
              <a:rPr lang="en-US" dirty="0" err="1" smtClean="0"/>
              <a:t>ve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4860759" y="4343399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Sputum –</a:t>
            </a:r>
            <a:r>
              <a:rPr lang="en-US" dirty="0" err="1" smtClean="0"/>
              <a:t>ve</a:t>
            </a:r>
            <a:r>
              <a:rPr lang="en-US" dirty="0" smtClean="0"/>
              <a:t>/N.A</a:t>
            </a:r>
            <a:endParaRPr lang="en-IN" dirty="0"/>
          </a:p>
        </p:txBody>
      </p:sp>
      <p:sp>
        <p:nvSpPr>
          <p:cNvPr id="12" name="Down Arrow 11"/>
          <p:cNvSpPr/>
          <p:nvPr/>
        </p:nvSpPr>
        <p:spPr>
          <a:xfrm>
            <a:off x="3414962" y="4724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5826894" y="4721191"/>
            <a:ext cx="152400" cy="304800"/>
          </a:xfrm>
          <a:prstGeom prst="downArrow">
            <a:avLst>
              <a:gd name="adj1" fmla="val 6573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362200" y="5105399"/>
            <a:ext cx="1752600" cy="965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Smear +</a:t>
            </a:r>
            <a:r>
              <a:rPr lang="en-US" dirty="0" err="1" smtClean="0"/>
              <a:t>ve</a:t>
            </a:r>
            <a:r>
              <a:rPr lang="en-US" dirty="0" smtClean="0"/>
              <a:t> PTB</a:t>
            </a:r>
          </a:p>
          <a:p>
            <a:pPr algn="ctr"/>
            <a:r>
              <a:rPr lang="en-US" dirty="0" smtClean="0"/>
              <a:t>Treat according to guidelines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4233108" y="5029200"/>
            <a:ext cx="3581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Received full course of antibiotic or</a:t>
            </a:r>
          </a:p>
          <a:p>
            <a:pPr algn="ctr"/>
            <a:r>
              <a:rPr lang="en-US" dirty="0" smtClean="0"/>
              <a:t>Sick look or respiratory distress or</a:t>
            </a:r>
          </a:p>
          <a:p>
            <a:pPr algn="ctr"/>
            <a:r>
              <a:rPr lang="en-US" dirty="0" smtClean="0"/>
              <a:t>Any other indications for </a:t>
            </a:r>
            <a:r>
              <a:rPr lang="en-US" dirty="0" err="1" smtClean="0"/>
              <a:t>Xray</a:t>
            </a:r>
            <a:r>
              <a:rPr lang="en-US" dirty="0" smtClean="0"/>
              <a:t> chest</a:t>
            </a:r>
            <a:endParaRPr lang="en-IN" dirty="0"/>
          </a:p>
        </p:txBody>
      </p:sp>
      <p:sp>
        <p:nvSpPr>
          <p:cNvPr id="16" name="Down Arrow 15"/>
          <p:cNvSpPr/>
          <p:nvPr/>
        </p:nvSpPr>
        <p:spPr>
          <a:xfrm>
            <a:off x="5750694" y="60960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Down Arrow 16"/>
          <p:cNvSpPr/>
          <p:nvPr/>
        </p:nvSpPr>
        <p:spPr>
          <a:xfrm>
            <a:off x="5334000" y="3928711"/>
            <a:ext cx="152400" cy="381000"/>
          </a:xfrm>
          <a:prstGeom prst="downArrow">
            <a:avLst>
              <a:gd name="adj1" fmla="val 6573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Down Arrow 17"/>
          <p:cNvSpPr/>
          <p:nvPr/>
        </p:nvSpPr>
        <p:spPr>
          <a:xfrm>
            <a:off x="3090912" y="6077552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5661259" y="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1752600" y="0"/>
            <a:ext cx="228600" cy="533400"/>
          </a:xfrm>
          <a:prstGeom prst="downArrow">
            <a:avLst>
              <a:gd name="adj1" fmla="val 736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4800600" y="5334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1355959" y="521769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Yes</a:t>
            </a:r>
            <a:endParaRPr lang="en-IN" sz="2400" dirty="0"/>
          </a:p>
        </p:txBody>
      </p:sp>
      <p:sp>
        <p:nvSpPr>
          <p:cNvPr id="8" name="Down Arrow 7"/>
          <p:cNvSpPr/>
          <p:nvPr/>
        </p:nvSpPr>
        <p:spPr>
          <a:xfrm>
            <a:off x="5334000" y="12192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1600200" y="1066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4191000" y="14478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Course of antibioticx7days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1114124" y="13716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X-ray chest &amp; </a:t>
            </a:r>
            <a:r>
              <a:rPr lang="en-US" dirty="0" err="1" smtClean="0"/>
              <a:t>Mx</a:t>
            </a:r>
            <a:endParaRPr lang="en-IN" dirty="0"/>
          </a:p>
        </p:txBody>
      </p:sp>
      <p:sp>
        <p:nvSpPr>
          <p:cNvPr id="12" name="Down Arrow 11"/>
          <p:cNvSpPr/>
          <p:nvPr/>
        </p:nvSpPr>
        <p:spPr>
          <a:xfrm>
            <a:off x="5334000" y="1981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1676400" y="1981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4572000" y="23622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response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1905000"/>
            <a:ext cx="1524000" cy="723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143000" y="22860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X-ray suggestive &amp; </a:t>
            </a:r>
            <a:r>
              <a:rPr lang="en-US" dirty="0" err="1" smtClean="0"/>
              <a:t>Mx</a:t>
            </a:r>
            <a:r>
              <a:rPr lang="en-US" dirty="0" smtClean="0"/>
              <a:t> +</a:t>
            </a:r>
            <a:r>
              <a:rPr lang="en-US" dirty="0" err="1" smtClean="0"/>
              <a:t>ve</a:t>
            </a:r>
            <a:endParaRPr lang="en-IN" dirty="0"/>
          </a:p>
        </p:txBody>
      </p:sp>
      <p:sp>
        <p:nvSpPr>
          <p:cNvPr id="23" name="Down Arrow 22"/>
          <p:cNvSpPr/>
          <p:nvPr/>
        </p:nvSpPr>
        <p:spPr>
          <a:xfrm>
            <a:off x="1752600" y="39624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Down Arrow 23"/>
          <p:cNvSpPr/>
          <p:nvPr/>
        </p:nvSpPr>
        <p:spPr>
          <a:xfrm>
            <a:off x="1676400" y="31242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1329489" y="33528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GL/IS/BAL</a:t>
            </a:r>
            <a:endParaRPr lang="en-IN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197593" y="2133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62400" y="30480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Either or both -</a:t>
            </a:r>
            <a:r>
              <a:rPr lang="en-US" dirty="0" err="1" smtClean="0"/>
              <a:t>ve</a:t>
            </a:r>
            <a:endParaRPr lang="en-IN" dirty="0"/>
          </a:p>
        </p:txBody>
      </p:sp>
      <p:sp>
        <p:nvSpPr>
          <p:cNvPr id="40" name="Right Arrow 39"/>
          <p:cNvSpPr/>
          <p:nvPr/>
        </p:nvSpPr>
        <p:spPr>
          <a:xfrm>
            <a:off x="5592278" y="3201603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/>
          <p:cNvSpPr/>
          <p:nvPr/>
        </p:nvSpPr>
        <p:spPr>
          <a:xfrm>
            <a:off x="6400800" y="313944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Review for alt diagnosis</a:t>
            </a:r>
            <a:endParaRPr lang="en-IN" dirty="0"/>
          </a:p>
        </p:txBody>
      </p:sp>
      <p:sp>
        <p:nvSpPr>
          <p:cNvPr id="42" name="Rectangle 41"/>
          <p:cNvSpPr/>
          <p:nvPr/>
        </p:nvSpPr>
        <p:spPr>
          <a:xfrm>
            <a:off x="1447800" y="4255569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Smear +</a:t>
            </a:r>
            <a:r>
              <a:rPr lang="en-US" dirty="0" err="1" smtClean="0"/>
              <a:t>ve</a:t>
            </a:r>
            <a:endParaRPr lang="en-IN" dirty="0"/>
          </a:p>
        </p:txBody>
      </p:sp>
      <p:sp>
        <p:nvSpPr>
          <p:cNvPr id="43" name="Down Arrow 42"/>
          <p:cNvSpPr/>
          <p:nvPr/>
        </p:nvSpPr>
        <p:spPr>
          <a:xfrm>
            <a:off x="1676400" y="4876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 43"/>
          <p:cNvSpPr/>
          <p:nvPr/>
        </p:nvSpPr>
        <p:spPr>
          <a:xfrm>
            <a:off x="1219200" y="5158338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Treat as per guidelines</a:t>
            </a:r>
            <a:endParaRPr lang="en-IN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514600" y="38100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276600" y="42672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Smear -</a:t>
            </a:r>
            <a:r>
              <a:rPr lang="en-US" dirty="0" err="1" smtClean="0"/>
              <a:t>ve</a:t>
            </a:r>
            <a:endParaRPr lang="en-IN" dirty="0"/>
          </a:p>
        </p:txBody>
      </p:sp>
      <p:sp>
        <p:nvSpPr>
          <p:cNvPr id="50" name="Down Arrow 49"/>
          <p:cNvSpPr/>
          <p:nvPr/>
        </p:nvSpPr>
        <p:spPr>
          <a:xfrm>
            <a:off x="4076700" y="4759292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ectangle 50"/>
          <p:cNvSpPr/>
          <p:nvPr/>
        </p:nvSpPr>
        <p:spPr>
          <a:xfrm>
            <a:off x="3653991" y="4987892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Snear</a:t>
            </a:r>
            <a:r>
              <a:rPr lang="en-US" dirty="0" smtClean="0"/>
              <a:t> –</a:t>
            </a:r>
            <a:r>
              <a:rPr lang="en-US" dirty="0" err="1" smtClean="0"/>
              <a:t>ve</a:t>
            </a:r>
            <a:r>
              <a:rPr lang="en-US" dirty="0" smtClean="0"/>
              <a:t> PTB</a:t>
            </a:r>
          </a:p>
          <a:p>
            <a:pPr algn="ctr"/>
            <a:r>
              <a:rPr lang="en-US" dirty="0" smtClean="0"/>
              <a:t>Treat as per guidelines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If X-ray chest- non specific shadow &amp; </a:t>
            </a:r>
            <a:r>
              <a:rPr lang="en-US" sz="3000" dirty="0" err="1" smtClean="0">
                <a:latin typeface="Alegreya Sans SC" panose="00000500000000000000" pitchFamily="2" charset="0"/>
              </a:rPr>
              <a:t>Mx</a:t>
            </a:r>
            <a:r>
              <a:rPr lang="en-US" sz="3000" dirty="0" smtClean="0">
                <a:latin typeface="Alegreya Sans SC" panose="00000500000000000000" pitchFamily="2" charset="0"/>
              </a:rPr>
              <a:t> +</a:t>
            </a:r>
            <a:r>
              <a:rPr lang="en-US" sz="3000" dirty="0" err="1" smtClean="0">
                <a:latin typeface="Alegreya Sans SC" panose="00000500000000000000" pitchFamily="2" charset="0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</a:rPr>
              <a:t> or –</a:t>
            </a:r>
            <a:r>
              <a:rPr lang="en-US" sz="3000" dirty="0" err="1" smtClean="0">
                <a:latin typeface="Alegreya Sans SC" panose="00000500000000000000" pitchFamily="2" charset="0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</a:rPr>
              <a:t>  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</a:t>
            </a:r>
            <a:r>
              <a:rPr lang="en-US" sz="3000" dirty="0" smtClean="0">
                <a:latin typeface="Alegreya Sans SC" panose="00000500000000000000" pitchFamily="2" charset="0"/>
              </a:rPr>
              <a:t>  Rpt X-ray chest after a course of antibiotics if not given earlier 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 still persistent non specific shadow with 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Mx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 +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 or –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  do GL/IS/BAL  smear +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 smear +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 PTB &amp; treat as per guidelines. </a:t>
            </a:r>
          </a:p>
          <a:p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If smear is negative  look for alt diagnosis (if no alt diagnosis then treat as smear –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 PTB &amp; treat as per guidelines)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583131"/>
            <a:ext cx="9067800" cy="715962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Alegreya Sans SC" panose="00000500000000000000" pitchFamily="2" charset="0"/>
              </a:rPr>
              <a:t>Diagnostic algorithm of pediatric TB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If X ray normal &amp; </a:t>
            </a:r>
            <a:r>
              <a:rPr lang="en-US" sz="3000" dirty="0" err="1" smtClean="0">
                <a:latin typeface="Alegreya Sans SC" panose="00000500000000000000" pitchFamily="2" charset="0"/>
              </a:rPr>
              <a:t>Mx</a:t>
            </a:r>
            <a:r>
              <a:rPr lang="en-US" sz="3000" dirty="0" smtClean="0">
                <a:latin typeface="Alegreya Sans SC" panose="00000500000000000000" pitchFamily="2" charset="0"/>
              </a:rPr>
              <a:t> +</a:t>
            </a:r>
            <a:r>
              <a:rPr lang="en-US" sz="3000" dirty="0" err="1" smtClean="0">
                <a:latin typeface="Alegreya Sans SC" panose="00000500000000000000" pitchFamily="2" charset="0"/>
              </a:rPr>
              <a:t>ve</a:t>
            </a:r>
            <a:r>
              <a:rPr lang="en-US" sz="3000" dirty="0" smtClean="0">
                <a:latin typeface="Alegreya Sans SC" panose="00000500000000000000" pitchFamily="2" charset="0"/>
              </a:rPr>
              <a:t> 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 review for alt diagnosis &amp; treat accordingly</a:t>
            </a:r>
          </a:p>
          <a:p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If no alt diagnosis established  look for extra pulmonary sites</a:t>
            </a:r>
          </a:p>
          <a:p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If no extra pulmonary sites involved take expert opinion (CT chest may be </a:t>
            </a:r>
            <a:r>
              <a:rPr lang="en-US" sz="3000" dirty="0" err="1" smtClean="0">
                <a:latin typeface="Alegreya Sans SC" panose="00000500000000000000" pitchFamily="2" charset="0"/>
                <a:sym typeface="Wingdings" pitchFamily="2" charset="2"/>
              </a:rPr>
              <a:t>rqd</a:t>
            </a:r>
            <a:r>
              <a:rPr lang="en-US" sz="3000" dirty="0" smtClean="0">
                <a:latin typeface="Alegreya Sans SC" panose="00000500000000000000" pitchFamily="2" charset="0"/>
                <a:sym typeface="Wingdings" pitchFamily="2" charset="2"/>
              </a:rPr>
              <a:t>.)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583131"/>
            <a:ext cx="9067800" cy="715962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Alegreya Sans SC" panose="00000500000000000000" pitchFamily="2" charset="0"/>
              </a:rPr>
              <a:t>Diagnostic algorithm of pediatric TB</a:t>
            </a:r>
            <a:endParaRPr lang="en-IN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Diagnosis </a:t>
            </a:r>
            <a:r>
              <a:rPr lang="en-US" dirty="0" err="1" smtClean="0">
                <a:latin typeface="Alegreya Sans SC" panose="00000500000000000000" pitchFamily="2" charset="0"/>
              </a:rPr>
              <a:t>contd</a:t>
            </a:r>
            <a:r>
              <a:rPr lang="en-US" dirty="0" smtClean="0">
                <a:latin typeface="Alegreya Sans SC" panose="00000500000000000000" pitchFamily="2" charset="0"/>
              </a:rPr>
              <a:t>…</a:t>
            </a:r>
            <a:endParaRPr lang="en-IN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189" y="1219200"/>
            <a:ext cx="8229600" cy="4525963"/>
          </a:xfrm>
          <a:noFill/>
        </p:spPr>
        <p:txBody>
          <a:bodyPr>
            <a:noAutofit/>
          </a:bodyPr>
          <a:lstStyle/>
          <a:p>
            <a:r>
              <a:rPr lang="en-US" sz="3000" dirty="0" smtClean="0">
                <a:latin typeface="Alegreya Sans SC" panose="00000500000000000000" pitchFamily="2" charset="0"/>
              </a:rPr>
              <a:t>USG abdomen for lymph nodes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FNAC &amp; biopsy of involved lymph nodes/organs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CT scan rarely </a:t>
            </a:r>
            <a:r>
              <a:rPr lang="en-US" sz="3000" dirty="0" err="1" smtClean="0">
                <a:latin typeface="Alegreya Sans SC" panose="00000500000000000000" pitchFamily="2" charset="0"/>
              </a:rPr>
              <a:t>rqd</a:t>
            </a:r>
            <a:r>
              <a:rPr lang="en-US" sz="3000" dirty="0" smtClean="0">
                <a:latin typeface="Alegreya Sans SC" panose="00000500000000000000" pitchFamily="2" charset="0"/>
              </a:rPr>
              <a:t>.</a:t>
            </a:r>
          </a:p>
          <a:p>
            <a:r>
              <a:rPr lang="en-US" sz="3000" dirty="0" err="1" smtClean="0">
                <a:latin typeface="Alegreya Sans SC" panose="00000500000000000000" pitchFamily="2" charset="0"/>
              </a:rPr>
              <a:t>Sero</a:t>
            </a:r>
            <a:r>
              <a:rPr lang="en-US" sz="3000" dirty="0" smtClean="0">
                <a:latin typeface="Alegreya Sans SC" panose="00000500000000000000" pitchFamily="2" charset="0"/>
              </a:rPr>
              <a:t> diagnosis- antibody or antigen tests not recommended (TB Elisa)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Interferon </a:t>
            </a:r>
            <a:r>
              <a:rPr lang="en-US" sz="3000" dirty="0" err="1" smtClean="0">
                <a:latin typeface="Alegreya Sans SC" panose="00000500000000000000" pitchFamily="2" charset="0"/>
              </a:rPr>
              <a:t>gama</a:t>
            </a:r>
            <a:r>
              <a:rPr lang="en-US" sz="3000" dirty="0" smtClean="0">
                <a:latin typeface="Alegreya Sans SC" panose="00000500000000000000" pitchFamily="2" charset="0"/>
              </a:rPr>
              <a:t> release assay –Early secretion antigen target 6 (ESAT6) &amp;  Culture filtrate protein(CFP10)- </a:t>
            </a:r>
            <a:r>
              <a:rPr lang="en-US" sz="3000" dirty="0" err="1" smtClean="0">
                <a:latin typeface="Alegreya Sans SC" panose="00000500000000000000" pitchFamily="2" charset="0"/>
              </a:rPr>
              <a:t>Quantiferron</a:t>
            </a:r>
            <a:r>
              <a:rPr lang="en-US" sz="3000" dirty="0" smtClean="0">
                <a:latin typeface="Alegreya Sans SC" panose="00000500000000000000" pitchFamily="2" charset="0"/>
              </a:rPr>
              <a:t> gold test and  T- spot test</a:t>
            </a:r>
          </a:p>
          <a:p>
            <a:r>
              <a:rPr lang="en-US" sz="3000" dirty="0" smtClean="0">
                <a:latin typeface="Alegreya Sans SC" panose="00000500000000000000" pitchFamily="2" charset="0"/>
              </a:rPr>
              <a:t>TB PCR-NAAT –Poor sensitivity but real time PCR-recommended by WHO</a:t>
            </a:r>
            <a:endParaRPr lang="en-IN" sz="30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922</Words>
  <Application>Microsoft Office PowerPoint</Application>
  <PresentationFormat>On-screen Show (4:3)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Alegreya Sans SC</vt:lpstr>
      <vt:lpstr>Arial</vt:lpstr>
      <vt:lpstr>Calibri</vt:lpstr>
      <vt:lpstr>Wingdings</vt:lpstr>
      <vt:lpstr>Office Theme</vt:lpstr>
      <vt:lpstr>Tuberculosis in children BY MBBSPPT.COM</vt:lpstr>
      <vt:lpstr>Learning objective </vt:lpstr>
      <vt:lpstr>Case definitions (RNTCP)</vt:lpstr>
      <vt:lpstr>PowerPoint Presentation</vt:lpstr>
      <vt:lpstr>Diagnostic algorithm of pediatric TB</vt:lpstr>
      <vt:lpstr>PowerPoint Presentation</vt:lpstr>
      <vt:lpstr>Diagnostic algorithm of pediatric TB</vt:lpstr>
      <vt:lpstr>Diagnostic algorithm of pediatric TB</vt:lpstr>
      <vt:lpstr>Diagnosis contd…</vt:lpstr>
      <vt:lpstr>Treatment categories</vt:lpstr>
      <vt:lpstr>DOTS</vt:lpstr>
      <vt:lpstr>Anti tubercular drugs</vt:lpstr>
      <vt:lpstr>Treatment categories &amp; regimen</vt:lpstr>
      <vt:lpstr>Drug dosage</vt:lpstr>
      <vt:lpstr>Chemoprophylaxis</vt:lpstr>
      <vt:lpstr>Chemoprophylaxis contd….</vt:lpstr>
      <vt:lpstr>MDR &amp; XDR TB</vt:lpstr>
      <vt:lpstr>TB bacillus concn &amp; microscopic yeild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Tuberculosis in children</dc:title>
  <dc:creator>Owner</dc:creator>
  <cp:lastModifiedBy>Mithilesh Patel</cp:lastModifiedBy>
  <cp:revision>20</cp:revision>
  <dcterms:created xsi:type="dcterms:W3CDTF">2006-08-16T00:00:00Z</dcterms:created>
  <dcterms:modified xsi:type="dcterms:W3CDTF">2017-05-19T14:41:29Z</dcterms:modified>
</cp:coreProperties>
</file>