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7" r:id="rId2"/>
    <p:sldId id="269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B61F8-BB89-4853-8E0A-D8566C7F65EA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AB49-5D55-4A38-8656-BA625547E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DE9868-B2A0-44E2-88E7-AF86CC994B4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EA4C03-A40F-4BD0-92B1-00FA99D7D7D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057E34-0B1B-4F25-B4CD-EBB0F9240D7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DR.%20ARUN%20MULLAJI\My%20Documents\Video%20clips\sharma.MPG" TargetMode="Externa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My%20Documents\uka\thanekarROM.MPG" TargetMode="Externa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DR.%20ARUN%20MULLAJI\My%20Documents\WIROC\uka.MPG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Unicondylar Knee Replacement</a:t>
            </a:r>
          </a:p>
        </p:txBody>
      </p:sp>
      <p:pic>
        <p:nvPicPr>
          <p:cNvPr id="2560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33700" y="1752600"/>
            <a:ext cx="3276600" cy="4502812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306" name="sharma.MP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 t="39999"/>
          <a:stretch>
            <a:fillRect/>
          </a:stretch>
        </p:blipFill>
        <p:spPr bwMode="auto">
          <a:xfrm>
            <a:off x="4343400" y="2133600"/>
            <a:ext cx="48260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3" descr="sharma08"/>
          <p:cNvPicPr>
            <a:picLocks noChangeAspect="1" noChangeArrowheads="1"/>
          </p:cNvPicPr>
          <p:nvPr/>
        </p:nvPicPr>
        <p:blipFill>
          <a:blip r:embed="rId4"/>
          <a:srcRect l="10187" t="5000" r="-5499" b="6250"/>
          <a:stretch>
            <a:fillRect/>
          </a:stretch>
        </p:blipFill>
        <p:spPr bwMode="auto">
          <a:xfrm>
            <a:off x="2209800" y="4114800"/>
            <a:ext cx="2209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6" descr="sharma06"/>
          <p:cNvPicPr>
            <a:picLocks noChangeAspect="1" noChangeArrowheads="1"/>
          </p:cNvPicPr>
          <p:nvPr/>
        </p:nvPicPr>
        <p:blipFill>
          <a:blip r:embed="rId5"/>
          <a:srcRect l="17610" r="11949"/>
          <a:stretch>
            <a:fillRect/>
          </a:stretch>
        </p:blipFill>
        <p:spPr bwMode="auto">
          <a:xfrm>
            <a:off x="0" y="0"/>
            <a:ext cx="2133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7" descr="sharma9"/>
          <p:cNvPicPr>
            <a:picLocks noChangeAspect="1" noChangeArrowheads="1"/>
          </p:cNvPicPr>
          <p:nvPr/>
        </p:nvPicPr>
        <p:blipFill>
          <a:blip r:embed="rId6"/>
          <a:srcRect l="24529" r="7547"/>
          <a:stretch>
            <a:fillRect/>
          </a:stretch>
        </p:blipFill>
        <p:spPr bwMode="auto">
          <a:xfrm>
            <a:off x="2209800" y="0"/>
            <a:ext cx="2057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6" name="Picture 8" descr="sharma07"/>
          <p:cNvPicPr>
            <a:picLocks noChangeAspect="1" noChangeArrowheads="1"/>
          </p:cNvPicPr>
          <p:nvPr/>
        </p:nvPicPr>
        <p:blipFill>
          <a:blip r:embed="rId7"/>
          <a:srcRect l="9103" t="25000" r="8333"/>
          <a:stretch>
            <a:fillRect/>
          </a:stretch>
        </p:blipFill>
        <p:spPr bwMode="auto">
          <a:xfrm>
            <a:off x="0" y="4114800"/>
            <a:ext cx="2133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543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430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54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543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430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thanepost2"/>
          <p:cNvPicPr>
            <a:picLocks noChangeAspect="1" noChangeArrowheads="1"/>
          </p:cNvPicPr>
          <p:nvPr/>
        </p:nvPicPr>
        <p:blipFill>
          <a:blip r:embed="rId3"/>
          <a:srcRect l="7866" t="25468" r="3371" b="14607"/>
          <a:stretch>
            <a:fillRect/>
          </a:stretch>
        </p:blipFill>
        <p:spPr bwMode="auto">
          <a:xfrm>
            <a:off x="0" y="4343400"/>
            <a:ext cx="4038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143000" y="144463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endParaRPr lang="en-US"/>
          </a:p>
        </p:txBody>
      </p:sp>
      <p:pic>
        <p:nvPicPr>
          <p:cNvPr id="57348" name="Picture 4" descr="thanexr3"/>
          <p:cNvPicPr>
            <a:picLocks noChangeAspect="1" noChangeArrowheads="1"/>
          </p:cNvPicPr>
          <p:nvPr/>
        </p:nvPicPr>
        <p:blipFill>
          <a:blip r:embed="rId4"/>
          <a:srcRect l="16151" t="1538" r="12631"/>
          <a:stretch>
            <a:fillRect/>
          </a:stretch>
        </p:blipFill>
        <p:spPr bwMode="auto">
          <a:xfrm>
            <a:off x="630310" y="304799"/>
            <a:ext cx="2493890" cy="37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1229555" y="3429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Erect</a:t>
            </a:r>
            <a:endParaRPr lang="en-US" dirty="0">
              <a:latin typeface="Arial" charset="0"/>
            </a:endParaRPr>
          </a:p>
        </p:txBody>
      </p:sp>
      <p:pic>
        <p:nvPicPr>
          <p:cNvPr id="57350" name="Picture 7" descr="thanekarxr"/>
          <p:cNvPicPr>
            <a:picLocks noChangeAspect="1" noChangeArrowheads="1"/>
          </p:cNvPicPr>
          <p:nvPr/>
        </p:nvPicPr>
        <p:blipFill>
          <a:blip r:embed="rId5"/>
          <a:srcRect r="12903"/>
          <a:stretch>
            <a:fillRect/>
          </a:stretch>
        </p:blipFill>
        <p:spPr bwMode="auto">
          <a:xfrm>
            <a:off x="5715000" y="0"/>
            <a:ext cx="189071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1" name="Picture 8" descr="thanekarxr2"/>
          <p:cNvPicPr>
            <a:picLocks noChangeAspect="1" noChangeArrowheads="1"/>
          </p:cNvPicPr>
          <p:nvPr/>
        </p:nvPicPr>
        <p:blipFill>
          <a:blip r:embed="rId6"/>
          <a:srcRect l="10417" r="2083"/>
          <a:stretch>
            <a:fillRect/>
          </a:stretch>
        </p:blipFill>
        <p:spPr bwMode="auto">
          <a:xfrm>
            <a:off x="3813175" y="0"/>
            <a:ext cx="19018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2" name="Text Box 9"/>
          <p:cNvSpPr txBox="1">
            <a:spLocks noChangeArrowheads="1"/>
          </p:cNvSpPr>
          <p:nvPr/>
        </p:nvSpPr>
        <p:spPr bwMode="auto">
          <a:xfrm>
            <a:off x="4724400" y="51816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Postop xrays</a:t>
            </a:r>
            <a:endParaRPr lang="en-US">
              <a:latin typeface="Arial" charset="0"/>
            </a:endParaRPr>
          </a:p>
        </p:txBody>
      </p:sp>
      <p:pic>
        <p:nvPicPr>
          <p:cNvPr id="355338" name="thanekarROM.MP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191000" y="3124200"/>
            <a:ext cx="4953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553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533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55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553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5338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9" name="Picture 3" descr="failed ukas"/>
          <p:cNvPicPr>
            <a:picLocks noChangeAspect="1" noChangeArrowheads="1"/>
          </p:cNvPicPr>
          <p:nvPr/>
        </p:nvPicPr>
        <p:blipFill>
          <a:blip r:embed="rId2"/>
          <a:srcRect l="58064" t="27655" r="9677" b="8456"/>
          <a:stretch>
            <a:fillRect/>
          </a:stretch>
        </p:blipFill>
        <p:spPr bwMode="auto">
          <a:xfrm>
            <a:off x="3657600" y="3238500"/>
            <a:ext cx="1912938" cy="2667000"/>
          </a:xfrm>
          <a:prstGeom prst="rect">
            <a:avLst/>
          </a:prstGeom>
          <a:noFill/>
          <a:ln w="38100" cmpd="dbl">
            <a:solidFill>
              <a:srgbClr val="FF6600"/>
            </a:solidFill>
            <a:miter lim="800000"/>
            <a:headEnd/>
            <a:tailEnd/>
          </a:ln>
        </p:spPr>
      </p:pic>
      <p:pic>
        <p:nvPicPr>
          <p:cNvPr id="60420" name="Picture 4" descr="failed uka"/>
          <p:cNvPicPr>
            <a:picLocks noChangeAspect="1" noChangeArrowheads="1"/>
          </p:cNvPicPr>
          <p:nvPr/>
        </p:nvPicPr>
        <p:blipFill>
          <a:blip r:embed="rId3">
            <a:lum bright="36000" contrast="18000"/>
            <a:grayscl/>
          </a:blip>
          <a:srcRect l="61224" t="4588" r="2040" b="8221"/>
          <a:stretch>
            <a:fillRect/>
          </a:stretch>
        </p:blipFill>
        <p:spPr bwMode="auto">
          <a:xfrm>
            <a:off x="152400" y="3259138"/>
            <a:ext cx="1463675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Picture 5" descr="failed uka"/>
          <p:cNvPicPr>
            <a:picLocks noChangeAspect="1" noChangeArrowheads="1"/>
          </p:cNvPicPr>
          <p:nvPr/>
        </p:nvPicPr>
        <p:blipFill>
          <a:blip r:embed="rId3">
            <a:lum bright="36000" contrast="18000"/>
            <a:grayscl/>
          </a:blip>
          <a:srcRect l="6131" t="4082" r="56715" b="8163"/>
          <a:stretch>
            <a:fillRect/>
          </a:stretch>
        </p:blipFill>
        <p:spPr bwMode="auto">
          <a:xfrm>
            <a:off x="1600200" y="3238500"/>
            <a:ext cx="14827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2" name="Picture 6" descr="failed uka2"/>
          <p:cNvPicPr>
            <a:picLocks noChangeAspect="1" noChangeArrowheads="1"/>
          </p:cNvPicPr>
          <p:nvPr/>
        </p:nvPicPr>
        <p:blipFill>
          <a:blip r:embed="rId4">
            <a:lum bright="18000" contrast="6000"/>
            <a:grayscl/>
          </a:blip>
          <a:srcRect l="3252" t="12610" r="58224" b="3328"/>
          <a:stretch>
            <a:fillRect/>
          </a:stretch>
        </p:blipFill>
        <p:spPr bwMode="auto">
          <a:xfrm>
            <a:off x="6096000" y="3238500"/>
            <a:ext cx="157956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3" name="Picture 7" descr="failed uka2"/>
          <p:cNvPicPr>
            <a:picLocks noChangeAspect="1" noChangeArrowheads="1"/>
          </p:cNvPicPr>
          <p:nvPr/>
        </p:nvPicPr>
        <p:blipFill>
          <a:blip r:embed="rId4">
            <a:lum bright="18000" contrast="6000"/>
            <a:grayscl/>
          </a:blip>
          <a:srcRect l="59662" t="12610" r="7317" b="3328"/>
          <a:stretch>
            <a:fillRect/>
          </a:stretch>
        </p:blipFill>
        <p:spPr bwMode="auto">
          <a:xfrm>
            <a:off x="7620000" y="3238500"/>
            <a:ext cx="135413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4" name="AutoShape 8"/>
          <p:cNvSpPr>
            <a:spLocks noChangeArrowheads="1"/>
          </p:cNvSpPr>
          <p:nvPr/>
        </p:nvSpPr>
        <p:spPr bwMode="auto">
          <a:xfrm>
            <a:off x="3200400" y="44577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99FFCC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5" name="AutoShape 9"/>
          <p:cNvSpPr>
            <a:spLocks noChangeArrowheads="1"/>
          </p:cNvSpPr>
          <p:nvPr/>
        </p:nvSpPr>
        <p:spPr bwMode="auto">
          <a:xfrm>
            <a:off x="5638800" y="44577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99FFCC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152400" y="3200400"/>
            <a:ext cx="2971800" cy="2743200"/>
          </a:xfrm>
          <a:prstGeom prst="rect">
            <a:avLst/>
          </a:prstGeom>
          <a:noFill/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6096000" y="3200400"/>
            <a:ext cx="2971800" cy="2743200"/>
          </a:xfrm>
          <a:prstGeom prst="rect">
            <a:avLst/>
          </a:prstGeom>
          <a:noFill/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8B625F-9CB4-3BC4-45E8-61BE9B80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  <a:cs typeface="Times New Roman" pitchFamily="18" charset="0"/>
              </a:rPr>
              <a:t>Conversion of UKA to TKR</a:t>
            </a:r>
            <a:r>
              <a:rPr lang="en-GB" dirty="0">
                <a:latin typeface="+mj-lt"/>
                <a:cs typeface="Times New Roman" pitchFamily="18" charset="0"/>
              </a:rPr>
              <a:t> </a:t>
            </a:r>
            <a:endParaRPr lang="en-IN" dirty="0"/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66019"/>
            <a:ext cx="8522574" cy="5310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58240"/>
            <a:ext cx="5410200" cy="5623560"/>
          </a:xfrm>
        </p:spPr>
        <p:txBody>
          <a:bodyPr>
            <a:normAutofit/>
          </a:bodyPr>
          <a:lstStyle/>
          <a:p>
            <a:r>
              <a:rPr lang="en-US" dirty="0"/>
              <a:t>Unlike total knee replacement surgery UKA is</a:t>
            </a:r>
          </a:p>
          <a:p>
            <a:pPr lvl="1"/>
            <a:r>
              <a:rPr lang="en-US" dirty="0"/>
              <a:t>Less invasive procedure</a:t>
            </a:r>
          </a:p>
          <a:p>
            <a:pPr lvl="1"/>
            <a:r>
              <a:rPr lang="en-US" dirty="0"/>
              <a:t>Replaces only damaged or arthritic parts in either compartments</a:t>
            </a:r>
          </a:p>
          <a:p>
            <a:endParaRPr lang="en-US" dirty="0"/>
          </a:p>
          <a:p>
            <a:r>
              <a:rPr lang="en-US" dirty="0"/>
              <a:t>UKA aims to resurface the diseased compartment without altering the kinematics of knee joint by load transfer or sacrificing the cruciate ligaments.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486400" y="1219904"/>
            <a:ext cx="3429000" cy="5028496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/>
              <a:t>Indications of UKA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5181600"/>
          </a:xfrm>
        </p:spPr>
        <p:txBody>
          <a:bodyPr>
            <a:noAutofit/>
          </a:bodyPr>
          <a:lstStyle/>
          <a:p>
            <a:r>
              <a:rPr lang="en-US" sz="2400" dirty="0"/>
              <a:t>Clinically:-</a:t>
            </a:r>
          </a:p>
          <a:p>
            <a:pPr>
              <a:buNone/>
            </a:pPr>
            <a:r>
              <a:rPr lang="en-US" sz="2400" dirty="0"/>
              <a:t>   -Pain and tenderness localized to one side of joint line,</a:t>
            </a:r>
          </a:p>
          <a:p>
            <a:pPr>
              <a:buNone/>
            </a:pPr>
            <a:r>
              <a:rPr lang="en-US" sz="2400" dirty="0"/>
              <a:t>   -Flexion Arc greater than 90*,</a:t>
            </a:r>
          </a:p>
          <a:p>
            <a:pPr>
              <a:buNone/>
            </a:pPr>
            <a:r>
              <a:rPr lang="en-US" sz="2400" dirty="0"/>
              <a:t>   -FFD less than 10*,</a:t>
            </a:r>
          </a:p>
          <a:p>
            <a:pPr>
              <a:buNone/>
            </a:pPr>
            <a:r>
              <a:rPr lang="en-US" sz="2400" dirty="0"/>
              <a:t>   -Passively  correctable deformity,</a:t>
            </a:r>
          </a:p>
          <a:p>
            <a:pPr>
              <a:buNone/>
            </a:pPr>
            <a:r>
              <a:rPr lang="en-US" sz="2400" dirty="0"/>
              <a:t>   -Intact ACL.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Radiologically:-</a:t>
            </a:r>
          </a:p>
          <a:p>
            <a:pPr>
              <a:buNone/>
            </a:pPr>
            <a:r>
              <a:rPr lang="en-US" sz="2400" dirty="0"/>
              <a:t>   -Isolated  Uni-compartmental OA,</a:t>
            </a:r>
          </a:p>
          <a:p>
            <a:pPr>
              <a:buNone/>
            </a:pPr>
            <a:r>
              <a:rPr lang="en-US" sz="2400" dirty="0"/>
              <a:t>   -Varus deformity &lt;10* or Valgus deformity&lt;5*,</a:t>
            </a:r>
          </a:p>
          <a:p>
            <a:pPr>
              <a:buNone/>
            </a:pPr>
            <a:r>
              <a:rPr lang="en-US" sz="2400" dirty="0"/>
              <a:t>   -Insignificant degenerative changes in opposite compartment.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/>
              <a:t>Contraindications of UKA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OA involving both compartments ,</a:t>
            </a:r>
          </a:p>
          <a:p>
            <a:r>
              <a:rPr lang="en-US" dirty="0"/>
              <a:t>Absence of an intact ACL,</a:t>
            </a:r>
          </a:p>
          <a:p>
            <a:r>
              <a:rPr lang="en-US" dirty="0"/>
              <a:t>Inflammatory  Arthritis,</a:t>
            </a:r>
          </a:p>
          <a:p>
            <a:r>
              <a:rPr lang="en-US" dirty="0"/>
              <a:t>Crystal deposition induced Arthritis,</a:t>
            </a:r>
          </a:p>
          <a:p>
            <a:r>
              <a:rPr lang="en-US" dirty="0"/>
              <a:t>Full thickness patellar cartilage loss,</a:t>
            </a:r>
          </a:p>
          <a:p>
            <a:r>
              <a:rPr lang="en-US" dirty="0"/>
              <a:t>Previous HTO,</a:t>
            </a:r>
          </a:p>
          <a:p>
            <a:r>
              <a:rPr lang="en-US" dirty="0"/>
              <a:t>Previous Patellectomy,</a:t>
            </a:r>
          </a:p>
          <a:p>
            <a:r>
              <a:rPr lang="en-US" dirty="0"/>
              <a:t>BMI &gt;30 kg/m2.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838200" y="209550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endParaRPr lang="en-US"/>
          </a:p>
        </p:txBody>
      </p:sp>
      <p:pic>
        <p:nvPicPr>
          <p:cNvPr id="55300" name="Picture 4" descr="thaneintra3"/>
          <p:cNvPicPr>
            <a:picLocks noChangeAspect="1" noChangeArrowheads="1"/>
          </p:cNvPicPr>
          <p:nvPr/>
        </p:nvPicPr>
        <p:blipFill>
          <a:blip r:embed="rId3"/>
          <a:srcRect l="31729" t="11842" r="9062" b="516"/>
          <a:stretch>
            <a:fillRect/>
          </a:stretch>
        </p:blipFill>
        <p:spPr bwMode="auto">
          <a:xfrm>
            <a:off x="4791077" y="533400"/>
            <a:ext cx="4124324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5" descr="BINAY KUMAY (1)"/>
          <p:cNvPicPr>
            <a:picLocks noChangeAspect="1" noChangeArrowheads="1"/>
          </p:cNvPicPr>
          <p:nvPr/>
        </p:nvPicPr>
        <p:blipFill>
          <a:blip r:embed="rId4"/>
          <a:srcRect t="13580" b="14815"/>
          <a:stretch>
            <a:fillRect/>
          </a:stretch>
        </p:blipFill>
        <p:spPr bwMode="auto">
          <a:xfrm>
            <a:off x="2159664" y="4057650"/>
            <a:ext cx="4824671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2" name="AutoShape 6"/>
          <p:cNvSpPr>
            <a:spLocks noChangeArrowheads="1"/>
          </p:cNvSpPr>
          <p:nvPr/>
        </p:nvSpPr>
        <p:spPr bwMode="auto">
          <a:xfrm>
            <a:off x="3505200" y="57150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99FFCC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53287" name="uka.MP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295275" y="533400"/>
            <a:ext cx="412432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532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328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53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532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328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/>
              <a:t>Procedural tips: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/>
              <a:t>Avoid </a:t>
            </a:r>
            <a:r>
              <a:rPr lang="en-US" dirty="0" err="1"/>
              <a:t>overcorrections</a:t>
            </a:r>
            <a:endParaRPr lang="en-US" dirty="0"/>
          </a:p>
          <a:p>
            <a:pPr lvl="1" fontAlgn="base"/>
            <a:r>
              <a:rPr lang="en-US" dirty="0" err="1"/>
              <a:t>undercorrect</a:t>
            </a:r>
            <a:r>
              <a:rPr lang="en-US" dirty="0"/>
              <a:t> the mechanical axis by 2-3 degrees</a:t>
            </a:r>
          </a:p>
          <a:p>
            <a:pPr lvl="1" fontAlgn="base"/>
            <a:r>
              <a:rPr lang="en-US" dirty="0"/>
              <a:t>overcorrection places excess load on </a:t>
            </a:r>
            <a:r>
              <a:rPr lang="en-US" dirty="0" err="1"/>
              <a:t>unresurfaced</a:t>
            </a:r>
            <a:r>
              <a:rPr lang="en-US" dirty="0"/>
              <a:t> compartment.</a:t>
            </a:r>
          </a:p>
          <a:p>
            <a:pPr fontAlgn="base"/>
            <a:r>
              <a:rPr lang="en-US" dirty="0"/>
              <a:t>Remove osteophytes (peripheral and notch)</a:t>
            </a:r>
          </a:p>
          <a:p>
            <a:pPr fontAlgn="base"/>
            <a:r>
              <a:rPr lang="en-US" dirty="0"/>
              <a:t>Resect minimal bone</a:t>
            </a:r>
          </a:p>
          <a:p>
            <a:pPr fontAlgn="base"/>
            <a:r>
              <a:rPr lang="en-US" dirty="0"/>
              <a:t>Avoid extensive  soft tissue releases</a:t>
            </a:r>
          </a:p>
          <a:p>
            <a:pPr fontAlgn="base"/>
            <a:r>
              <a:rPr lang="en-US" dirty="0"/>
              <a:t>Avoid edge loading</a:t>
            </a:r>
          </a:p>
          <a:p>
            <a:pPr fontAlgn="base"/>
            <a:r>
              <a:rPr lang="en-US" dirty="0"/>
              <a:t>Prevent tibial spine impingement with proper mediolateral placement.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/>
              <a:t>Advantages of UKA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44040"/>
            <a:ext cx="4800600" cy="47091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Preservation of normal knee kinematics (Retaining ACL &amp; PCL)</a:t>
            </a:r>
          </a:p>
          <a:p>
            <a:r>
              <a:rPr lang="en-US" dirty="0"/>
              <a:t>Small incision size,</a:t>
            </a:r>
          </a:p>
          <a:p>
            <a:r>
              <a:rPr lang="en-US" dirty="0"/>
              <a:t>Less bone removed,</a:t>
            </a:r>
          </a:p>
          <a:p>
            <a:r>
              <a:rPr lang="en-US" dirty="0"/>
              <a:t>Less blood loss,</a:t>
            </a:r>
          </a:p>
          <a:p>
            <a:r>
              <a:rPr lang="en-US" dirty="0"/>
              <a:t>Lower morbidity,</a:t>
            </a:r>
          </a:p>
          <a:p>
            <a:r>
              <a:rPr lang="en-US" dirty="0"/>
              <a:t>Quicker recovery &amp; Early rehabilitation,</a:t>
            </a:r>
          </a:p>
          <a:p>
            <a:r>
              <a:rPr lang="en-US" dirty="0"/>
              <a:t>Shorter hospitalization.</a:t>
            </a:r>
            <a:endParaRPr lang="en-US" b="1" dirty="0">
              <a:solidFill>
                <a:srgbClr val="0000FF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5" descr="uni4"/>
          <p:cNvPicPr>
            <a:picLocks noChangeAspect="1" noChangeArrowheads="1"/>
          </p:cNvPicPr>
          <p:nvPr/>
        </p:nvPicPr>
        <p:blipFill>
          <a:blip r:embed="rId2"/>
          <a:srcRect l="64633" t="3859" r="1180" b="18979"/>
          <a:stretch>
            <a:fillRect/>
          </a:stretch>
        </p:blipFill>
        <p:spPr bwMode="auto">
          <a:xfrm>
            <a:off x="5256212" y="1829461"/>
            <a:ext cx="3659188" cy="457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UKA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Inferior survivorship,</a:t>
            </a:r>
          </a:p>
          <a:p>
            <a:r>
              <a:rPr lang="en-US" dirty="0"/>
              <a:t>Secondary degeneration of opposite compartment,</a:t>
            </a:r>
          </a:p>
          <a:p>
            <a:r>
              <a:rPr lang="en-US" dirty="0"/>
              <a:t>Patella impingement on femoral component (patella pain),</a:t>
            </a:r>
          </a:p>
          <a:p>
            <a:r>
              <a:rPr lang="en-US" dirty="0"/>
              <a:t>Stress fracture almost always involving Tibia,</a:t>
            </a:r>
          </a:p>
          <a:p>
            <a:r>
              <a:rPr lang="en-US" dirty="0"/>
              <a:t>Tibial component collapse due to poor mechanical properties of bone,</a:t>
            </a:r>
          </a:p>
          <a:p>
            <a:r>
              <a:rPr lang="en-US" dirty="0"/>
              <a:t>Component loosening,</a:t>
            </a:r>
          </a:p>
          <a:p>
            <a:r>
              <a:rPr lang="en-US" dirty="0"/>
              <a:t>Polyethylene wear.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</TotalTime>
  <Words>302</Words>
  <Application>Microsoft Office PowerPoint</Application>
  <PresentationFormat>On-screen Show (4:3)</PresentationFormat>
  <Paragraphs>57</Paragraphs>
  <Slides>13</Slides>
  <Notes>1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Constantia</vt:lpstr>
      <vt:lpstr>Wingdings 2</vt:lpstr>
      <vt:lpstr>Flow</vt:lpstr>
      <vt:lpstr>Unicondylar Knee Replacement</vt:lpstr>
      <vt:lpstr>PowerPoint Presentation</vt:lpstr>
      <vt:lpstr>PowerPoint Presentation</vt:lpstr>
      <vt:lpstr>Indications of UKA</vt:lpstr>
      <vt:lpstr>Contraindications of UKA</vt:lpstr>
      <vt:lpstr>PowerPoint Presentation</vt:lpstr>
      <vt:lpstr>Procedural tips:</vt:lpstr>
      <vt:lpstr>Advantages of UKA</vt:lpstr>
      <vt:lpstr>Disadvantages of UKA</vt:lpstr>
      <vt:lpstr>PowerPoint Presentation</vt:lpstr>
      <vt:lpstr>PowerPoint Presentation</vt:lpstr>
      <vt:lpstr>Conversion of UKA to TKR </vt:lpstr>
      <vt:lpstr>THANK YOU!</vt:lpstr>
    </vt:vector>
  </TitlesOfParts>
  <Company>india2world@ymail.com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Unicondylar Knee Replacement</dc:title>
  <dc:creator>india2world@ymail.com</dc:creator>
  <cp:lastModifiedBy>Rajesh Patel</cp:lastModifiedBy>
  <cp:revision>5</cp:revision>
  <dcterms:created xsi:type="dcterms:W3CDTF">2019-01-18T17:37:57Z</dcterms:created>
  <dcterms:modified xsi:type="dcterms:W3CDTF">2024-05-15T11:52:08Z</dcterms:modified>
</cp:coreProperties>
</file>