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8A8D-2F36-4AA2-9239-869121B0FBBF}" type="datetimeFigureOut">
              <a:rPr lang="en-IN" smtClean="0"/>
              <a:t>03-06-2024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FC314-E43B-4389-AC80-E77917F29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66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004A3D-002C-4B7B-B795-175178DC7B62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4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5F41-9326-41F1-9180-A15D25E9F5CC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E5EA-4A14-4E79-935C-E8655672CA05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8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0E11-9FFF-4BA6-AA79-75867DFE6B53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9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C8A4-8A3E-433B-A99C-C400A2727298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7BF-BAB2-4BFB-842D-B3E43CF54705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67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F54-99C1-48B2-8D94-AA7E00B59161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0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CC2F-6646-474D-ACFD-3D65ACE906DB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57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3B21-1BD6-46C7-92F0-A59D6DF0B97F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4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943D-46B5-44F5-943A-D3F5816BF1F8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106E-D17F-46EA-B2F0-EDA4A6A62879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CC0F-E4D1-4E99-9841-321D1EFFB9FA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095-38D7-4B21-A62C-C4BA4D9E5DE2}" type="datetime1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8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1658-E9D5-479A-9960-7600978963FE}" type="datetime1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2B70-84E4-44AA-9B93-6184F542033F}" type="datetime1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BB2A-0F47-4374-8442-6263476719DB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72C-5E1A-47FC-8B8D-094D0E079326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5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2AFC5E-B4A2-4CF7-B970-C0466CB5C8E6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FDF110-DCB1-43A1-A28B-1E4F20C7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/>
              <a:t>URETER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1800" dirty="0"/>
              <a:t>BY MBBSPPT.COM</a:t>
            </a:r>
          </a:p>
        </p:txBody>
      </p:sp>
    </p:spTree>
    <p:extLst>
      <p:ext uri="{BB962C8B-B14F-4D97-AF65-F5344CB8AC3E}">
        <p14:creationId xmlns:p14="http://schemas.microsoft.com/office/powerpoint/2010/main" val="221080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SITES OF ANATOMICAL NARROWINGS/CONSTRICTIONS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The lumen of the ureter is not uniform throughout and presents three constrictions at the following sites.</a:t>
            </a:r>
          </a:p>
          <a:p>
            <a:r>
              <a:rPr lang="en-US" dirty="0"/>
              <a:t>At the </a:t>
            </a:r>
            <a:r>
              <a:rPr lang="en-US" dirty="0" err="1"/>
              <a:t>pelviureteric</a:t>
            </a:r>
            <a:r>
              <a:rPr lang="en-US" dirty="0"/>
              <a:t> junction where the renal pelvis joins the upper end of ureter. It is the upper most constriction, found approximately 5 cm away from the hilum of kidney.</a:t>
            </a:r>
          </a:p>
          <a:p>
            <a:r>
              <a:rPr lang="en-US" dirty="0"/>
              <a:t>At the pelvic brim where it crosses the common iliac artery.</a:t>
            </a:r>
          </a:p>
          <a:p>
            <a:r>
              <a:rPr lang="en-US" dirty="0"/>
              <a:t>At the uretero-vesical junction (i.e., where ureter enters into the bladder).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90D80-7973-4BC0-D28C-3B3D35F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2550" y="982663"/>
            <a:ext cx="4657725" cy="4892675"/>
          </a:xfrm>
        </p:spPr>
        <p:txBody>
          <a:bodyPr/>
          <a:lstStyle/>
          <a:p>
            <a:r>
              <a:rPr lang="en-US" dirty="0"/>
              <a:t>In addition to above three sites of constrictions, two more sites of constrictions are described by the surgeons.</a:t>
            </a:r>
          </a:p>
          <a:p>
            <a:r>
              <a:rPr lang="en-US" dirty="0"/>
              <a:t>At juxtaposition of the vas deferens/broad ligament.</a:t>
            </a:r>
          </a:p>
          <a:p>
            <a:r>
              <a:rPr lang="en-US" dirty="0"/>
              <a:t>At the ureteric orifice.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7" y="1135385"/>
            <a:ext cx="4185982" cy="45872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E9B46B-F23D-3D05-C357-3210550A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ARTERIAL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5867400" cy="33178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ureter derives its arterial supply from the branches of all the arteries related to it. The important arteries supplying ureter from above downward are:</a:t>
            </a:r>
          </a:p>
          <a:p>
            <a:r>
              <a:rPr lang="en-US" dirty="0"/>
              <a:t>Renal.</a:t>
            </a:r>
          </a:p>
          <a:p>
            <a:r>
              <a:rPr lang="en-US" dirty="0"/>
              <a:t>Testicular or ovarian.</a:t>
            </a:r>
          </a:p>
          <a:p>
            <a:r>
              <a:rPr lang="en-US" dirty="0"/>
              <a:t>Direct branches from aorta.</a:t>
            </a:r>
          </a:p>
          <a:p>
            <a:r>
              <a:rPr lang="en-US" dirty="0"/>
              <a:t>Internal iliac.</a:t>
            </a:r>
          </a:p>
          <a:p>
            <a:r>
              <a:rPr lang="en-US" dirty="0" err="1"/>
              <a:t>Vesical</a:t>
            </a:r>
            <a:r>
              <a:rPr lang="en-US" dirty="0"/>
              <a:t> (superior and inferior).</a:t>
            </a:r>
          </a:p>
          <a:p>
            <a:r>
              <a:rPr lang="en-US" dirty="0"/>
              <a:t>Middle rectal.</a:t>
            </a:r>
          </a:p>
          <a:p>
            <a:r>
              <a:rPr lang="en-US" dirty="0"/>
              <a:t>Uterine.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3" y="2557463"/>
            <a:ext cx="3065001" cy="34899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6EEB2-FBC1-DC77-1C85-885C4341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982663"/>
            <a:ext cx="9601200" cy="4892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VENOUS DRAINAGE</a:t>
            </a:r>
          </a:p>
          <a:p>
            <a:r>
              <a:rPr lang="en-US" dirty="0"/>
              <a:t>The venous blood from the ureter is drained into the veins corresponding to the arteries.</a:t>
            </a:r>
          </a:p>
          <a:p>
            <a:pPr marL="0" indent="0">
              <a:buNone/>
            </a:pPr>
            <a:r>
              <a:rPr lang="en-US" dirty="0"/>
              <a:t>LYMPHATIC DRAINAGE</a:t>
            </a:r>
          </a:p>
          <a:p>
            <a:r>
              <a:rPr lang="en-US" dirty="0"/>
              <a:t>The lymph from the ureter is drained into lateral aortic and iliac nodes.</a:t>
            </a:r>
          </a:p>
          <a:p>
            <a:pPr marL="0" indent="0">
              <a:buNone/>
            </a:pPr>
            <a:r>
              <a:rPr lang="en-US" dirty="0"/>
              <a:t>NERVE SUPPLY</a:t>
            </a:r>
          </a:p>
          <a:p>
            <a:r>
              <a:rPr lang="en-US" dirty="0"/>
              <a:t>1. The sympathetic supply of the ureter is derived from T12–L1 spinal segments through renal, aortic, and </a:t>
            </a:r>
            <a:r>
              <a:rPr lang="en-US" dirty="0" err="1"/>
              <a:t>hypogastric</a:t>
            </a:r>
            <a:r>
              <a:rPr lang="en-US" dirty="0"/>
              <a:t> plexuses.</a:t>
            </a:r>
          </a:p>
          <a:p>
            <a:r>
              <a:rPr lang="en-US" dirty="0"/>
              <a:t>2. The parasympathetic supply of ureter is derived from S2–S4 spinal segments through pelvic splanchnic nerves.</a:t>
            </a:r>
          </a:p>
          <a:p>
            <a:r>
              <a:rPr lang="en-US" dirty="0"/>
              <a:t>The afferent </a:t>
            </a:r>
            <a:r>
              <a:rPr lang="en-US" dirty="0" err="1"/>
              <a:t>fibres</a:t>
            </a:r>
            <a:r>
              <a:rPr lang="en-US" dirty="0"/>
              <a:t> travel with both sympathetic and parasympathetic nerves.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B2E1A-900F-0DF4-4829-C78E1E05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Clinical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Mobilization of ureter: Branches of the arteries supplying the ureter form an anastomosis in the fat and fascia around the ureter. </a:t>
            </a:r>
          </a:p>
          <a:p>
            <a:r>
              <a:rPr lang="en-US" dirty="0"/>
              <a:t>Therefore, surgeons should bear in their mind that stripping off this fascia, while mobilizing the ureter for transplantation, will hamper the blood supply of the ureter and may cause its necrosis.</a:t>
            </a:r>
          </a:p>
          <a:p>
            <a:r>
              <a:rPr lang="en-US" dirty="0"/>
              <a:t>Identification of ureter: Ureter is a muscular structure, and in life waves of muscular contractions produce a worm-like rhythmic movement (peristalsis) thus milking urine toward the bladder. The ureter is readily identified in life by its thick muscular wall which is seen to undergo worm-like writhing movements, especially when it is gently stroked or Squeezed.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4808C-567D-40FD-AAD3-D03497FE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Clinical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Ureteric calculus is likely to lodge at one of the sites of anatomical </a:t>
            </a:r>
            <a:r>
              <a:rPr lang="en-US" dirty="0" err="1"/>
              <a:t>narrowings</a:t>
            </a:r>
            <a:r>
              <a:rPr lang="en-US" dirty="0"/>
              <a:t> of the ureter particularly:</a:t>
            </a:r>
          </a:p>
          <a:p>
            <a:r>
              <a:rPr lang="en-US" dirty="0"/>
              <a:t>(a) At the pelvic ureteric junction.</a:t>
            </a:r>
          </a:p>
          <a:p>
            <a:r>
              <a:rPr lang="en-US" dirty="0"/>
              <a:t>(b) Where it crosses the pelvic brim.</a:t>
            </a:r>
          </a:p>
          <a:p>
            <a:r>
              <a:rPr lang="en-US" dirty="0"/>
              <a:t>(c) In the intramural part—the narrowest part.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Injury to ureters: According to </a:t>
            </a:r>
            <a:r>
              <a:rPr lang="en-US" dirty="0" err="1"/>
              <a:t>Kenson</a:t>
            </a:r>
            <a:r>
              <a:rPr lang="en-US" dirty="0"/>
              <a:t> and </a:t>
            </a:r>
            <a:r>
              <a:rPr lang="en-US" dirty="0" err="1"/>
              <a:t>Hinman</a:t>
            </a:r>
            <a:r>
              <a:rPr lang="en-US" dirty="0"/>
              <a:t>, the ureter may be injured at one of the following four dangerous sites:</a:t>
            </a:r>
          </a:p>
          <a:p>
            <a:r>
              <a:rPr lang="en-US" dirty="0"/>
              <a:t>(a) Point where the ureter crosses the iliac vessels.</a:t>
            </a:r>
          </a:p>
          <a:p>
            <a:r>
              <a:rPr lang="en-US" dirty="0"/>
              <a:t>(b) In the ovarian fossa.</a:t>
            </a:r>
          </a:p>
          <a:p>
            <a:r>
              <a:rPr lang="en-US" dirty="0"/>
              <a:t>(c) Where the ureter is crossed by the uterine artery (most dangerous site) as damage is likely at this site during hysterectomy.</a:t>
            </a:r>
          </a:p>
          <a:p>
            <a:r>
              <a:rPr lang="en-US" dirty="0"/>
              <a:t>(d) At the base of the bladder.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9F56A-3190-4F34-0213-C377B12B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90875" y="2707481"/>
            <a:ext cx="5810250" cy="1443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Thank you……!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D3A9C-EAF1-4AA1-7417-93B7B2CA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6105525" cy="3317875"/>
          </a:xfrm>
        </p:spPr>
        <p:txBody>
          <a:bodyPr/>
          <a:lstStyle/>
          <a:p>
            <a:r>
              <a:rPr lang="en-US" dirty="0"/>
              <a:t>The ureter is a narrow, thick-walled, expansile muscular tube. </a:t>
            </a:r>
          </a:p>
          <a:p>
            <a:r>
              <a:rPr lang="en-US" dirty="0"/>
              <a:t>Conveys urine from the kidney to the urinary bladder. </a:t>
            </a:r>
          </a:p>
          <a:p>
            <a:r>
              <a:rPr lang="en-US" dirty="0"/>
              <a:t>The urine is propelled from the kidney to the urinary bladder by the peristaltic contractions of the smooth muscle of the wall of the ureter.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2557463"/>
            <a:ext cx="2919412" cy="33391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8A22D-F0BA-43EC-267E-2804079F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Length: 25 cm (10 inches).</a:t>
            </a:r>
          </a:p>
          <a:p>
            <a:r>
              <a:rPr lang="en-US" dirty="0"/>
              <a:t>Diameter: 3 mm.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99655-E937-654D-28D4-724D9D86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COURSE IN ABDOMINAL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5495925" cy="33178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ureter begins as a downward continuation of a funnel shaped renal pelvis at the medial margin of the lower end of the kidney.</a:t>
            </a:r>
          </a:p>
          <a:p>
            <a:r>
              <a:rPr lang="en-US" dirty="0"/>
              <a:t>The ureter passes downward and slight medially on the psoas major, which separates it from the transverse processes of the lumbar vertebrae. </a:t>
            </a:r>
          </a:p>
          <a:p>
            <a:r>
              <a:rPr lang="en-US" dirty="0"/>
              <a:t>Enters the pelvic cavity by crossing in front of the bifurcation of the common iliac artery at the pelvic brim in front of the sacroiliac joint.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8" y="2793995"/>
            <a:ext cx="3328467" cy="30813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82B51-80C4-784D-72EA-FDADB755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2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COURSE IN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5724525" cy="33178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pelvis, the ureter first runs downward, backward, and laterally along the anterior margin of the greater sciatic notch. </a:t>
            </a:r>
          </a:p>
          <a:p>
            <a:r>
              <a:rPr lang="en-US" dirty="0"/>
              <a:t>Opposite to the </a:t>
            </a:r>
            <a:r>
              <a:rPr lang="en-US" dirty="0" err="1"/>
              <a:t>ischial</a:t>
            </a:r>
            <a:r>
              <a:rPr lang="en-US" dirty="0"/>
              <a:t> spine, it turns forward and medially to reach the base of the urinary bladder.</a:t>
            </a:r>
          </a:p>
          <a:p>
            <a:r>
              <a:rPr lang="en-US" dirty="0"/>
              <a:t> Where it enters the bladder wall obliquely. </a:t>
            </a:r>
          </a:p>
          <a:p>
            <a:r>
              <a:rPr lang="en-US" dirty="0"/>
              <a:t>Within the bladder wall, it narrows down, takes a sinuous course, and opens into the cavity of the bladder at the lateral angle of its </a:t>
            </a:r>
            <a:r>
              <a:rPr lang="en-US" dirty="0" err="1"/>
              <a:t>trigone</a:t>
            </a:r>
            <a:r>
              <a:rPr lang="en-US" dirty="0"/>
              <a:t> as ureteric orifice.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00" y="2840831"/>
            <a:ext cx="3635817" cy="27511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0FE8A-2D4D-AD20-A3C7-ECE75CFE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PARTS AND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The ureter is generally divided into two parts: abdominal and pelvic. </a:t>
            </a:r>
          </a:p>
          <a:p>
            <a:r>
              <a:rPr lang="en-US" dirty="0"/>
              <a:t>Each part is about the same length, i.e., 12.5 cm (5 inches).</a:t>
            </a:r>
          </a:p>
          <a:p>
            <a:r>
              <a:rPr lang="en-US" dirty="0"/>
              <a:t>The abdominal part of ureter extends from the renal pelvis to the bifurcation of the common iliac artery.</a:t>
            </a:r>
          </a:p>
          <a:p>
            <a:r>
              <a:rPr lang="en-US" dirty="0"/>
              <a:t>The pelvic part of the ureter extends from the pelvic brim (at the level of bifurcation of the common iliac artery) to the base of the urinary bladder.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5C808-C746-A648-4F96-A2879B90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RELATIONS OF ABDOMINAL PART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22" y="2700164"/>
            <a:ext cx="8740555" cy="2398827"/>
          </a:xfrm>
        </p:spPr>
      </p:pic>
      <p:sp>
        <p:nvSpPr>
          <p:cNvPr id="5" name="TextBox 4"/>
          <p:cNvSpPr txBox="1"/>
          <p:nvPr/>
        </p:nvSpPr>
        <p:spPr>
          <a:xfrm>
            <a:off x="1400175" y="5321339"/>
            <a:ext cx="939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Medially the right ureter is related to inferior vena cava and left ureter is related to left gonadal vein and inferior mesenteric vein.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385E6-5A56-5F7A-704E-11D3F827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723900"/>
            <a:ext cx="10563225" cy="54387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5B701-F725-A237-DEFF-9E993126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7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RELATIONS OF PELVIC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The pelvic part of the ureter crosses in front of all the nerves and vessels on the lateral pelvic wall except vas deferens, which crosses in front of it. </a:t>
            </a:r>
          </a:p>
          <a:p>
            <a:r>
              <a:rPr lang="en-US" dirty="0"/>
              <a:t>Near the uterine cervix, the uterine artery lies above and in front of it, a highly important surgical relationship.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79411-D568-7FD1-FE53-9223E8DC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110-DCB1-43A1-A28B-1E4F20C73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7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945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URETER</vt:lpstr>
      <vt:lpstr>Introduction</vt:lpstr>
      <vt:lpstr>Measurements</vt:lpstr>
      <vt:lpstr>COURSE IN ABDOMINAL PART</vt:lpstr>
      <vt:lpstr>COURSE IN PELVIS</vt:lpstr>
      <vt:lpstr>PARTS AND RELATIONS</vt:lpstr>
      <vt:lpstr>RELATIONS OF ABDOMINAL PART</vt:lpstr>
      <vt:lpstr>PowerPoint Presentation</vt:lpstr>
      <vt:lpstr>RELATIONS OF PELVIC PART</vt:lpstr>
      <vt:lpstr>SITES OF ANATOMICAL NARROWINGS/CONSTRICTIONS</vt:lpstr>
      <vt:lpstr>PowerPoint Presentation</vt:lpstr>
      <vt:lpstr>ARTERIAL SUPPLY</vt:lpstr>
      <vt:lpstr>PowerPoint Presentation</vt:lpstr>
      <vt:lpstr>Clinical Correlation</vt:lpstr>
      <vt:lpstr>Clinical Correlation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Gourav</dc:creator>
  <cp:lastModifiedBy>Rajesh Patel</cp:lastModifiedBy>
  <cp:revision>16</cp:revision>
  <dcterms:created xsi:type="dcterms:W3CDTF">2018-02-11T08:51:26Z</dcterms:created>
  <dcterms:modified xsi:type="dcterms:W3CDTF">2024-06-03T07:09:22Z</dcterms:modified>
</cp:coreProperties>
</file>