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3"/>
  </p:notesMasterIdLst>
  <p:sldIdLst>
    <p:sldId id="256" r:id="rId2"/>
    <p:sldId id="270" r:id="rId3"/>
    <p:sldId id="314" r:id="rId4"/>
    <p:sldId id="322" r:id="rId5"/>
    <p:sldId id="316" r:id="rId6"/>
    <p:sldId id="323" r:id="rId7"/>
    <p:sldId id="324" r:id="rId8"/>
    <p:sldId id="300" r:id="rId9"/>
    <p:sldId id="301" r:id="rId10"/>
    <p:sldId id="325" r:id="rId11"/>
    <p:sldId id="318" r:id="rId12"/>
    <p:sldId id="320" r:id="rId13"/>
    <p:sldId id="326" r:id="rId14"/>
    <p:sldId id="307" r:id="rId15"/>
    <p:sldId id="327" r:id="rId16"/>
    <p:sldId id="328" r:id="rId17"/>
    <p:sldId id="329" r:id="rId18"/>
    <p:sldId id="330" r:id="rId19"/>
    <p:sldId id="331" r:id="rId20"/>
    <p:sldId id="332" r:id="rId21"/>
    <p:sldId id="319" r:id="rId22"/>
    <p:sldId id="321" r:id="rId23"/>
    <p:sldId id="333" r:id="rId24"/>
    <p:sldId id="334" r:id="rId25"/>
    <p:sldId id="335" r:id="rId26"/>
    <p:sldId id="336" r:id="rId27"/>
    <p:sldId id="337" r:id="rId28"/>
    <p:sldId id="338" r:id="rId29"/>
    <p:sldId id="339" r:id="rId30"/>
    <p:sldId id="340" r:id="rId31"/>
    <p:sldId id="341"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2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90" autoAdjust="0"/>
  </p:normalViewPr>
  <p:slideViewPr>
    <p:cSldViewPr>
      <p:cViewPr varScale="1">
        <p:scale>
          <a:sx n="103" d="100"/>
          <a:sy n="103" d="100"/>
        </p:scale>
        <p:origin x="18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CAECAC-52B2-4D7B-98AD-3932A6C419D3}" type="datetimeFigureOut">
              <a:rPr lang="en-US" smtClean="0"/>
              <a:pPr/>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3A7F7-EAAB-467F-A5CD-3944293B8F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8E3A7F7-EAAB-467F-A5CD-3944293B8F89}" type="slidenum">
              <a:rPr lang="en-US" smtClean="0"/>
              <a:pPr/>
              <a:t>1</a:t>
            </a:fld>
            <a:endParaRPr lang="en-US"/>
          </a:p>
        </p:txBody>
      </p:sp>
    </p:spTree>
    <p:extLst>
      <p:ext uri="{BB962C8B-B14F-4D97-AF65-F5344CB8AC3E}">
        <p14:creationId xmlns:p14="http://schemas.microsoft.com/office/powerpoint/2010/main" val="1360621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1764FA01-F533-4812-8BDF-2066753252F3}"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43D24F42-57FE-4B58-ACA1-0BAAE67BA6F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19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98594F-34E5-4573-B2E8-E123AF0AE1EE}"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360245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A6CD7B-15AB-4E2D-BFCC-42D0ECCDB077}"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43D24F42-57FE-4B58-ACA1-0BAAE67BA6F4}" type="slidenum">
              <a:rPr lang="en-US" smtClean="0"/>
              <a:pPr/>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67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7743EA-D2DB-43BF-9870-08AA0487ECAB}"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237621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BC8D9-038A-4DBA-A5E5-2285466705EC}" type="datetime1">
              <a:rPr lang="en-US" smtClean="0"/>
              <a:t>11/9/2024</a:t>
            </a:fld>
            <a:endParaRPr lang="en-US"/>
          </a:p>
        </p:txBody>
      </p:sp>
      <p:sp>
        <p:nvSpPr>
          <p:cNvPr id="5" name="Footer Placeholder 4"/>
          <p:cNvSpPr>
            <a:spLocks noGrp="1"/>
          </p:cNvSpPr>
          <p:nvPr>
            <p:ph type="ftr" sz="quarter" idx="11"/>
          </p:nvPr>
        </p:nvSpPr>
        <p:spPr/>
        <p:txBody>
          <a:bodyPr/>
          <a:lstStyle/>
          <a:p>
            <a:r>
              <a:rPr lang="en-US"/>
              <a:t>MBBSPPT.COM</a:t>
            </a:r>
          </a:p>
        </p:txBody>
      </p:sp>
      <p:sp>
        <p:nvSpPr>
          <p:cNvPr id="6" name="Slide Number Placeholder 5"/>
          <p:cNvSpPr>
            <a:spLocks noGrp="1"/>
          </p:cNvSpPr>
          <p:nvPr>
            <p:ph type="sldNum" sz="quarter" idx="12"/>
          </p:nvPr>
        </p:nvSpPr>
        <p:spPr/>
        <p:txBody>
          <a:bodyPr/>
          <a:lstStyle/>
          <a:p>
            <a:fld id="{43D24F42-57FE-4B58-ACA1-0BAAE67BA6F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214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75E609-D655-4FB4-99B9-9FE6B1A9DEBF}" type="datetime1">
              <a:rPr lang="en-US" smtClean="0"/>
              <a:t>11/9/2024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367024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DBF5DB-358D-418D-9712-CDFFDE1D20E1}" type="datetime1">
              <a:rPr lang="en-US" smtClean="0"/>
              <a:t>11/9/2024</a:t>
            </a:fld>
            <a:endParaRPr lang="en-US"/>
          </a:p>
        </p:txBody>
      </p:sp>
      <p:sp>
        <p:nvSpPr>
          <p:cNvPr id="8" name="Footer Placeholder 7"/>
          <p:cNvSpPr>
            <a:spLocks noGrp="1"/>
          </p:cNvSpPr>
          <p:nvPr>
            <p:ph type="ftr" sz="quarter" idx="11"/>
          </p:nvPr>
        </p:nvSpPr>
        <p:spPr/>
        <p:txBody>
          <a:bodyPr/>
          <a:lstStyle/>
          <a:p>
            <a:r>
              <a:rPr lang="en-US"/>
              <a:t>MBBSPPT.COM</a:t>
            </a:r>
          </a:p>
        </p:txBody>
      </p:sp>
      <p:sp>
        <p:nvSpPr>
          <p:cNvPr id="9" name="Slide Number Placeholder 8"/>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2563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97F26F-031C-4118-967C-08FDACFBC71A}" type="datetime1">
              <a:rPr lang="en-US" smtClean="0"/>
              <a:t>11/9/2024</a:t>
            </a:fld>
            <a:endParaRPr lang="en-US"/>
          </a:p>
        </p:txBody>
      </p:sp>
      <p:sp>
        <p:nvSpPr>
          <p:cNvPr id="4" name="Footer Placeholder 3"/>
          <p:cNvSpPr>
            <a:spLocks noGrp="1"/>
          </p:cNvSpPr>
          <p:nvPr>
            <p:ph type="ftr" sz="quarter" idx="11"/>
          </p:nvPr>
        </p:nvSpPr>
        <p:spPr/>
        <p:txBody>
          <a:bodyPr/>
          <a:lstStyle/>
          <a:p>
            <a:r>
              <a:rPr lang="en-US"/>
              <a:t>MBBSPPT.COM</a:t>
            </a:r>
          </a:p>
        </p:txBody>
      </p:sp>
      <p:sp>
        <p:nvSpPr>
          <p:cNvPr id="5" name="Slide Number Placeholder 4"/>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409459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32303-18A1-47A4-AC1B-5A8E5792C51A}" type="datetime1">
              <a:rPr lang="en-US" smtClean="0"/>
              <a:t>11/9/2024</a:t>
            </a:fld>
            <a:endParaRPr lang="en-US"/>
          </a:p>
        </p:txBody>
      </p:sp>
      <p:sp>
        <p:nvSpPr>
          <p:cNvPr id="3" name="Footer Placeholder 2"/>
          <p:cNvSpPr>
            <a:spLocks noGrp="1"/>
          </p:cNvSpPr>
          <p:nvPr>
            <p:ph type="ftr" sz="quarter" idx="11"/>
          </p:nvPr>
        </p:nvSpPr>
        <p:spPr/>
        <p:txBody>
          <a:bodyPr/>
          <a:lstStyle/>
          <a:p>
            <a:r>
              <a:rPr lang="en-US"/>
              <a:t>MBBSPPT.COM</a:t>
            </a:r>
          </a:p>
        </p:txBody>
      </p:sp>
      <p:sp>
        <p:nvSpPr>
          <p:cNvPr id="4" name="Slide Number Placeholder 3"/>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3018720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B74653-0B70-495C-8407-937F75A7C106}" type="datetime1">
              <a:rPr lang="en-US" smtClean="0"/>
              <a:t>11/9/2024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43D24F42-57FE-4B58-ACA1-0BAAE67BA6F4}" type="slidenum">
              <a:rPr lang="en-US" smtClean="0"/>
              <a:pPr/>
              <a:t>‹#›</a:t>
            </a:fld>
            <a:endParaRPr lang="en-US"/>
          </a:p>
        </p:txBody>
      </p:sp>
    </p:spTree>
    <p:extLst>
      <p:ext uri="{BB962C8B-B14F-4D97-AF65-F5344CB8AC3E}">
        <p14:creationId xmlns:p14="http://schemas.microsoft.com/office/powerpoint/2010/main" val="512646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9E2AFD-C2C0-4550-A858-1BD406751513}" type="datetime1">
              <a:rPr lang="en-US" smtClean="0"/>
              <a:t>11/9/2024</a:t>
            </a:fld>
            <a:endParaRPr lang="en-US"/>
          </a:p>
        </p:txBody>
      </p:sp>
      <p:sp>
        <p:nvSpPr>
          <p:cNvPr id="6" name="Footer Placeholder 5"/>
          <p:cNvSpPr>
            <a:spLocks noGrp="1"/>
          </p:cNvSpPr>
          <p:nvPr>
            <p:ph type="ftr" sz="quarter" idx="11"/>
          </p:nvPr>
        </p:nvSpPr>
        <p:spPr/>
        <p:txBody>
          <a:bodyPr/>
          <a:lstStyle/>
          <a:p>
            <a:r>
              <a:rPr lang="en-US"/>
              <a:t>MBBSPPT.COM</a:t>
            </a:r>
          </a:p>
        </p:txBody>
      </p:sp>
      <p:sp>
        <p:nvSpPr>
          <p:cNvPr id="7" name="Slide Number Placeholder 6"/>
          <p:cNvSpPr>
            <a:spLocks noGrp="1"/>
          </p:cNvSpPr>
          <p:nvPr>
            <p:ph type="sldNum" sz="quarter" idx="12"/>
          </p:nvPr>
        </p:nvSpPr>
        <p:spPr/>
        <p:txBody>
          <a:bodyPr/>
          <a:lstStyle/>
          <a:p>
            <a:fld id="{43D24F42-57FE-4B58-ACA1-0BAAE67BA6F4}" type="slidenum">
              <a:rPr lang="en-US" smtClean="0"/>
              <a:pPr/>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2930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C11EEEDA-603C-451B-A812-1FA22FCF1EE7}" type="datetime1">
              <a:rPr lang="en-US" smtClean="0"/>
              <a:t>11/9/2024</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3D24F42-57FE-4B58-ACA1-0BAAE67BA6F4}"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061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F36B16-6C56-65C3-7F6D-CC2F5DEBC4B7}"/>
              </a:ext>
            </a:extLst>
          </p:cNvPr>
          <p:cNvSpPr txBox="1">
            <a:spLocks/>
          </p:cNvSpPr>
          <p:nvPr/>
        </p:nvSpPr>
        <p:spPr>
          <a:xfrm>
            <a:off x="495300" y="5112537"/>
            <a:ext cx="56769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VAGUS NERVE</a:t>
            </a:r>
            <a:endParaRPr lang="en-US" dirty="0"/>
          </a:p>
        </p:txBody>
      </p:sp>
      <p:sp>
        <p:nvSpPr>
          <p:cNvPr id="5" name="Subtitle 2">
            <a:extLst>
              <a:ext uri="{FF2B5EF4-FFF2-40B4-BE49-F238E27FC236}">
                <a16:creationId xmlns:a16="http://schemas.microsoft.com/office/drawing/2014/main" id="{67F3A72B-74FB-60C8-25E1-C8D568A4FAA5}"/>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4BBFF7CD-D6C5-8BE4-EF47-9E0F4EF50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787" y="990600"/>
            <a:ext cx="1522425" cy="3276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3560D-CEF5-A992-A326-0F6FB49707FC}"/>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EDA833FE-25E4-3B5B-C401-C2948E857D3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The Vagus Nerve (CN X)</a:t>
            </a:r>
          </a:p>
        </p:txBody>
      </p:sp>
      <p:pic>
        <p:nvPicPr>
          <p:cNvPr id="6" name="Picture 5">
            <a:extLst>
              <a:ext uri="{FF2B5EF4-FFF2-40B4-BE49-F238E27FC236}">
                <a16:creationId xmlns:a16="http://schemas.microsoft.com/office/drawing/2014/main" id="{C64B7D18-1D2C-6D62-1320-060D38198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303" y="1960486"/>
            <a:ext cx="7092757" cy="4343400"/>
          </a:xfrm>
          <a:prstGeom prst="rect">
            <a:avLst/>
          </a:prstGeom>
        </p:spPr>
      </p:pic>
      <p:sp>
        <p:nvSpPr>
          <p:cNvPr id="2" name="Footer Placeholder 1">
            <a:extLst>
              <a:ext uri="{FF2B5EF4-FFF2-40B4-BE49-F238E27FC236}">
                <a16:creationId xmlns:a16="http://schemas.microsoft.com/office/drawing/2014/main" id="{25DD8064-64FF-814C-D92A-5C8D2358DD7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F7CBBB43-F1EB-B356-E9AB-E5253825283E}"/>
              </a:ext>
            </a:extLst>
          </p:cNvPr>
          <p:cNvSpPr>
            <a:spLocks noGrp="1"/>
          </p:cNvSpPr>
          <p:nvPr>
            <p:ph type="sldNum" sz="quarter" idx="12"/>
          </p:nvPr>
        </p:nvSpPr>
        <p:spPr/>
        <p:txBody>
          <a:bodyPr/>
          <a:lstStyle/>
          <a:p>
            <a:fld id="{43D24F42-57FE-4B58-ACA1-0BAAE67BA6F4}" type="slidenum">
              <a:rPr lang="en-US" smtClean="0"/>
              <a:pPr/>
              <a:t>10</a:t>
            </a:fld>
            <a:endParaRPr lang="en-US"/>
          </a:p>
        </p:txBody>
      </p:sp>
    </p:spTree>
    <p:extLst>
      <p:ext uri="{BB962C8B-B14F-4D97-AF65-F5344CB8AC3E}">
        <p14:creationId xmlns:p14="http://schemas.microsoft.com/office/powerpoint/2010/main" val="267610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srcRect/>
          <a:stretch>
            <a:fillRect/>
          </a:stretch>
        </p:blipFill>
        <p:spPr bwMode="auto">
          <a:xfrm>
            <a:off x="933756" y="838199"/>
            <a:ext cx="7276488" cy="5181601"/>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1E054584-EDE7-5896-E6D2-86231024009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E2D4715D-8284-871E-0F5E-04AA09B7CDDB}"/>
              </a:ext>
            </a:extLst>
          </p:cNvPr>
          <p:cNvSpPr>
            <a:spLocks noGrp="1"/>
          </p:cNvSpPr>
          <p:nvPr>
            <p:ph type="sldNum" sz="quarter" idx="12"/>
          </p:nvPr>
        </p:nvSpPr>
        <p:spPr/>
        <p:txBody>
          <a:bodyPr/>
          <a:lstStyle/>
          <a:p>
            <a:fld id="{43D24F42-57FE-4B58-ACA1-0BAAE67BA6F4}"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4"/>
          <p:cNvGraphicFramePr>
            <a:graphicFrameLocks noChangeAspect="1"/>
          </p:cNvGraphicFramePr>
          <p:nvPr>
            <p:extLst>
              <p:ext uri="{D42A27DB-BD31-4B8C-83A1-F6EECF244321}">
                <p14:modId xmlns:p14="http://schemas.microsoft.com/office/powerpoint/2010/main" val="4128179323"/>
              </p:ext>
            </p:extLst>
          </p:nvPr>
        </p:nvGraphicFramePr>
        <p:xfrm>
          <a:off x="938601" y="647700"/>
          <a:ext cx="7266798" cy="5562600"/>
        </p:xfrm>
        <a:graphic>
          <a:graphicData uri="http://schemas.openxmlformats.org/presentationml/2006/ole">
            <mc:AlternateContent xmlns:mc="http://schemas.openxmlformats.org/markup-compatibility/2006">
              <mc:Choice xmlns:v="urn:schemas-microsoft-com:vml" Requires="v">
                <p:oleObj name="Bitmap Image" r:id="rId2" imgW="5525271" imgH="4229690" progId="PBrush">
                  <p:embed/>
                </p:oleObj>
              </mc:Choice>
              <mc:Fallback>
                <p:oleObj name="Bitmap Image" r:id="rId2" imgW="5525271" imgH="4229690" progId="PBrush">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601" y="647700"/>
                        <a:ext cx="7266798" cy="556260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95AB3B4D-F762-74A7-DC7D-2CD4DC870B1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37322E7-FAE9-A6A2-70C1-324BD0E507BC}"/>
              </a:ext>
            </a:extLst>
          </p:cNvPr>
          <p:cNvSpPr>
            <a:spLocks noGrp="1"/>
          </p:cNvSpPr>
          <p:nvPr>
            <p:ph type="sldNum" sz="quarter" idx="12"/>
          </p:nvPr>
        </p:nvSpPr>
        <p:spPr/>
        <p:txBody>
          <a:bodyPr/>
          <a:lstStyle/>
          <a:p>
            <a:fld id="{43D24F42-57FE-4B58-ACA1-0BAAE67BA6F4}"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F42F1-7614-AD67-6909-2CD3F6FC4A23}"/>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7B1019E-80D7-B421-4D85-B5F1BCDDF454}"/>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Right vagus</a:t>
            </a:r>
          </a:p>
        </p:txBody>
      </p:sp>
      <p:pic>
        <p:nvPicPr>
          <p:cNvPr id="3" name="Picture 2">
            <a:extLst>
              <a:ext uri="{FF2B5EF4-FFF2-40B4-BE49-F238E27FC236}">
                <a16:creationId xmlns:a16="http://schemas.microsoft.com/office/drawing/2014/main" id="{D0D29150-9577-8E37-93FC-9CFA797DA1D4}"/>
              </a:ext>
            </a:extLst>
          </p:cNvPr>
          <p:cNvPicPr>
            <a:picLocks noChangeAspect="1"/>
          </p:cNvPicPr>
          <p:nvPr/>
        </p:nvPicPr>
        <p:blipFill>
          <a:blip r:embed="rId2"/>
          <a:stretch>
            <a:fillRect/>
          </a:stretch>
        </p:blipFill>
        <p:spPr>
          <a:xfrm>
            <a:off x="828152" y="2100252"/>
            <a:ext cx="7487695" cy="4172532"/>
          </a:xfrm>
          <a:prstGeom prst="rect">
            <a:avLst/>
          </a:prstGeom>
        </p:spPr>
      </p:pic>
      <p:sp>
        <p:nvSpPr>
          <p:cNvPr id="2" name="Footer Placeholder 1">
            <a:extLst>
              <a:ext uri="{FF2B5EF4-FFF2-40B4-BE49-F238E27FC236}">
                <a16:creationId xmlns:a16="http://schemas.microsoft.com/office/drawing/2014/main" id="{0F9AD179-677E-6435-5693-A5CCDD42D54F}"/>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2ADF2BB2-D52A-FE4F-48BB-C669F1A48AB8}"/>
              </a:ext>
            </a:extLst>
          </p:cNvPr>
          <p:cNvSpPr>
            <a:spLocks noGrp="1"/>
          </p:cNvSpPr>
          <p:nvPr>
            <p:ph type="sldNum" sz="quarter" idx="12"/>
          </p:nvPr>
        </p:nvSpPr>
        <p:spPr/>
        <p:txBody>
          <a:bodyPr/>
          <a:lstStyle/>
          <a:p>
            <a:fld id="{43D24F42-57FE-4B58-ACA1-0BAAE67BA6F4}" type="slidenum">
              <a:rPr lang="en-US" smtClean="0"/>
              <a:pPr/>
              <a:t>13</a:t>
            </a:fld>
            <a:endParaRPr lang="en-US"/>
          </a:p>
        </p:txBody>
      </p:sp>
    </p:spTree>
    <p:extLst>
      <p:ext uri="{BB962C8B-B14F-4D97-AF65-F5344CB8AC3E}">
        <p14:creationId xmlns:p14="http://schemas.microsoft.com/office/powerpoint/2010/main" val="149935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2"/>
          <a:srcRect/>
          <a:stretch>
            <a:fillRect/>
          </a:stretch>
        </p:blipFill>
        <p:spPr bwMode="auto">
          <a:xfrm>
            <a:off x="760677" y="876300"/>
            <a:ext cx="7622646" cy="51054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DC986851-6644-EB59-A9E6-1CFD84BD55B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DE646A49-B2EC-1298-5080-EFE1A8B99037}"/>
              </a:ext>
            </a:extLst>
          </p:cNvPr>
          <p:cNvSpPr>
            <a:spLocks noGrp="1"/>
          </p:cNvSpPr>
          <p:nvPr>
            <p:ph type="sldNum" sz="quarter" idx="12"/>
          </p:nvPr>
        </p:nvSpPr>
        <p:spPr/>
        <p:txBody>
          <a:bodyPr/>
          <a:lstStyle/>
          <a:p>
            <a:fld id="{43D24F42-57FE-4B58-ACA1-0BAAE67BA6F4}"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0F8BC-0EF7-50FE-AB89-A251DE219CDE}"/>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4B847E6-82A0-A3C3-D400-E5D8B4A8E25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Left vagus nerve</a:t>
            </a:r>
          </a:p>
        </p:txBody>
      </p:sp>
      <p:pic>
        <p:nvPicPr>
          <p:cNvPr id="4" name="Picture 3">
            <a:extLst>
              <a:ext uri="{FF2B5EF4-FFF2-40B4-BE49-F238E27FC236}">
                <a16:creationId xmlns:a16="http://schemas.microsoft.com/office/drawing/2014/main" id="{BE3871C5-E17B-0439-5EE4-47C269177309}"/>
              </a:ext>
            </a:extLst>
          </p:cNvPr>
          <p:cNvPicPr>
            <a:picLocks noChangeAspect="1"/>
          </p:cNvPicPr>
          <p:nvPr/>
        </p:nvPicPr>
        <p:blipFill>
          <a:blip r:embed="rId2"/>
          <a:stretch>
            <a:fillRect/>
          </a:stretch>
        </p:blipFill>
        <p:spPr>
          <a:xfrm>
            <a:off x="818626" y="2062146"/>
            <a:ext cx="7506748" cy="4210638"/>
          </a:xfrm>
          <a:prstGeom prst="rect">
            <a:avLst/>
          </a:prstGeom>
        </p:spPr>
      </p:pic>
      <p:sp>
        <p:nvSpPr>
          <p:cNvPr id="2" name="Footer Placeholder 1">
            <a:extLst>
              <a:ext uri="{FF2B5EF4-FFF2-40B4-BE49-F238E27FC236}">
                <a16:creationId xmlns:a16="http://schemas.microsoft.com/office/drawing/2014/main" id="{44772C88-0A1B-89DA-F07E-D1B4EC8EDD82}"/>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12E70F5-F5CB-547B-62DD-D4567A5C3F2B}"/>
              </a:ext>
            </a:extLst>
          </p:cNvPr>
          <p:cNvSpPr>
            <a:spLocks noGrp="1"/>
          </p:cNvSpPr>
          <p:nvPr>
            <p:ph type="sldNum" sz="quarter" idx="12"/>
          </p:nvPr>
        </p:nvSpPr>
        <p:spPr/>
        <p:txBody>
          <a:bodyPr/>
          <a:lstStyle/>
          <a:p>
            <a:fld id="{43D24F42-57FE-4B58-ACA1-0BAAE67BA6F4}" type="slidenum">
              <a:rPr lang="en-US" smtClean="0"/>
              <a:pPr/>
              <a:t>15</a:t>
            </a:fld>
            <a:endParaRPr lang="en-US"/>
          </a:p>
        </p:txBody>
      </p:sp>
    </p:spTree>
    <p:extLst>
      <p:ext uri="{BB962C8B-B14F-4D97-AF65-F5344CB8AC3E}">
        <p14:creationId xmlns:p14="http://schemas.microsoft.com/office/powerpoint/2010/main" val="5998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1D4A-D36A-5914-103A-09C82D83283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CE0C218-67B0-0CE2-3E6D-1A6ECFB67A36}"/>
              </a:ext>
            </a:extLst>
          </p:cNvPr>
          <p:cNvPicPr>
            <a:picLocks noChangeAspect="1" noChangeArrowheads="1"/>
          </p:cNvPicPr>
          <p:nvPr/>
        </p:nvPicPr>
        <p:blipFill>
          <a:blip r:embed="rId2"/>
          <a:srcRect/>
          <a:stretch>
            <a:fillRect/>
          </a:stretch>
        </p:blipFill>
        <p:spPr bwMode="auto">
          <a:xfrm>
            <a:off x="760677" y="727245"/>
            <a:ext cx="7622646" cy="5403509"/>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4D8C3D8B-F11F-AEFC-8C9F-469D5964ADEF}"/>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8B2FAEA4-FC77-A755-BA96-6C1A29CDD3F5}"/>
              </a:ext>
            </a:extLst>
          </p:cNvPr>
          <p:cNvSpPr>
            <a:spLocks noGrp="1"/>
          </p:cNvSpPr>
          <p:nvPr>
            <p:ph type="sldNum" sz="quarter" idx="12"/>
          </p:nvPr>
        </p:nvSpPr>
        <p:spPr/>
        <p:txBody>
          <a:bodyPr/>
          <a:lstStyle/>
          <a:p>
            <a:fld id="{43D24F42-57FE-4B58-ACA1-0BAAE67BA6F4}" type="slidenum">
              <a:rPr lang="en-US" smtClean="0"/>
              <a:pPr/>
              <a:t>16</a:t>
            </a:fld>
            <a:endParaRPr lang="en-US"/>
          </a:p>
        </p:txBody>
      </p:sp>
    </p:spTree>
    <p:extLst>
      <p:ext uri="{BB962C8B-B14F-4D97-AF65-F5344CB8AC3E}">
        <p14:creationId xmlns:p14="http://schemas.microsoft.com/office/powerpoint/2010/main" val="185792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B6E9D-64C2-9396-618B-563AE07D8D0A}"/>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6C2BA3-0CAE-CEEC-9FF5-1AF4C68D502A}"/>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u="sng" dirty="0"/>
              <a:t>In the Head:</a:t>
            </a:r>
            <a:endParaRPr lang="en-US" dirty="0"/>
          </a:p>
          <a:p>
            <a:r>
              <a:rPr lang="en-US" dirty="0"/>
              <a:t>The vagus nerve originates from the lateral aspect of the medulla between the olive and inferior cerebellar peduncle by about 10 rootlets below and in line of the rootlets of the glossopharyngeal nerve. </a:t>
            </a:r>
          </a:p>
          <a:p>
            <a:r>
              <a:rPr lang="en-US" dirty="0"/>
              <a:t>It exits the cranium via the </a:t>
            </a:r>
            <a:r>
              <a:rPr lang="en-US" b="1" dirty="0"/>
              <a:t>jugular foramen, </a:t>
            </a:r>
            <a:r>
              <a:rPr lang="en-US" dirty="0"/>
              <a:t>through the middle part of the jugular foramen with the glossopharyngeal and accessory nerves (CN IX and XI respectively).</a:t>
            </a:r>
          </a:p>
          <a:p>
            <a:r>
              <a:rPr lang="en-US" dirty="0"/>
              <a:t>Within the cranium, the </a:t>
            </a:r>
            <a:r>
              <a:rPr lang="en-US" b="1" dirty="0"/>
              <a:t>auricular branch</a:t>
            </a:r>
            <a:r>
              <a:rPr lang="en-US" dirty="0"/>
              <a:t> arises. </a:t>
            </a:r>
          </a:p>
          <a:p>
            <a:pPr lvl="1"/>
            <a:r>
              <a:rPr lang="en-US" dirty="0"/>
              <a:t>This supplies sensation to the posterior part of the external auditory canal and external ear.</a:t>
            </a:r>
          </a:p>
          <a:p>
            <a:r>
              <a:rPr lang="en-US" b="1" u="sng" dirty="0"/>
              <a:t>Meningeal Branch:</a:t>
            </a:r>
            <a:r>
              <a:rPr lang="en-US" u="sng" dirty="0"/>
              <a:t> </a:t>
            </a:r>
          </a:p>
          <a:p>
            <a:pPr lvl="1"/>
            <a:r>
              <a:rPr lang="en-US" dirty="0"/>
              <a:t>It appears from the superior ganglion, takes a recurrent course and enters the cranial cavity via the jugular foramen to supply the dura mater of the posterior cranial fossa.</a:t>
            </a:r>
          </a:p>
        </p:txBody>
      </p:sp>
      <p:sp>
        <p:nvSpPr>
          <p:cNvPr id="8" name="Title 1">
            <a:extLst>
              <a:ext uri="{FF2B5EF4-FFF2-40B4-BE49-F238E27FC236}">
                <a16:creationId xmlns:a16="http://schemas.microsoft.com/office/drawing/2014/main" id="{E3E55FAF-FA6D-D627-011E-99FD0438B89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35D00347-2018-B328-828E-9754220EE073}"/>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3F23321-0688-084E-A66E-7ACA41CF29AE}"/>
              </a:ext>
            </a:extLst>
          </p:cNvPr>
          <p:cNvSpPr>
            <a:spLocks noGrp="1"/>
          </p:cNvSpPr>
          <p:nvPr>
            <p:ph type="sldNum" sz="quarter" idx="12"/>
          </p:nvPr>
        </p:nvSpPr>
        <p:spPr/>
        <p:txBody>
          <a:bodyPr/>
          <a:lstStyle/>
          <a:p>
            <a:fld id="{43D24F42-57FE-4B58-ACA1-0BAAE67BA6F4}" type="slidenum">
              <a:rPr lang="en-US" smtClean="0"/>
              <a:pPr/>
              <a:t>17</a:t>
            </a:fld>
            <a:endParaRPr lang="en-US"/>
          </a:p>
        </p:txBody>
      </p:sp>
    </p:spTree>
    <p:extLst>
      <p:ext uri="{BB962C8B-B14F-4D97-AF65-F5344CB8AC3E}">
        <p14:creationId xmlns:p14="http://schemas.microsoft.com/office/powerpoint/2010/main" val="1600160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67A60-1887-B13E-520B-A5E07BDC168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E827B80-45A9-1288-1141-92BE848A4095}"/>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u="sng" dirty="0"/>
              <a:t>In the Neck</a:t>
            </a:r>
            <a:r>
              <a:rPr lang="en-US" dirty="0"/>
              <a:t>:</a:t>
            </a:r>
          </a:p>
          <a:p>
            <a:r>
              <a:rPr lang="en-US" dirty="0"/>
              <a:t>The vagus nerve passes into the carotid sheath, travelling inferiorly with the internal jugular vein and common carotid artery. </a:t>
            </a:r>
          </a:p>
          <a:p>
            <a:r>
              <a:rPr lang="en-US" dirty="0"/>
              <a:t>At the base of the neck, the right and left nerves have differing pathways:</a:t>
            </a:r>
          </a:p>
          <a:p>
            <a:pPr lvl="1"/>
            <a:r>
              <a:rPr lang="en-US" dirty="0"/>
              <a:t>The </a:t>
            </a:r>
            <a:r>
              <a:rPr lang="en-US" b="1" dirty="0"/>
              <a:t>right vagus nerve</a:t>
            </a:r>
            <a:r>
              <a:rPr lang="en-US" dirty="0"/>
              <a:t> passes anterior to the subclavian artery and posterior to the sternoclavicular joint, entering the thorax.</a:t>
            </a:r>
          </a:p>
          <a:p>
            <a:pPr lvl="1"/>
            <a:r>
              <a:rPr lang="en-US" dirty="0"/>
              <a:t>The </a:t>
            </a:r>
            <a:r>
              <a:rPr lang="en-US" b="1" dirty="0"/>
              <a:t>left vagus nerve</a:t>
            </a:r>
            <a:r>
              <a:rPr lang="en-US" dirty="0"/>
              <a:t> passes inferiorly between the left common carotid and left subclavian arteries, posterior to the sternoclavicular joint, entering the thorax.</a:t>
            </a:r>
          </a:p>
        </p:txBody>
      </p:sp>
      <p:sp>
        <p:nvSpPr>
          <p:cNvPr id="8" name="Title 1">
            <a:extLst>
              <a:ext uri="{FF2B5EF4-FFF2-40B4-BE49-F238E27FC236}">
                <a16:creationId xmlns:a16="http://schemas.microsoft.com/office/drawing/2014/main" id="{3F3548FC-2CF4-5CB2-512A-A34E1DCFAF80}"/>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8313C2EB-5FCC-4A03-54A3-AC6E18DB186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E81592C-9A61-9B4E-794D-DC4D392BFA04}"/>
              </a:ext>
            </a:extLst>
          </p:cNvPr>
          <p:cNvSpPr>
            <a:spLocks noGrp="1"/>
          </p:cNvSpPr>
          <p:nvPr>
            <p:ph type="sldNum" sz="quarter" idx="12"/>
          </p:nvPr>
        </p:nvSpPr>
        <p:spPr/>
        <p:txBody>
          <a:bodyPr/>
          <a:lstStyle/>
          <a:p>
            <a:fld id="{43D24F42-57FE-4B58-ACA1-0BAAE67BA6F4}" type="slidenum">
              <a:rPr lang="en-US" smtClean="0"/>
              <a:pPr/>
              <a:t>18</a:t>
            </a:fld>
            <a:endParaRPr lang="en-US"/>
          </a:p>
        </p:txBody>
      </p:sp>
    </p:spTree>
    <p:extLst>
      <p:ext uri="{BB962C8B-B14F-4D97-AF65-F5344CB8AC3E}">
        <p14:creationId xmlns:p14="http://schemas.microsoft.com/office/powerpoint/2010/main" val="476980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C23BA-5877-542A-8590-D93DA1BA00A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7B80574-CFD5-B518-386A-9EB4D5B550E9}"/>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Several branches arise in the neck:</a:t>
            </a:r>
          </a:p>
          <a:p>
            <a:r>
              <a:rPr lang="en-US" b="1" dirty="0"/>
              <a:t>Pharyngeal branches</a:t>
            </a:r>
            <a:r>
              <a:rPr lang="en-US" dirty="0"/>
              <a:t> – Provides motor innervation to the majority of the muscles of the pharynx and soft palate.</a:t>
            </a:r>
          </a:p>
          <a:p>
            <a:r>
              <a:rPr lang="en-US" b="1" dirty="0"/>
              <a:t>Superior laryngeal nerve </a:t>
            </a:r>
            <a:r>
              <a:rPr lang="en-US" dirty="0"/>
              <a:t>– Splits into internal and external branches. The external laryngeal nerve innervates the cricothyroid muscle of the larynx. The internal laryngeal provides sensory innervation to the laryngopharynx and superior part of the larynx.</a:t>
            </a:r>
          </a:p>
          <a:p>
            <a:r>
              <a:rPr lang="en-US" b="1" dirty="0"/>
              <a:t>Recurrent laryngeal nerve </a:t>
            </a:r>
            <a:r>
              <a:rPr lang="en-US" dirty="0"/>
              <a:t>(right side only) – Hooks underneath the right subclavian artery, then ascends towards to the larynx. It innervates the majority of the intrinsic muscles of the larynx.</a:t>
            </a:r>
          </a:p>
        </p:txBody>
      </p:sp>
      <p:sp>
        <p:nvSpPr>
          <p:cNvPr id="8" name="Title 1">
            <a:extLst>
              <a:ext uri="{FF2B5EF4-FFF2-40B4-BE49-F238E27FC236}">
                <a16:creationId xmlns:a16="http://schemas.microsoft.com/office/drawing/2014/main" id="{7FB1405F-6DB3-9224-A254-8F26456B0B1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1AB2AF75-E16E-CE42-0DA6-8D745AD38653}"/>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741FB9E-3BD5-E3DA-40A7-6B0AA7368F77}"/>
              </a:ext>
            </a:extLst>
          </p:cNvPr>
          <p:cNvSpPr>
            <a:spLocks noGrp="1"/>
          </p:cNvSpPr>
          <p:nvPr>
            <p:ph type="sldNum" sz="quarter" idx="12"/>
          </p:nvPr>
        </p:nvSpPr>
        <p:spPr/>
        <p:txBody>
          <a:bodyPr/>
          <a:lstStyle/>
          <a:p>
            <a:fld id="{43D24F42-57FE-4B58-ACA1-0BAAE67BA6F4}" type="slidenum">
              <a:rPr lang="en-US" smtClean="0"/>
              <a:pPr/>
              <a:t>19</a:t>
            </a:fld>
            <a:endParaRPr lang="en-US"/>
          </a:p>
        </p:txBody>
      </p:sp>
    </p:spTree>
    <p:extLst>
      <p:ext uri="{BB962C8B-B14F-4D97-AF65-F5344CB8AC3E}">
        <p14:creationId xmlns:p14="http://schemas.microsoft.com/office/powerpoint/2010/main" val="1384167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It is a mixed nerve, but mostly it is motor. </a:t>
            </a:r>
          </a:p>
          <a:p>
            <a:pPr lvl="1">
              <a:buFont typeface="Arial" panose="020B0604020202020204" pitchFamily="34" charset="0"/>
              <a:buChar char="•"/>
            </a:pPr>
            <a:r>
              <a:rPr lang="en-US" sz="2000" dirty="0"/>
              <a:t>Vagus nerve is the 10</a:t>
            </a:r>
            <a:r>
              <a:rPr lang="en-US" sz="2000" baseline="30000" dirty="0"/>
              <a:t>th</a:t>
            </a:r>
            <a:r>
              <a:rPr lang="en-US" sz="2000" dirty="0"/>
              <a:t> cranial nerve. </a:t>
            </a:r>
          </a:p>
          <a:p>
            <a:pPr lvl="1">
              <a:buFont typeface="Arial" panose="020B0604020202020204" pitchFamily="34" charset="0"/>
              <a:buChar char="•"/>
            </a:pPr>
            <a:r>
              <a:rPr lang="en-US" sz="2000" dirty="0"/>
              <a:t>Its innervation is not limited to the structures in the head, but also extends into the neck, thorax, and abdomen.</a:t>
            </a:r>
          </a:p>
          <a:p>
            <a:pPr lvl="1">
              <a:buFont typeface="Arial" panose="020B0604020202020204" pitchFamily="34" charset="0"/>
              <a:buChar char="•"/>
            </a:pPr>
            <a:r>
              <a:rPr lang="en-US" sz="2000" dirty="0"/>
              <a:t>It is the longest and most widely distributed cranial nerve. </a:t>
            </a:r>
          </a:p>
          <a:p>
            <a:pPr lvl="1">
              <a:buFont typeface="Arial" panose="020B0604020202020204" pitchFamily="34" charset="0"/>
              <a:buChar char="•"/>
            </a:pPr>
            <a:r>
              <a:rPr lang="en-US" sz="2000" dirty="0"/>
              <a:t>It is a vagrant or wandering nerve. </a:t>
            </a:r>
          </a:p>
          <a:p>
            <a:pPr lvl="1">
              <a:buFont typeface="Arial" panose="020B0604020202020204" pitchFamily="34" charset="0"/>
              <a:buChar char="•"/>
            </a:pPr>
            <a:r>
              <a:rPr lang="en-US" sz="2000" dirty="0"/>
              <a:t>It spreads the fibers of a cranial part of the accessory nerve and carries majority of the efferent fibers of the cranial part of the parasympathetic outflow.</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7639ACB5-715E-0C8B-5BAA-089300A8CC3B}"/>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A3716B5-B1F5-5490-FCF2-47CC80B57C2B}"/>
              </a:ext>
            </a:extLst>
          </p:cNvPr>
          <p:cNvSpPr>
            <a:spLocks noGrp="1"/>
          </p:cNvSpPr>
          <p:nvPr>
            <p:ph type="sldNum" sz="quarter" idx="12"/>
          </p:nvPr>
        </p:nvSpPr>
        <p:spPr/>
        <p:txBody>
          <a:bodyPr/>
          <a:lstStyle/>
          <a:p>
            <a:fld id="{43D24F42-57FE-4B58-ACA1-0BAAE67BA6F4}"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50DA-FC7D-CDE7-AD0E-55238B56D2A0}"/>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3EE74BC-24EC-166F-DFC3-51F91205BCDF}"/>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b="1" u="sng" dirty="0"/>
              <a:t>In the Thorax:</a:t>
            </a:r>
          </a:p>
          <a:p>
            <a:r>
              <a:rPr lang="en-US" dirty="0"/>
              <a:t>The right vagus nerve forms the posterior vagal trunk, and the left forms the anterior vagal trunk. </a:t>
            </a:r>
          </a:p>
          <a:p>
            <a:r>
              <a:rPr lang="en-US" dirty="0"/>
              <a:t>The vagal trunks enter the abdomen via the esophageal hiatus.</a:t>
            </a:r>
          </a:p>
          <a:p>
            <a:r>
              <a:rPr lang="en-US" dirty="0"/>
              <a:t>Branches from the vagal trunks contribute to the formation of the esophageal plexus, which innervates the smooth muscle of the esophagus.</a:t>
            </a:r>
          </a:p>
          <a:p>
            <a:r>
              <a:rPr lang="en-US" b="1" dirty="0"/>
              <a:t>Two other branches arise in the thorax:</a:t>
            </a:r>
          </a:p>
          <a:p>
            <a:r>
              <a:rPr lang="en-US" dirty="0"/>
              <a:t>Left recurrent laryngeal nerve – it hooks under the arch of the aorta, ascending to innervate the majority of the intrinsic muscles of the larynx.</a:t>
            </a:r>
          </a:p>
          <a:p>
            <a:r>
              <a:rPr lang="en-US" dirty="0"/>
              <a:t>Cardiac branches – these innervate regulate heart rate and provide visceral sensation to the organ.</a:t>
            </a:r>
          </a:p>
        </p:txBody>
      </p:sp>
      <p:sp>
        <p:nvSpPr>
          <p:cNvPr id="8" name="Title 1">
            <a:extLst>
              <a:ext uri="{FF2B5EF4-FFF2-40B4-BE49-F238E27FC236}">
                <a16:creationId xmlns:a16="http://schemas.microsoft.com/office/drawing/2014/main" id="{B94FE02E-83D3-EFF3-749A-6FB406AE1982}"/>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7ED746D7-D4E7-C923-D9D2-0F6AD86F707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EC37F8B-1B76-F55D-D7A5-2E440AB5CF38}"/>
              </a:ext>
            </a:extLst>
          </p:cNvPr>
          <p:cNvSpPr>
            <a:spLocks noGrp="1"/>
          </p:cNvSpPr>
          <p:nvPr>
            <p:ph type="sldNum" sz="quarter" idx="12"/>
          </p:nvPr>
        </p:nvSpPr>
        <p:spPr/>
        <p:txBody>
          <a:bodyPr/>
          <a:lstStyle/>
          <a:p>
            <a:fld id="{43D24F42-57FE-4B58-ACA1-0BAAE67BA6F4}" type="slidenum">
              <a:rPr lang="en-US" smtClean="0"/>
              <a:pPr/>
              <a:t>20</a:t>
            </a:fld>
            <a:endParaRPr lang="en-US"/>
          </a:p>
        </p:txBody>
      </p:sp>
    </p:spTree>
    <p:extLst>
      <p:ext uri="{BB962C8B-B14F-4D97-AF65-F5344CB8AC3E}">
        <p14:creationId xmlns:p14="http://schemas.microsoft.com/office/powerpoint/2010/main" val="550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p:cNvPicPr>
            <a:picLocks noChangeAspect="1" noChangeArrowheads="1"/>
          </p:cNvPicPr>
          <p:nvPr/>
        </p:nvPicPr>
        <p:blipFill>
          <a:blip r:embed="rId2"/>
          <a:srcRect/>
          <a:stretch>
            <a:fillRect/>
          </a:stretch>
        </p:blipFill>
        <p:spPr bwMode="auto">
          <a:xfrm>
            <a:off x="1066800" y="843654"/>
            <a:ext cx="7010399" cy="5170692"/>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4D52C47C-8D07-D437-9F97-5A82DE1D870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8F12FF6-B833-76AB-1F2A-36F7DD54814E}"/>
              </a:ext>
            </a:extLst>
          </p:cNvPr>
          <p:cNvSpPr>
            <a:spLocks noGrp="1"/>
          </p:cNvSpPr>
          <p:nvPr>
            <p:ph type="sldNum" sz="quarter" idx="12"/>
          </p:nvPr>
        </p:nvSpPr>
        <p:spPr/>
        <p:txBody>
          <a:bodyPr/>
          <a:lstStyle/>
          <a:p>
            <a:fld id="{43D24F42-57FE-4B58-ACA1-0BAAE67BA6F4}"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5" name="Rectangle 3"/>
          <p:cNvSpPr>
            <a:spLocks noChangeArrowheads="1"/>
          </p:cNvSpPr>
          <p:nvPr/>
        </p:nvSpPr>
        <p:spPr bwMode="auto">
          <a:xfrm>
            <a:off x="2133600" y="6324600"/>
            <a:ext cx="762000" cy="152400"/>
          </a:xfrm>
          <a:prstGeom prst="rect">
            <a:avLst/>
          </a:prstGeom>
          <a:solidFill>
            <a:schemeClr val="bg1"/>
          </a:solidFill>
          <a:ln w="9525">
            <a:solidFill>
              <a:schemeClr val="bg1"/>
            </a:solidFill>
            <a:miter lim="800000"/>
            <a:headEnd/>
            <a:tailEnd/>
          </a:ln>
        </p:spPr>
        <p:txBody>
          <a:bodyPr wrap="none" anchor="ctr"/>
          <a:lstStyle/>
          <a:p>
            <a:endParaRPr lang="en-US"/>
          </a:p>
        </p:txBody>
      </p:sp>
      <p:pic>
        <p:nvPicPr>
          <p:cNvPr id="47105" name="Picture 1"/>
          <p:cNvPicPr>
            <a:picLocks noChangeAspect="1" noChangeArrowheads="1"/>
          </p:cNvPicPr>
          <p:nvPr/>
        </p:nvPicPr>
        <p:blipFill>
          <a:blip r:embed="rId2"/>
          <a:srcRect/>
          <a:stretch>
            <a:fillRect/>
          </a:stretch>
        </p:blipFill>
        <p:spPr bwMode="auto">
          <a:xfrm>
            <a:off x="4572000" y="637767"/>
            <a:ext cx="3628702" cy="5505858"/>
          </a:xfrm>
          <a:prstGeom prst="rect">
            <a:avLst/>
          </a:prstGeom>
          <a:noFill/>
          <a:ln w="9525">
            <a:noFill/>
            <a:miter lim="800000"/>
            <a:headEnd/>
            <a:tailEnd/>
          </a:ln>
          <a:effectLst/>
        </p:spPr>
      </p:pic>
      <p:pic>
        <p:nvPicPr>
          <p:cNvPr id="114689" name="Picture 1"/>
          <p:cNvPicPr>
            <a:picLocks noChangeAspect="1" noChangeArrowheads="1"/>
          </p:cNvPicPr>
          <p:nvPr/>
        </p:nvPicPr>
        <p:blipFill>
          <a:blip r:embed="rId3"/>
          <a:srcRect/>
          <a:stretch>
            <a:fillRect/>
          </a:stretch>
        </p:blipFill>
        <p:spPr bwMode="auto">
          <a:xfrm>
            <a:off x="1219200" y="714375"/>
            <a:ext cx="2829651" cy="542925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3F82CEF4-6315-7D1B-4115-3CAED6CEF91D}"/>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6CC2B0FB-3744-C3C0-488E-421697002104}"/>
              </a:ext>
            </a:extLst>
          </p:cNvPr>
          <p:cNvSpPr>
            <a:spLocks noGrp="1"/>
          </p:cNvSpPr>
          <p:nvPr>
            <p:ph type="sldNum" sz="quarter" idx="12"/>
          </p:nvPr>
        </p:nvSpPr>
        <p:spPr/>
        <p:txBody>
          <a:bodyPr/>
          <a:lstStyle/>
          <a:p>
            <a:fld id="{43D24F42-57FE-4B58-ACA1-0BAAE67BA6F4}"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7CC6E-643A-97AE-84B2-477BCB218AA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934279-0F51-542E-0ABE-06EF8A77EF87}"/>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sz="2000" b="1" u="sng" dirty="0"/>
              <a:t>In the Abdomen</a:t>
            </a:r>
            <a:endParaRPr lang="en-US" sz="2000" dirty="0"/>
          </a:p>
          <a:p>
            <a:r>
              <a:rPr lang="en-US" sz="2000" dirty="0"/>
              <a:t>In the abdomen, the vagal trunks terminate by dividing into branches that supply:</a:t>
            </a:r>
          </a:p>
          <a:p>
            <a:pPr lvl="1">
              <a:buFont typeface="Arial" panose="020B0604020202020204" pitchFamily="34" charset="0"/>
              <a:buChar char="•"/>
            </a:pPr>
            <a:r>
              <a:rPr lang="en-US" sz="2000" dirty="0"/>
              <a:t>The esophagus, </a:t>
            </a:r>
          </a:p>
          <a:p>
            <a:pPr lvl="1">
              <a:buFont typeface="Arial" panose="020B0604020202020204" pitchFamily="34" charset="0"/>
              <a:buChar char="•"/>
            </a:pPr>
            <a:r>
              <a:rPr lang="en-US" sz="2000" dirty="0"/>
              <a:t>The Stomach and </a:t>
            </a:r>
          </a:p>
          <a:p>
            <a:pPr lvl="1">
              <a:buFont typeface="Arial" panose="020B0604020202020204" pitchFamily="34" charset="0"/>
              <a:buChar char="•"/>
            </a:pPr>
            <a:r>
              <a:rPr lang="en-US" sz="2000" dirty="0"/>
              <a:t>The small and large bowel (up to the splenic flexure).</a:t>
            </a:r>
          </a:p>
        </p:txBody>
      </p:sp>
      <p:sp>
        <p:nvSpPr>
          <p:cNvPr id="8" name="Title 1">
            <a:extLst>
              <a:ext uri="{FF2B5EF4-FFF2-40B4-BE49-F238E27FC236}">
                <a16:creationId xmlns:a16="http://schemas.microsoft.com/office/drawing/2014/main" id="{3A01FB6C-7B61-2D80-5930-9582A1EBF3F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6A87551F-9D54-E359-6A63-909876530901}"/>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5B8F80D-D569-93B4-E6BA-1CBA1ED7C263}"/>
              </a:ext>
            </a:extLst>
          </p:cNvPr>
          <p:cNvSpPr>
            <a:spLocks noGrp="1"/>
          </p:cNvSpPr>
          <p:nvPr>
            <p:ph type="sldNum" sz="quarter" idx="12"/>
          </p:nvPr>
        </p:nvSpPr>
        <p:spPr/>
        <p:txBody>
          <a:bodyPr/>
          <a:lstStyle/>
          <a:p>
            <a:fld id="{43D24F42-57FE-4B58-ACA1-0BAAE67BA6F4}" type="slidenum">
              <a:rPr lang="en-US" smtClean="0"/>
              <a:pPr/>
              <a:t>23</a:t>
            </a:fld>
            <a:endParaRPr lang="en-US"/>
          </a:p>
        </p:txBody>
      </p:sp>
    </p:spTree>
    <p:extLst>
      <p:ext uri="{BB962C8B-B14F-4D97-AF65-F5344CB8AC3E}">
        <p14:creationId xmlns:p14="http://schemas.microsoft.com/office/powerpoint/2010/main" val="257711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8886-731E-AFB9-35E8-2953C74E5B1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73D7C0A-A3EA-5B39-5CE8-8FF1F4B8C93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 </a:t>
            </a:r>
            <a:r>
              <a:rPr lang="en-US" sz="4400" b="1" dirty="0"/>
              <a:t>: Course and Connections </a:t>
            </a:r>
            <a:endParaRPr lang="en-US" b="1" dirty="0"/>
          </a:p>
        </p:txBody>
      </p:sp>
      <p:pic>
        <p:nvPicPr>
          <p:cNvPr id="2" name="Picture 2">
            <a:extLst>
              <a:ext uri="{FF2B5EF4-FFF2-40B4-BE49-F238E27FC236}">
                <a16:creationId xmlns:a16="http://schemas.microsoft.com/office/drawing/2014/main" id="{9771F992-EA2D-A2A0-AE21-5D5CB490809D}"/>
              </a:ext>
            </a:extLst>
          </p:cNvPr>
          <p:cNvPicPr>
            <a:picLocks noGrp="1" noChangeAspect="1" noChangeArrowheads="1"/>
          </p:cNvPicPr>
          <p:nvPr>
            <p:ph idx="1"/>
          </p:nvPr>
        </p:nvPicPr>
        <p:blipFill>
          <a:blip r:embed="rId2"/>
          <a:srcRect/>
          <a:stretch>
            <a:fillRect/>
          </a:stretch>
        </p:blipFill>
        <p:spPr bwMode="auto">
          <a:xfrm>
            <a:off x="3839398" y="1524000"/>
            <a:ext cx="4570285" cy="5029200"/>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2C199F7B-BB62-552A-CA14-560EA0D53C7B}"/>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69D820D1-EABF-5AE9-2108-C6D7554166CB}"/>
              </a:ext>
            </a:extLst>
          </p:cNvPr>
          <p:cNvSpPr>
            <a:spLocks noGrp="1"/>
          </p:cNvSpPr>
          <p:nvPr>
            <p:ph type="sldNum" sz="quarter" idx="12"/>
          </p:nvPr>
        </p:nvSpPr>
        <p:spPr/>
        <p:txBody>
          <a:bodyPr/>
          <a:lstStyle/>
          <a:p>
            <a:fld id="{43D24F42-57FE-4B58-ACA1-0BAAE67BA6F4}" type="slidenum">
              <a:rPr lang="en-US" smtClean="0"/>
              <a:pPr/>
              <a:t>24</a:t>
            </a:fld>
            <a:endParaRPr lang="en-US"/>
          </a:p>
        </p:txBody>
      </p:sp>
    </p:spTree>
    <p:extLst>
      <p:ext uri="{BB962C8B-B14F-4D97-AF65-F5344CB8AC3E}">
        <p14:creationId xmlns:p14="http://schemas.microsoft.com/office/powerpoint/2010/main" val="2023957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7DDE7-FD3B-F2EB-AA04-49A0AEDBEDC5}"/>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6801E87E-620C-C4EF-82D1-5487A34C053D}"/>
              </a:ext>
            </a:extLst>
          </p:cNvPr>
          <p:cNvSpPr txBox="1">
            <a:spLocks/>
          </p:cNvSpPr>
          <p:nvPr/>
        </p:nvSpPr>
        <p:spPr>
          <a:xfrm>
            <a:off x="768096" y="585216"/>
            <a:ext cx="8909304" cy="149961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 Branches</a:t>
            </a:r>
          </a:p>
        </p:txBody>
      </p:sp>
      <p:pic>
        <p:nvPicPr>
          <p:cNvPr id="5" name="Picture 2">
            <a:extLst>
              <a:ext uri="{FF2B5EF4-FFF2-40B4-BE49-F238E27FC236}">
                <a16:creationId xmlns:a16="http://schemas.microsoft.com/office/drawing/2014/main" id="{C45B0992-09CE-9566-DD69-2D1EACC587D0}"/>
              </a:ext>
            </a:extLst>
          </p:cNvPr>
          <p:cNvPicPr>
            <a:picLocks noChangeAspect="1" noChangeArrowheads="1"/>
          </p:cNvPicPr>
          <p:nvPr/>
        </p:nvPicPr>
        <p:blipFill>
          <a:blip r:embed="rId2"/>
          <a:srcRect/>
          <a:stretch>
            <a:fillRect/>
          </a:stretch>
        </p:blipFill>
        <p:spPr bwMode="auto">
          <a:xfrm>
            <a:off x="2706085" y="1497792"/>
            <a:ext cx="3731830" cy="5284008"/>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8E5C208-A6E0-602C-6DA3-B3D46C359683}"/>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BE44BE6E-C739-8746-E231-54C286B908CF}"/>
              </a:ext>
            </a:extLst>
          </p:cNvPr>
          <p:cNvSpPr>
            <a:spLocks noGrp="1"/>
          </p:cNvSpPr>
          <p:nvPr>
            <p:ph type="sldNum" sz="quarter" idx="12"/>
          </p:nvPr>
        </p:nvSpPr>
        <p:spPr/>
        <p:txBody>
          <a:bodyPr/>
          <a:lstStyle/>
          <a:p>
            <a:fld id="{43D24F42-57FE-4B58-ACA1-0BAAE67BA6F4}" type="slidenum">
              <a:rPr lang="en-US" smtClean="0"/>
              <a:pPr/>
              <a:t>25</a:t>
            </a:fld>
            <a:endParaRPr lang="en-US"/>
          </a:p>
        </p:txBody>
      </p:sp>
    </p:spTree>
    <p:extLst>
      <p:ext uri="{BB962C8B-B14F-4D97-AF65-F5344CB8AC3E}">
        <p14:creationId xmlns:p14="http://schemas.microsoft.com/office/powerpoint/2010/main" val="313296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2F590-BB09-F22A-91D5-D0566500408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8C23DEB-1520-8E10-5B4E-6F61C0BB4970}"/>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It supplies:</a:t>
            </a:r>
          </a:p>
          <a:p>
            <a:r>
              <a:rPr lang="en-US" dirty="0"/>
              <a:t>All the muscles of pharynx with the exception of the stylopharyngeus that is supplied by the glossopharyngeal nerve and</a:t>
            </a:r>
          </a:p>
          <a:p>
            <a:r>
              <a:rPr lang="en-US" dirty="0"/>
              <a:t>All the muscles of soft palate with the exception of the tensor </a:t>
            </a:r>
            <a:r>
              <a:rPr lang="en-US" dirty="0" err="1"/>
              <a:t>palati</a:t>
            </a:r>
            <a:r>
              <a:rPr lang="en-US" dirty="0"/>
              <a:t> that is supplied by the mandibular nerve (via the nerve to medial pterygoid).</a:t>
            </a:r>
          </a:p>
        </p:txBody>
      </p:sp>
      <p:sp>
        <p:nvSpPr>
          <p:cNvPr id="8" name="Title 1">
            <a:extLst>
              <a:ext uri="{FF2B5EF4-FFF2-40B4-BE49-F238E27FC236}">
                <a16:creationId xmlns:a16="http://schemas.microsoft.com/office/drawing/2014/main" id="{772B5256-7DD3-9B3B-8A48-5C987608542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F3F95631-71FC-46F1-BEF5-5E2D7534BBA8}"/>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61C1F91-E125-BCAF-2CAE-783F1176E8F7}"/>
              </a:ext>
            </a:extLst>
          </p:cNvPr>
          <p:cNvSpPr>
            <a:spLocks noGrp="1"/>
          </p:cNvSpPr>
          <p:nvPr>
            <p:ph type="sldNum" sz="quarter" idx="12"/>
          </p:nvPr>
        </p:nvSpPr>
        <p:spPr/>
        <p:txBody>
          <a:bodyPr/>
          <a:lstStyle/>
          <a:p>
            <a:fld id="{43D24F42-57FE-4B58-ACA1-0BAAE67BA6F4}" type="slidenum">
              <a:rPr lang="en-US" smtClean="0"/>
              <a:pPr/>
              <a:t>26</a:t>
            </a:fld>
            <a:endParaRPr lang="en-US"/>
          </a:p>
        </p:txBody>
      </p:sp>
    </p:spTree>
    <p:extLst>
      <p:ext uri="{BB962C8B-B14F-4D97-AF65-F5344CB8AC3E}">
        <p14:creationId xmlns:p14="http://schemas.microsoft.com/office/powerpoint/2010/main" val="335452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DC0F0-B7CB-8365-1394-46199BD9311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501BC0D-A976-A08D-0279-9F3465D41AB4}"/>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On the right side, it originates in the root of the neck from the vagus nerve.</a:t>
            </a:r>
          </a:p>
          <a:p>
            <a:r>
              <a:rPr lang="en-US" dirty="0"/>
              <a:t>On the left side, it appears in the superior mediastinum from the vagus nerve as it crosses the arch of the aorta(lateral aspect). It hooks below the arch of the aorta on the left side of ligamentum arteriosum behind the arch of aorta on its way to the tracheoesophageal groove.</a:t>
            </a:r>
          </a:p>
          <a:p>
            <a:pPr lvl="1"/>
            <a:r>
              <a:rPr lang="en-US" dirty="0"/>
              <a:t>The recurrent laryngeal nerve gives motor innervation to all the intrinsic muscles of the larynx (with the exception of the cricothyroid that is supplied by the external laryngeal nerve) and sensory innervation to the mucous membrane of laryngeal cavity up to the vocal cord.</a:t>
            </a:r>
          </a:p>
          <a:p>
            <a:r>
              <a:rPr lang="en-US" dirty="0"/>
              <a:t>Every recurrent laryngeal nerve enters deep to the inferior constrictor muscle to go into the laryngeal cavity deep to the cricothyroid joint. Now it’s named the inferior laryngeal nerve.</a:t>
            </a:r>
          </a:p>
        </p:txBody>
      </p:sp>
      <p:sp>
        <p:nvSpPr>
          <p:cNvPr id="8" name="Title 1">
            <a:extLst>
              <a:ext uri="{FF2B5EF4-FFF2-40B4-BE49-F238E27FC236}">
                <a16:creationId xmlns:a16="http://schemas.microsoft.com/office/drawing/2014/main" id="{13FE33FE-5D2B-58C7-47DE-CBEDF03784D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Recurrent laryngeal nerve</a:t>
            </a:r>
            <a:r>
              <a:rPr lang="en-US" dirty="0"/>
              <a:t> </a:t>
            </a:r>
            <a:br>
              <a:rPr lang="en-US" dirty="0"/>
            </a:br>
            <a:r>
              <a:rPr lang="en-US" sz="2000" dirty="0"/>
              <a:t>(nerve of 6th arch)</a:t>
            </a:r>
            <a:endParaRPr lang="en-US" sz="2000" b="1" dirty="0"/>
          </a:p>
        </p:txBody>
      </p:sp>
      <p:sp>
        <p:nvSpPr>
          <p:cNvPr id="2" name="Footer Placeholder 1">
            <a:extLst>
              <a:ext uri="{FF2B5EF4-FFF2-40B4-BE49-F238E27FC236}">
                <a16:creationId xmlns:a16="http://schemas.microsoft.com/office/drawing/2014/main" id="{1E37B5AA-9059-9FF0-8FB3-40CDC24449FE}"/>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59DD8328-D588-2FDF-AF9D-BCA58232C8B5}"/>
              </a:ext>
            </a:extLst>
          </p:cNvPr>
          <p:cNvSpPr>
            <a:spLocks noGrp="1"/>
          </p:cNvSpPr>
          <p:nvPr>
            <p:ph type="sldNum" sz="quarter" idx="12"/>
          </p:nvPr>
        </p:nvSpPr>
        <p:spPr/>
        <p:txBody>
          <a:bodyPr/>
          <a:lstStyle/>
          <a:p>
            <a:fld id="{43D24F42-57FE-4B58-ACA1-0BAAE67BA6F4}" type="slidenum">
              <a:rPr lang="en-US" smtClean="0"/>
              <a:pPr/>
              <a:t>27</a:t>
            </a:fld>
            <a:endParaRPr lang="en-US"/>
          </a:p>
        </p:txBody>
      </p:sp>
    </p:spTree>
    <p:extLst>
      <p:ext uri="{BB962C8B-B14F-4D97-AF65-F5344CB8AC3E}">
        <p14:creationId xmlns:p14="http://schemas.microsoft.com/office/powerpoint/2010/main" val="2222210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49F5E-0DFF-7D79-3A4C-25F37B1ADE3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60936F-B5CA-893F-888E-C985B87B42AB}"/>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tickling of the cutaneous distribution of the vagus nerve arouses jaded desire. </a:t>
            </a:r>
          </a:p>
          <a:p>
            <a:r>
              <a:rPr lang="en-US" dirty="0"/>
              <a:t>The Alderman in early Roman days utilized to stimulate their desire by dropping chilly water supporting the ear supplied by the auricular branch of the vagus nerve Because of this, the auricular branch of the vagus nerve is also named Alderman’s nerve.</a:t>
            </a:r>
          </a:p>
          <a:p>
            <a:r>
              <a:rPr lang="en-US" dirty="0"/>
              <a:t>Seemingly, this happens by a reflex increase in gastric motility supplied by the vagus nerve (to the stomach).</a:t>
            </a:r>
          </a:p>
        </p:txBody>
      </p:sp>
      <p:sp>
        <p:nvSpPr>
          <p:cNvPr id="8" name="Title 1">
            <a:extLst>
              <a:ext uri="{FF2B5EF4-FFF2-40B4-BE49-F238E27FC236}">
                <a16:creationId xmlns:a16="http://schemas.microsoft.com/office/drawing/2014/main" id="{3C55320F-CDF2-3997-C24F-B25DBD095FF1}"/>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ALDERMAN’S NERVE PHENOMENON</a:t>
            </a:r>
            <a:endParaRPr lang="en-US" sz="2000" b="1" dirty="0"/>
          </a:p>
        </p:txBody>
      </p:sp>
      <p:sp>
        <p:nvSpPr>
          <p:cNvPr id="2" name="Footer Placeholder 1">
            <a:extLst>
              <a:ext uri="{FF2B5EF4-FFF2-40B4-BE49-F238E27FC236}">
                <a16:creationId xmlns:a16="http://schemas.microsoft.com/office/drawing/2014/main" id="{1FA7FAE6-4530-3B35-29B3-2CEB57247FE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7FA752B2-B4A6-299C-CB42-2C27EA55F1E5}"/>
              </a:ext>
            </a:extLst>
          </p:cNvPr>
          <p:cNvSpPr>
            <a:spLocks noGrp="1"/>
          </p:cNvSpPr>
          <p:nvPr>
            <p:ph type="sldNum" sz="quarter" idx="12"/>
          </p:nvPr>
        </p:nvSpPr>
        <p:spPr/>
        <p:txBody>
          <a:bodyPr/>
          <a:lstStyle/>
          <a:p>
            <a:fld id="{43D24F42-57FE-4B58-ACA1-0BAAE67BA6F4}" type="slidenum">
              <a:rPr lang="en-US" smtClean="0"/>
              <a:pPr/>
              <a:t>28</a:t>
            </a:fld>
            <a:endParaRPr lang="en-US"/>
          </a:p>
        </p:txBody>
      </p:sp>
    </p:spTree>
    <p:extLst>
      <p:ext uri="{BB962C8B-B14F-4D97-AF65-F5344CB8AC3E}">
        <p14:creationId xmlns:p14="http://schemas.microsoft.com/office/powerpoint/2010/main" val="2982145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0CAD3-A925-E4B6-A06F-A7FAAEAA3EC5}"/>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03D3F05-0395-8501-FEC9-340E1F82E14C}"/>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a:buNone/>
            </a:pPr>
            <a:r>
              <a:rPr lang="en-US" dirty="0"/>
              <a:t>The bilateral lesions of vagus nerve cause:</a:t>
            </a:r>
          </a:p>
          <a:p>
            <a:pPr>
              <a:buFont typeface="Arial" panose="020B0604020202020204" pitchFamily="34" charset="0"/>
              <a:buChar char="•"/>
            </a:pPr>
            <a:r>
              <a:rPr lang="en-US" dirty="0"/>
              <a:t> Nasal regurgitation of the swallowed liquids,</a:t>
            </a:r>
          </a:p>
          <a:p>
            <a:pPr>
              <a:buFont typeface="Arial" panose="020B0604020202020204" pitchFamily="34" charset="0"/>
              <a:buChar char="•"/>
            </a:pPr>
            <a:r>
              <a:rPr lang="en-US" dirty="0"/>
              <a:t> Nasal twang of voice,</a:t>
            </a:r>
          </a:p>
          <a:p>
            <a:pPr>
              <a:buFont typeface="Arial" panose="020B0604020202020204" pitchFamily="34" charset="0"/>
              <a:buChar char="•"/>
            </a:pPr>
            <a:r>
              <a:rPr lang="en-US" dirty="0"/>
              <a:t> Hoarseness of voice,</a:t>
            </a:r>
          </a:p>
          <a:p>
            <a:pPr>
              <a:buFont typeface="Arial" panose="020B0604020202020204" pitchFamily="34" charset="0"/>
              <a:buChar char="•"/>
            </a:pPr>
            <a:r>
              <a:rPr lang="en-US" dirty="0"/>
              <a:t> Flattering of palatal arches,</a:t>
            </a:r>
          </a:p>
          <a:p>
            <a:pPr>
              <a:buFont typeface="Arial" panose="020B0604020202020204" pitchFamily="34" charset="0"/>
              <a:buChar char="•"/>
            </a:pPr>
            <a:r>
              <a:rPr lang="en-US" dirty="0"/>
              <a:t> Cadaveric position of sung cards,</a:t>
            </a:r>
          </a:p>
          <a:p>
            <a:pPr>
              <a:buFont typeface="Arial" panose="020B0604020202020204" pitchFamily="34" charset="0"/>
              <a:buChar char="•"/>
            </a:pPr>
            <a:r>
              <a:rPr lang="en-US" dirty="0"/>
              <a:t> Dysphagia and</a:t>
            </a:r>
          </a:p>
          <a:p>
            <a:pPr>
              <a:buFont typeface="Arial" panose="020B0604020202020204" pitchFamily="34" charset="0"/>
              <a:buChar char="•"/>
            </a:pPr>
            <a:r>
              <a:rPr lang="en-US" dirty="0"/>
              <a:t> Reduction of cough reflex.</a:t>
            </a:r>
          </a:p>
        </p:txBody>
      </p:sp>
      <p:sp>
        <p:nvSpPr>
          <p:cNvPr id="8" name="Title 1">
            <a:extLst>
              <a:ext uri="{FF2B5EF4-FFF2-40B4-BE49-F238E27FC236}">
                <a16:creationId xmlns:a16="http://schemas.microsoft.com/office/drawing/2014/main" id="{007506F3-57AF-609C-965A-D3E3E900BCC8}"/>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LESIONS OF VAGUS NERVE</a:t>
            </a:r>
            <a:endParaRPr lang="en-US" sz="2000" b="1" dirty="0"/>
          </a:p>
        </p:txBody>
      </p:sp>
      <p:sp>
        <p:nvSpPr>
          <p:cNvPr id="2" name="Footer Placeholder 1">
            <a:extLst>
              <a:ext uri="{FF2B5EF4-FFF2-40B4-BE49-F238E27FC236}">
                <a16:creationId xmlns:a16="http://schemas.microsoft.com/office/drawing/2014/main" id="{F42EA3A4-AFE1-308A-72AA-DCAF6225E104}"/>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2652C24A-DEF5-65C6-6232-8539E7DE4A36}"/>
              </a:ext>
            </a:extLst>
          </p:cNvPr>
          <p:cNvSpPr>
            <a:spLocks noGrp="1"/>
          </p:cNvSpPr>
          <p:nvPr>
            <p:ph type="sldNum" sz="quarter" idx="12"/>
          </p:nvPr>
        </p:nvSpPr>
        <p:spPr/>
        <p:txBody>
          <a:bodyPr/>
          <a:lstStyle/>
          <a:p>
            <a:fld id="{43D24F42-57FE-4B58-ACA1-0BAAE67BA6F4}" type="slidenum">
              <a:rPr lang="en-US" smtClean="0"/>
              <a:pPr/>
              <a:t>29</a:t>
            </a:fld>
            <a:endParaRPr lang="en-US"/>
          </a:p>
        </p:txBody>
      </p:sp>
    </p:spTree>
    <p:extLst>
      <p:ext uri="{BB962C8B-B14F-4D97-AF65-F5344CB8AC3E}">
        <p14:creationId xmlns:p14="http://schemas.microsoft.com/office/powerpoint/2010/main" val="47938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4"/>
          <p:cNvGraphicFramePr>
            <a:graphicFrameLocks noChangeAspect="1"/>
          </p:cNvGraphicFramePr>
          <p:nvPr>
            <p:extLst>
              <p:ext uri="{D42A27DB-BD31-4B8C-83A1-F6EECF244321}">
                <p14:modId xmlns:p14="http://schemas.microsoft.com/office/powerpoint/2010/main" val="3758511650"/>
              </p:ext>
            </p:extLst>
          </p:nvPr>
        </p:nvGraphicFramePr>
        <p:xfrm>
          <a:off x="1447800" y="761676"/>
          <a:ext cx="6248400" cy="5334647"/>
        </p:xfrm>
        <a:graphic>
          <a:graphicData uri="http://schemas.openxmlformats.org/presentationml/2006/ole">
            <mc:AlternateContent xmlns:mc="http://schemas.openxmlformats.org/markup-compatibility/2006">
              <mc:Choice xmlns:v="urn:schemas-microsoft-com:vml" Requires="v">
                <p:oleObj name="Bitmap Image" r:id="rId2" imgW="5342857" imgH="4563112" progId="PBrush">
                  <p:embed/>
                </p:oleObj>
              </mc:Choice>
              <mc:Fallback>
                <p:oleObj name="Bitmap Image" r:id="rId2" imgW="5342857" imgH="4563112" progId="PBrush">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61676"/>
                        <a:ext cx="6248400" cy="5334647"/>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F63EF1ED-30B9-F01F-D7F2-8E39F7FE58D5}"/>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22C8DD5-8241-B81E-61F2-3E6BFB0A6F9F}"/>
              </a:ext>
            </a:extLst>
          </p:cNvPr>
          <p:cNvSpPr>
            <a:spLocks noGrp="1"/>
          </p:cNvSpPr>
          <p:nvPr>
            <p:ph type="sldNum" sz="quarter" idx="12"/>
          </p:nvPr>
        </p:nvSpPr>
        <p:spPr/>
        <p:txBody>
          <a:bodyPr/>
          <a:lstStyle/>
          <a:p>
            <a:fld id="{43D24F42-57FE-4B58-ACA1-0BAAE67BA6F4}"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FA218-5D74-2D82-447F-F02CEF2F8D0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E49053E-5EB6-87B5-2515-5FB26691DFF4}"/>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The vagus nerve can be analyzed medically by requesting the patient to open his mouth and say ‘ah’ and after that comparing the palatal arches of the 2 sides. If the vagus is undamaged, the soft palate rises (is elevated) in the midline. In bilateral lesions, the soft palate falls. In the unilateral lesion, there’s flattening (drooping) of palate arch on the side of paralysis and uvula pulled to the normal side.</a:t>
            </a:r>
          </a:p>
        </p:txBody>
      </p:sp>
      <p:sp>
        <p:nvSpPr>
          <p:cNvPr id="8" name="Title 1">
            <a:extLst>
              <a:ext uri="{FF2B5EF4-FFF2-40B4-BE49-F238E27FC236}">
                <a16:creationId xmlns:a16="http://schemas.microsoft.com/office/drawing/2014/main" id="{75D77B64-BD4E-AF04-5FA3-EA90A84345BC}"/>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cap="all" dirty="0"/>
              <a:t>CLINICAL TESTING OF VAGUS NERVE</a:t>
            </a:r>
            <a:endParaRPr lang="en-US" sz="2000" b="1" dirty="0"/>
          </a:p>
        </p:txBody>
      </p:sp>
      <p:sp>
        <p:nvSpPr>
          <p:cNvPr id="2" name="Footer Placeholder 1">
            <a:extLst>
              <a:ext uri="{FF2B5EF4-FFF2-40B4-BE49-F238E27FC236}">
                <a16:creationId xmlns:a16="http://schemas.microsoft.com/office/drawing/2014/main" id="{AD9FBFEE-F269-02D4-F093-291F97A43EC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CEDAA5B8-DFF4-BB21-D22A-2EDAA4C2D785}"/>
              </a:ext>
            </a:extLst>
          </p:cNvPr>
          <p:cNvSpPr>
            <a:spLocks noGrp="1"/>
          </p:cNvSpPr>
          <p:nvPr>
            <p:ph type="sldNum" sz="quarter" idx="12"/>
          </p:nvPr>
        </p:nvSpPr>
        <p:spPr/>
        <p:txBody>
          <a:bodyPr/>
          <a:lstStyle/>
          <a:p>
            <a:fld id="{43D24F42-57FE-4B58-ACA1-0BAAE67BA6F4}" type="slidenum">
              <a:rPr lang="en-US" smtClean="0"/>
              <a:pPr/>
              <a:t>30</a:t>
            </a:fld>
            <a:endParaRPr lang="en-US"/>
          </a:p>
        </p:txBody>
      </p:sp>
    </p:spTree>
    <p:extLst>
      <p:ext uri="{BB962C8B-B14F-4D97-AF65-F5344CB8AC3E}">
        <p14:creationId xmlns:p14="http://schemas.microsoft.com/office/powerpoint/2010/main" val="409052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0BB801E8-9432-4E8D-158D-8080B0EC90AA}"/>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A12DCBFA-63CC-B47A-2F99-ABCA43E21FDE}"/>
              </a:ext>
            </a:extLst>
          </p:cNvPr>
          <p:cNvSpPr>
            <a:spLocks noGrp="1"/>
          </p:cNvSpPr>
          <p:nvPr>
            <p:ph type="sldNum" sz="quarter" idx="12"/>
          </p:nvPr>
        </p:nvSpPr>
        <p:spPr/>
        <p:txBody>
          <a:bodyPr/>
          <a:lstStyle/>
          <a:p>
            <a:fld id="{43D24F42-57FE-4B58-ACA1-0BAAE67BA6F4}"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0C327-0D62-62EF-B781-EA0957E615CD}"/>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474978-608B-F5C1-DECB-EBB57EEDE9CE}"/>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Vagus nerve is associated with the derivatives of the four pharyngeal arch.</a:t>
            </a:r>
          </a:p>
          <a:p>
            <a:pPr lvl="1">
              <a:buFont typeface="Arial" panose="020B0604020202020204" pitchFamily="34" charset="0"/>
              <a:buChar char="•"/>
            </a:pPr>
            <a:r>
              <a:rPr lang="en-US" sz="2000" b="1" dirty="0"/>
              <a:t>Sensory: </a:t>
            </a:r>
            <a:r>
              <a:rPr lang="en-US" sz="2000" dirty="0"/>
              <a:t>Innervates the skin of the external acoustic meatus and the internal surfaces of the laryngopharynx and larynx. Provides visceral sensation to the heart and abdominal viscera.</a:t>
            </a:r>
          </a:p>
          <a:p>
            <a:pPr lvl="1">
              <a:buFont typeface="Arial" panose="020B0604020202020204" pitchFamily="34" charset="0"/>
              <a:buChar char="•"/>
            </a:pPr>
            <a:r>
              <a:rPr lang="en-US" sz="2000" b="1" dirty="0"/>
              <a:t>Special Sensory: </a:t>
            </a:r>
            <a:r>
              <a:rPr lang="en-US" sz="2000" dirty="0"/>
              <a:t>Provides taste sensation to the epiglottis and root of the tongue.</a:t>
            </a:r>
          </a:p>
          <a:p>
            <a:pPr lvl="1">
              <a:buFont typeface="Arial" panose="020B0604020202020204" pitchFamily="34" charset="0"/>
              <a:buChar char="•"/>
            </a:pPr>
            <a:r>
              <a:rPr lang="en-US" sz="2000" b="1" dirty="0"/>
              <a:t>Motor: </a:t>
            </a:r>
            <a:r>
              <a:rPr lang="en-US" sz="2000" dirty="0"/>
              <a:t>Provides motor innervation to the majority of the muscles of the pharynx, soft palate and larynx.</a:t>
            </a:r>
          </a:p>
          <a:p>
            <a:pPr lvl="1">
              <a:buFont typeface="Arial" panose="020B0604020202020204" pitchFamily="34" charset="0"/>
              <a:buChar char="•"/>
            </a:pPr>
            <a:r>
              <a:rPr lang="en-US" sz="2000" b="1" dirty="0"/>
              <a:t>Parasympathetic: </a:t>
            </a:r>
            <a:r>
              <a:rPr lang="en-US" sz="2000" dirty="0"/>
              <a:t>Innervates the smooth muscle of the trachea, bronchi and gastro-intestinal tract and regulates heart rhythm.</a:t>
            </a:r>
          </a:p>
        </p:txBody>
      </p:sp>
      <p:sp>
        <p:nvSpPr>
          <p:cNvPr id="8" name="Title 1">
            <a:extLst>
              <a:ext uri="{FF2B5EF4-FFF2-40B4-BE49-F238E27FC236}">
                <a16:creationId xmlns:a16="http://schemas.microsoft.com/office/drawing/2014/main" id="{280BA341-A4A3-198F-E473-60EEC32BC76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a:t>
            </a:r>
          </a:p>
        </p:txBody>
      </p:sp>
      <p:sp>
        <p:nvSpPr>
          <p:cNvPr id="2" name="Footer Placeholder 1">
            <a:extLst>
              <a:ext uri="{FF2B5EF4-FFF2-40B4-BE49-F238E27FC236}">
                <a16:creationId xmlns:a16="http://schemas.microsoft.com/office/drawing/2014/main" id="{2427F324-599B-0E75-81C7-F8A5211F2117}"/>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8C4099E0-F15C-D5B3-898D-7C0F068C305A}"/>
              </a:ext>
            </a:extLst>
          </p:cNvPr>
          <p:cNvSpPr>
            <a:spLocks noGrp="1"/>
          </p:cNvSpPr>
          <p:nvPr>
            <p:ph type="sldNum" sz="quarter" idx="12"/>
          </p:nvPr>
        </p:nvSpPr>
        <p:spPr/>
        <p:txBody>
          <a:bodyPr/>
          <a:lstStyle/>
          <a:p>
            <a:fld id="{43D24F42-57FE-4B58-ACA1-0BAAE67BA6F4}" type="slidenum">
              <a:rPr lang="en-US" smtClean="0"/>
              <a:pPr/>
              <a:t>4</a:t>
            </a:fld>
            <a:endParaRPr lang="en-US"/>
          </a:p>
        </p:txBody>
      </p:sp>
    </p:spTree>
    <p:extLst>
      <p:ext uri="{BB962C8B-B14F-4D97-AF65-F5344CB8AC3E}">
        <p14:creationId xmlns:p14="http://schemas.microsoft.com/office/powerpoint/2010/main" val="365657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a:srcRect/>
          <a:stretch>
            <a:fillRect/>
          </a:stretch>
        </p:blipFill>
        <p:spPr bwMode="auto">
          <a:xfrm>
            <a:off x="2572351" y="685800"/>
            <a:ext cx="3999297" cy="54864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18DBD888-FD8F-6838-91A3-48CC62DF1A68}"/>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0D7491E8-A443-9202-41C1-BACBB83F7392}"/>
              </a:ext>
            </a:extLst>
          </p:cNvPr>
          <p:cNvSpPr>
            <a:spLocks noGrp="1"/>
          </p:cNvSpPr>
          <p:nvPr>
            <p:ph type="sldNum" sz="quarter" idx="12"/>
          </p:nvPr>
        </p:nvSpPr>
        <p:spPr/>
        <p:txBody>
          <a:bodyPr/>
          <a:lstStyle/>
          <a:p>
            <a:fld id="{43D24F42-57FE-4B58-ACA1-0BAAE67BA6F4}"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57120-AFCA-4EEC-DAD6-91754FF51D7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29D013E-055A-684A-DF60-3E2E13C6CEC5}"/>
              </a:ext>
            </a:extLst>
          </p:cNvPr>
          <p:cNvSpPr txBox="1">
            <a:spLocks/>
          </p:cNvSpPr>
          <p:nvPr/>
        </p:nvSpPr>
        <p:spPr>
          <a:xfrm>
            <a:off x="768096" y="1981200"/>
            <a:ext cx="7690104" cy="43281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457200" indent="-457200" eaLnBrk="1" hangingPunct="1">
              <a:buFont typeface="+mj-lt"/>
              <a:buAutoNum type="alphaLcParenR"/>
            </a:pPr>
            <a:r>
              <a:rPr lang="en-US" dirty="0"/>
              <a:t>Branchial motor - Supplying muscles of the pharynx and larynx.</a:t>
            </a:r>
          </a:p>
          <a:p>
            <a:pPr marL="457200" indent="-457200" eaLnBrk="1" hangingPunct="1">
              <a:buFont typeface="+mj-lt"/>
              <a:buAutoNum type="alphaLcParenR"/>
            </a:pPr>
            <a:r>
              <a:rPr lang="en-US" dirty="0"/>
              <a:t>Visceral sensory - This component of the vagus nerve is responsible for transmitting information from a wide variety of anatomical sites including the heart and lungs, pharynx and larynx, and upper part of the gastrointestinal tract.</a:t>
            </a:r>
          </a:p>
          <a:p>
            <a:pPr marL="457200" indent="-457200" eaLnBrk="1" hangingPunct="1">
              <a:buFont typeface="+mj-lt"/>
              <a:buAutoNum type="alphaLcParenR"/>
            </a:pPr>
            <a:r>
              <a:rPr lang="en-US" dirty="0"/>
              <a:t>Visceral motor - The visceral motor component carries parasympathetic fibers from the smooth muscle of the upper respiratory tract, heart, and gastrointestinal tract.</a:t>
            </a:r>
          </a:p>
          <a:p>
            <a:pPr marL="457200" indent="-457200" eaLnBrk="1" hangingPunct="1">
              <a:buFont typeface="+mj-lt"/>
              <a:buAutoNum type="alphaLcParenR"/>
            </a:pPr>
            <a:r>
              <a:rPr lang="en-US" dirty="0"/>
              <a:t>Special sensory - The special sensation conveyed by the vagus nerve is for taste from the palate and epiglottis.</a:t>
            </a:r>
          </a:p>
          <a:p>
            <a:pPr marL="457200" indent="-457200" eaLnBrk="1" hangingPunct="1">
              <a:buFont typeface="+mj-lt"/>
              <a:buAutoNum type="alphaLcParenR"/>
            </a:pPr>
            <a:r>
              <a:rPr lang="en-US" dirty="0"/>
              <a:t>General sensory - The general sensory component of the vagus nerve is concerned with information from parts of the ear and the dura within the posterior cranial fossa.</a:t>
            </a:r>
          </a:p>
          <a:p>
            <a:pPr marL="0" indent="0" eaLnBrk="1" hangingPunct="1">
              <a:buNone/>
            </a:pPr>
            <a:endParaRPr lang="en-US" dirty="0"/>
          </a:p>
        </p:txBody>
      </p:sp>
      <p:sp>
        <p:nvSpPr>
          <p:cNvPr id="8" name="Title 1">
            <a:extLst>
              <a:ext uri="{FF2B5EF4-FFF2-40B4-BE49-F238E27FC236}">
                <a16:creationId xmlns:a16="http://schemas.microsoft.com/office/drawing/2014/main" id="{0F8687F0-55BB-7E57-FBE3-0ECE302E5CAA}"/>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Types of fibers in vagus</a:t>
            </a:r>
          </a:p>
        </p:txBody>
      </p:sp>
      <p:sp>
        <p:nvSpPr>
          <p:cNvPr id="2" name="Footer Placeholder 1">
            <a:extLst>
              <a:ext uri="{FF2B5EF4-FFF2-40B4-BE49-F238E27FC236}">
                <a16:creationId xmlns:a16="http://schemas.microsoft.com/office/drawing/2014/main" id="{3848897D-D2F4-550B-E88C-0A7229B06CDD}"/>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9772B787-6533-3316-192D-3A1A967ABBAE}"/>
              </a:ext>
            </a:extLst>
          </p:cNvPr>
          <p:cNvSpPr>
            <a:spLocks noGrp="1"/>
          </p:cNvSpPr>
          <p:nvPr>
            <p:ph type="sldNum" sz="quarter" idx="12"/>
          </p:nvPr>
        </p:nvSpPr>
        <p:spPr/>
        <p:txBody>
          <a:bodyPr/>
          <a:lstStyle/>
          <a:p>
            <a:fld id="{43D24F42-57FE-4B58-ACA1-0BAAE67BA6F4}" type="slidenum">
              <a:rPr lang="en-US" smtClean="0"/>
              <a:pPr/>
              <a:t>6</a:t>
            </a:fld>
            <a:endParaRPr lang="en-US"/>
          </a:p>
        </p:txBody>
      </p:sp>
    </p:spTree>
    <p:extLst>
      <p:ext uri="{BB962C8B-B14F-4D97-AF65-F5344CB8AC3E}">
        <p14:creationId xmlns:p14="http://schemas.microsoft.com/office/powerpoint/2010/main" val="1590228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0C3F92-DEA3-8AD8-E05E-C32445AD118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D084DD52-9EC6-5904-4A5D-D7B73CA5AC15}"/>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Vagus Nerve: Functional Parts and Nuclei</a:t>
            </a:r>
          </a:p>
        </p:txBody>
      </p:sp>
      <p:pic>
        <p:nvPicPr>
          <p:cNvPr id="2" name="Picture 2">
            <a:extLst>
              <a:ext uri="{FF2B5EF4-FFF2-40B4-BE49-F238E27FC236}">
                <a16:creationId xmlns:a16="http://schemas.microsoft.com/office/drawing/2014/main" id="{558AC388-1A3E-CC66-B3E1-F15D12B77F94}"/>
              </a:ext>
            </a:extLst>
          </p:cNvPr>
          <p:cNvPicPr>
            <a:picLocks noGrp="1" noChangeAspect="1" noChangeArrowheads="1"/>
          </p:cNvPicPr>
          <p:nvPr>
            <p:ph idx="1"/>
          </p:nvPr>
        </p:nvPicPr>
        <p:blipFill>
          <a:blip r:embed="rId2"/>
          <a:stretch>
            <a:fillRect/>
          </a:stretch>
        </p:blipFill>
        <p:spPr bwMode="auto">
          <a:xfrm>
            <a:off x="1693237" y="2090331"/>
            <a:ext cx="5757525" cy="4022725"/>
          </a:xfrm>
          <a:prstGeom prst="rect">
            <a:avLst/>
          </a:prstGeom>
          <a:noFill/>
          <a:ln w="9525">
            <a:noFill/>
            <a:miter lim="800000"/>
            <a:headEnd/>
            <a:tailEnd/>
          </a:ln>
          <a:effectLst/>
        </p:spPr>
      </p:pic>
      <p:sp>
        <p:nvSpPr>
          <p:cNvPr id="3" name="Footer Placeholder 2">
            <a:extLst>
              <a:ext uri="{FF2B5EF4-FFF2-40B4-BE49-F238E27FC236}">
                <a16:creationId xmlns:a16="http://schemas.microsoft.com/office/drawing/2014/main" id="{ACA5F187-48A5-3879-F1ED-13684E9C6152}"/>
              </a:ext>
            </a:extLst>
          </p:cNvPr>
          <p:cNvSpPr>
            <a:spLocks noGrp="1"/>
          </p:cNvSpPr>
          <p:nvPr>
            <p:ph type="ftr" sz="quarter" idx="11"/>
          </p:nvPr>
        </p:nvSpPr>
        <p:spPr/>
        <p:txBody>
          <a:bodyPr/>
          <a:lstStyle/>
          <a:p>
            <a:r>
              <a:rPr lang="en-US"/>
              <a:t>MBBSPPT.COM</a:t>
            </a:r>
          </a:p>
        </p:txBody>
      </p:sp>
      <p:sp>
        <p:nvSpPr>
          <p:cNvPr id="4" name="Slide Number Placeholder 3">
            <a:extLst>
              <a:ext uri="{FF2B5EF4-FFF2-40B4-BE49-F238E27FC236}">
                <a16:creationId xmlns:a16="http://schemas.microsoft.com/office/drawing/2014/main" id="{52EDC657-B77A-092A-17FF-A6DC8F48E819}"/>
              </a:ext>
            </a:extLst>
          </p:cNvPr>
          <p:cNvSpPr>
            <a:spLocks noGrp="1"/>
          </p:cNvSpPr>
          <p:nvPr>
            <p:ph type="sldNum" sz="quarter" idx="12"/>
          </p:nvPr>
        </p:nvSpPr>
        <p:spPr/>
        <p:txBody>
          <a:bodyPr/>
          <a:lstStyle/>
          <a:p>
            <a:fld id="{43D24F42-57FE-4B58-ACA1-0BAAE67BA6F4}" type="slidenum">
              <a:rPr lang="en-US" smtClean="0"/>
              <a:pPr/>
              <a:t>7</a:t>
            </a:fld>
            <a:endParaRPr lang="en-US"/>
          </a:p>
        </p:txBody>
      </p:sp>
    </p:spTree>
    <p:extLst>
      <p:ext uri="{BB962C8B-B14F-4D97-AF65-F5344CB8AC3E}">
        <p14:creationId xmlns:p14="http://schemas.microsoft.com/office/powerpoint/2010/main" val="1997503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srcRect/>
          <a:stretch>
            <a:fillRect/>
          </a:stretch>
        </p:blipFill>
        <p:spPr bwMode="auto">
          <a:xfrm>
            <a:off x="1066800" y="762000"/>
            <a:ext cx="3676670" cy="5334000"/>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a:srcRect/>
          <a:stretch>
            <a:fillRect/>
          </a:stretch>
        </p:blipFill>
        <p:spPr bwMode="auto">
          <a:xfrm>
            <a:off x="3352800" y="1943100"/>
            <a:ext cx="5289612" cy="2971800"/>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6145A57-5859-8097-C997-8C29FA90F149}"/>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3FBAC694-75A0-BCFD-75A1-1BB4D425CC04}"/>
              </a:ext>
            </a:extLst>
          </p:cNvPr>
          <p:cNvSpPr>
            <a:spLocks noGrp="1"/>
          </p:cNvSpPr>
          <p:nvPr>
            <p:ph type="sldNum" sz="quarter" idx="12"/>
          </p:nvPr>
        </p:nvSpPr>
        <p:spPr/>
        <p:txBody>
          <a:bodyPr/>
          <a:lstStyle/>
          <a:p>
            <a:fld id="{43D24F42-57FE-4B58-ACA1-0BAAE67BA6F4}"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731946" y="1271588"/>
            <a:ext cx="7680108" cy="4314824"/>
          </a:xfrm>
          <a:prstGeom prst="rect">
            <a:avLst/>
          </a:prstGeom>
          <a:noFill/>
          <a:ln w="9525">
            <a:noFill/>
            <a:miter lim="800000"/>
            <a:headEnd/>
            <a:tailEnd/>
          </a:ln>
          <a:effectLst/>
        </p:spPr>
      </p:pic>
      <p:sp>
        <p:nvSpPr>
          <p:cNvPr id="2" name="Footer Placeholder 1">
            <a:extLst>
              <a:ext uri="{FF2B5EF4-FFF2-40B4-BE49-F238E27FC236}">
                <a16:creationId xmlns:a16="http://schemas.microsoft.com/office/drawing/2014/main" id="{C2F2BA80-73F1-B8E6-453F-AB62B5218CEA}"/>
              </a:ext>
            </a:extLst>
          </p:cNvPr>
          <p:cNvSpPr>
            <a:spLocks noGrp="1"/>
          </p:cNvSpPr>
          <p:nvPr>
            <p:ph type="ftr" sz="quarter" idx="11"/>
          </p:nvPr>
        </p:nvSpPr>
        <p:spPr/>
        <p:txBody>
          <a:bodyPr/>
          <a:lstStyle/>
          <a:p>
            <a:r>
              <a:rPr lang="en-US"/>
              <a:t>MBBSPPT.COM</a:t>
            </a:r>
          </a:p>
        </p:txBody>
      </p:sp>
      <p:sp>
        <p:nvSpPr>
          <p:cNvPr id="3" name="Slide Number Placeholder 2">
            <a:extLst>
              <a:ext uri="{FF2B5EF4-FFF2-40B4-BE49-F238E27FC236}">
                <a16:creationId xmlns:a16="http://schemas.microsoft.com/office/drawing/2014/main" id="{4D49DE2C-CE2E-1ABE-51D0-EDDBFD11268F}"/>
              </a:ext>
            </a:extLst>
          </p:cNvPr>
          <p:cNvSpPr>
            <a:spLocks noGrp="1"/>
          </p:cNvSpPr>
          <p:nvPr>
            <p:ph type="sldNum" sz="quarter" idx="12"/>
          </p:nvPr>
        </p:nvSpPr>
        <p:spPr/>
        <p:txBody>
          <a:bodyPr/>
          <a:lstStyle/>
          <a:p>
            <a:fld id="{43D24F42-57FE-4B58-ACA1-0BAAE67BA6F4}"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432</TotalTime>
  <Words>1388</Words>
  <Application>Microsoft Office PowerPoint</Application>
  <PresentationFormat>On-screen Show (4:3)</PresentationFormat>
  <Paragraphs>146</Paragraphs>
  <Slides>31</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8" baseType="lpstr">
      <vt:lpstr>Arial</vt:lpstr>
      <vt:lpstr>Calibri</vt:lpstr>
      <vt:lpstr>Tw Cen MT</vt:lpstr>
      <vt:lpstr>Tw Cen MT Condensed</vt:lpstr>
      <vt:lpstr>Wingdings 3</vt:lpstr>
      <vt:lpstr>Integral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VAGUS NERVE</dc:title>
  <dc:creator>Zone</dc:creator>
  <cp:lastModifiedBy>Rajesh Patel</cp:lastModifiedBy>
  <cp:revision>31</cp:revision>
  <dcterms:created xsi:type="dcterms:W3CDTF">2018-06-11T02:38:31Z</dcterms:created>
  <dcterms:modified xsi:type="dcterms:W3CDTF">2024-11-09T04:19:23Z</dcterms:modified>
</cp:coreProperties>
</file>