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67"/>
  </p:notesMasterIdLst>
  <p:sldIdLst>
    <p:sldId id="335" r:id="rId2"/>
    <p:sldId id="343" r:id="rId3"/>
    <p:sldId id="344" r:id="rId4"/>
    <p:sldId id="345" r:id="rId5"/>
    <p:sldId id="346" r:id="rId6"/>
    <p:sldId id="347" r:id="rId7"/>
    <p:sldId id="348" r:id="rId8"/>
    <p:sldId id="349" r:id="rId9"/>
    <p:sldId id="277" r:id="rId10"/>
    <p:sldId id="337" r:id="rId11"/>
    <p:sldId id="350" r:id="rId12"/>
    <p:sldId id="351" r:id="rId13"/>
    <p:sldId id="352" r:id="rId14"/>
    <p:sldId id="353" r:id="rId15"/>
    <p:sldId id="354" r:id="rId16"/>
    <p:sldId id="355" r:id="rId17"/>
    <p:sldId id="356" r:id="rId18"/>
    <p:sldId id="272"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299" r:id="rId36"/>
    <p:sldId id="373" r:id="rId37"/>
    <p:sldId id="375" r:id="rId38"/>
    <p:sldId id="376" r:id="rId39"/>
    <p:sldId id="377" r:id="rId40"/>
    <p:sldId id="379" r:id="rId41"/>
    <p:sldId id="380" r:id="rId42"/>
    <p:sldId id="381" r:id="rId43"/>
    <p:sldId id="307" r:id="rId44"/>
    <p:sldId id="382" r:id="rId45"/>
    <p:sldId id="383" r:id="rId46"/>
    <p:sldId id="384" r:id="rId47"/>
    <p:sldId id="385" r:id="rId48"/>
    <p:sldId id="312" r:id="rId49"/>
    <p:sldId id="313" r:id="rId50"/>
    <p:sldId id="386" r:id="rId51"/>
    <p:sldId id="387" r:id="rId52"/>
    <p:sldId id="388" r:id="rId53"/>
    <p:sldId id="389" r:id="rId54"/>
    <p:sldId id="390" r:id="rId55"/>
    <p:sldId id="322" r:id="rId56"/>
    <p:sldId id="323" r:id="rId57"/>
    <p:sldId id="325" r:id="rId58"/>
    <p:sldId id="391" r:id="rId59"/>
    <p:sldId id="392" r:id="rId60"/>
    <p:sldId id="393" r:id="rId61"/>
    <p:sldId id="394" r:id="rId62"/>
    <p:sldId id="331" r:id="rId63"/>
    <p:sldId id="395" r:id="rId64"/>
    <p:sldId id="396" r:id="rId65"/>
    <p:sldId id="341"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105" d="100"/>
          <a:sy n="105" d="100"/>
        </p:scale>
        <p:origin x="1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BB6A1-84F3-4D0A-9CF4-FAB8BFE70923}" type="datetimeFigureOut">
              <a:rPr lang="en-IN" smtClean="0"/>
              <a:t>09-11-2024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93A98-4288-4EE3-82AA-2C772AD2AEFA}" type="slidenum">
              <a:rPr lang="en-IN" smtClean="0"/>
              <a:t>‹#›</a:t>
            </a:fld>
            <a:endParaRPr lang="en-IN"/>
          </a:p>
        </p:txBody>
      </p:sp>
    </p:spTree>
    <p:extLst>
      <p:ext uri="{BB962C8B-B14F-4D97-AF65-F5344CB8AC3E}">
        <p14:creationId xmlns:p14="http://schemas.microsoft.com/office/powerpoint/2010/main" val="3633603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FD13A8A-3B6C-4075-9262-ED7F62F18A38}" type="datetime1">
              <a:rPr lang="en-US" smtClean="0"/>
              <a:t>11/9/2024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94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DF115E-8938-464D-8D8F-50FEB6C73573}" type="datetime1">
              <a:rPr lang="en-US" smtClean="0"/>
              <a:t>11/9/2024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467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C7E35-F062-4046-81B3-BC1C7279A49A}" type="datetime1">
              <a:rPr lang="en-US" smtClean="0"/>
              <a:t>11/9/2024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84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6B5C1-045C-4CBE-BC43-323C96F4811E}" type="datetime1">
              <a:rPr lang="en-US" smtClean="0"/>
              <a:t>11/9/2024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702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EC769E-2DE8-4770-AACD-86F663D5A02C}" type="datetime1">
              <a:rPr lang="en-US" smtClean="0"/>
              <a:t>11/9/2024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53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8A4E1A-A565-4D15-B4EA-9EEA7EBBC69C}" type="datetime1">
              <a:rPr lang="en-US" smtClean="0"/>
              <a:t>11/9/2024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14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AFAE1A-1352-44E7-8218-3B53179D3F21}" type="datetime1">
              <a:rPr lang="en-US" smtClean="0"/>
              <a:t>11/9/2024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117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6DBCCB-C81D-4CF5-908A-020C9EF78AF1}" type="datetime1">
              <a:rPr lang="en-US" smtClean="0"/>
              <a:t>11/9/2024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35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5F6F3-0845-45B9-8C5D-27D71FCA4724}" type="datetime1">
              <a:rPr lang="en-US" smtClean="0"/>
              <a:t>11/9/2024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04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72DE2-E92A-49B9-9210-E9450C85CF3F}" type="datetime1">
              <a:rPr lang="en-US" smtClean="0"/>
              <a:t>11/9/2024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284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B768A3-EA32-49FD-BDEA-F8C7CE7EB365}" type="datetime1">
              <a:rPr lang="en-US" smtClean="0"/>
              <a:t>11/9/2024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28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D551D0D-E662-4B04-88C9-4AE6E5E8D98A}" type="datetime1">
              <a:rPr lang="en-US" smtClean="0"/>
              <a:t>11/9/2024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MBBSPPT.COM</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4552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A6230A-BA39-A689-8E49-2E49E94EDB23}"/>
              </a:ext>
            </a:extLst>
          </p:cNvPr>
          <p:cNvSpPr txBox="1">
            <a:spLocks/>
          </p:cNvSpPr>
          <p:nvPr/>
        </p:nvSpPr>
        <p:spPr>
          <a:xfrm>
            <a:off x="495300" y="5112537"/>
            <a:ext cx="56769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dirty="0"/>
              <a:t>Varicose vein</a:t>
            </a:r>
          </a:p>
        </p:txBody>
      </p:sp>
      <p:sp>
        <p:nvSpPr>
          <p:cNvPr id="6" name="Subtitle 2">
            <a:extLst>
              <a:ext uri="{FF2B5EF4-FFF2-40B4-BE49-F238E27FC236}">
                <a16:creationId xmlns:a16="http://schemas.microsoft.com/office/drawing/2014/main" id="{9D914779-4D37-E7D9-520E-D7484AB420B6}"/>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3" name="Picture 2">
            <a:extLst>
              <a:ext uri="{FF2B5EF4-FFF2-40B4-BE49-F238E27FC236}">
                <a16:creationId xmlns:a16="http://schemas.microsoft.com/office/drawing/2014/main" id="{76C448FF-8B4F-DDF0-7586-267DD32D4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352" y="762000"/>
            <a:ext cx="3657295" cy="36572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A7FC5E-42C2-9A9B-7A2C-BABF2878D413}"/>
              </a:ext>
            </a:extLst>
          </p:cNvPr>
          <p:cNvPicPr>
            <a:picLocks noChangeAspect="1"/>
          </p:cNvPicPr>
          <p:nvPr/>
        </p:nvPicPr>
        <p:blipFill>
          <a:blip r:embed="rId2"/>
          <a:stretch>
            <a:fillRect/>
          </a:stretch>
        </p:blipFill>
        <p:spPr>
          <a:xfrm>
            <a:off x="580468" y="904522"/>
            <a:ext cx="7983064" cy="5048955"/>
          </a:xfrm>
          <a:prstGeom prst="rect">
            <a:avLst/>
          </a:prstGeom>
        </p:spPr>
      </p:pic>
      <p:sp>
        <p:nvSpPr>
          <p:cNvPr id="2" name="Footer Placeholder 1">
            <a:extLst>
              <a:ext uri="{FF2B5EF4-FFF2-40B4-BE49-F238E27FC236}">
                <a16:creationId xmlns:a16="http://schemas.microsoft.com/office/drawing/2014/main" id="{B02CF92E-FBF0-BB99-48E7-DFE70EE30AB0}"/>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27818A9-3DF6-F5F2-12C3-42E0A4233D5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502B6-9168-5753-7B61-1F2653B95CB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9636BA-5C13-4668-2E1E-A6F477F490F8}"/>
              </a:ext>
            </a:extLst>
          </p:cNvPr>
          <p:cNvSpPr txBox="1">
            <a:spLocks/>
          </p:cNvSpPr>
          <p:nvPr/>
        </p:nvSpPr>
        <p:spPr>
          <a:xfrm>
            <a:off x="768095" y="2286000"/>
            <a:ext cx="5327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When abnormal:</a:t>
            </a:r>
          </a:p>
          <a:p>
            <a:pPr lvl="1">
              <a:buFont typeface="Arial" panose="020B0604020202020204" pitchFamily="34" charset="0"/>
              <a:buChar char="•"/>
            </a:pPr>
            <a:r>
              <a:rPr lang="en-US" sz="2000" dirty="0"/>
              <a:t>Varicose veins- dilated, palpable, subcutaneous veins &gt; 4mm in diameter.</a:t>
            </a:r>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Reticular veins- dilated, nonpalpable, subdermal vein between1- 4 mm in diameter.</a:t>
            </a:r>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Telangiectasia (spider)- dilated intradermal venules &lt; 1mm in diameter.</a:t>
            </a:r>
          </a:p>
        </p:txBody>
      </p:sp>
      <p:sp>
        <p:nvSpPr>
          <p:cNvPr id="8" name="Title 1">
            <a:extLst>
              <a:ext uri="{FF2B5EF4-FFF2-40B4-BE49-F238E27FC236}">
                <a16:creationId xmlns:a16="http://schemas.microsoft.com/office/drawing/2014/main" id="{E136430D-EF68-67F4-9526-8480399D3C0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Subcutaneous Veins</a:t>
            </a:r>
          </a:p>
        </p:txBody>
      </p:sp>
      <p:pic>
        <p:nvPicPr>
          <p:cNvPr id="2" name="Picture 2">
            <a:extLst>
              <a:ext uri="{FF2B5EF4-FFF2-40B4-BE49-F238E27FC236}">
                <a16:creationId xmlns:a16="http://schemas.microsoft.com/office/drawing/2014/main" id="{13CC95F0-E283-E845-A949-69917B02CD89}"/>
              </a:ext>
            </a:extLst>
          </p:cNvPr>
          <p:cNvPicPr>
            <a:picLocks noChangeAspect="1" noChangeArrowheads="1"/>
          </p:cNvPicPr>
          <p:nvPr/>
        </p:nvPicPr>
        <p:blipFill>
          <a:blip r:embed="rId2"/>
          <a:srcRect/>
          <a:stretch>
            <a:fillRect/>
          </a:stretch>
        </p:blipFill>
        <p:spPr bwMode="auto">
          <a:xfrm>
            <a:off x="6096000" y="1760513"/>
            <a:ext cx="1295400" cy="1663869"/>
          </a:xfrm>
          <a:prstGeom prst="rect">
            <a:avLst/>
          </a:prstGeom>
          <a:noFill/>
          <a:ln w="9525">
            <a:noFill/>
            <a:miter lim="800000"/>
            <a:headEnd/>
            <a:tailEnd/>
          </a:ln>
          <a:effectLst/>
        </p:spPr>
      </p:pic>
      <p:pic>
        <p:nvPicPr>
          <p:cNvPr id="3" name="Picture 4">
            <a:extLst>
              <a:ext uri="{FF2B5EF4-FFF2-40B4-BE49-F238E27FC236}">
                <a16:creationId xmlns:a16="http://schemas.microsoft.com/office/drawing/2014/main" id="{2106081C-43A8-E5A5-FC4E-BFACF7EF9576}"/>
              </a:ext>
            </a:extLst>
          </p:cNvPr>
          <p:cNvPicPr>
            <a:picLocks noChangeAspect="1" noChangeArrowheads="1"/>
          </p:cNvPicPr>
          <p:nvPr/>
        </p:nvPicPr>
        <p:blipFill>
          <a:blip r:embed="rId3"/>
          <a:srcRect/>
          <a:stretch>
            <a:fillRect/>
          </a:stretch>
        </p:blipFill>
        <p:spPr bwMode="auto">
          <a:xfrm>
            <a:off x="6102804" y="3581400"/>
            <a:ext cx="2755446" cy="1371600"/>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7C0F2754-5E4C-95CA-8188-60BFF585AFBE}"/>
              </a:ext>
            </a:extLst>
          </p:cNvPr>
          <p:cNvPicPr>
            <a:picLocks noChangeAspect="1" noChangeArrowheads="1"/>
          </p:cNvPicPr>
          <p:nvPr/>
        </p:nvPicPr>
        <p:blipFill>
          <a:blip r:embed="rId4"/>
          <a:srcRect/>
          <a:stretch>
            <a:fillRect/>
          </a:stretch>
        </p:blipFill>
        <p:spPr bwMode="auto">
          <a:xfrm>
            <a:off x="6102804" y="5110018"/>
            <a:ext cx="2839453" cy="1143000"/>
          </a:xfrm>
          <a:prstGeom prst="rect">
            <a:avLst/>
          </a:prstGeom>
          <a:noFill/>
          <a:ln w="9525">
            <a:noFill/>
            <a:miter lim="800000"/>
            <a:headEnd/>
            <a:tailEnd/>
          </a:ln>
          <a:effectLst/>
        </p:spPr>
      </p:pic>
      <p:sp>
        <p:nvSpPr>
          <p:cNvPr id="6" name="Footer Placeholder 5">
            <a:extLst>
              <a:ext uri="{FF2B5EF4-FFF2-40B4-BE49-F238E27FC236}">
                <a16:creationId xmlns:a16="http://schemas.microsoft.com/office/drawing/2014/main" id="{5358C084-18B9-892A-F243-4F33AFAEA42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2590E32F-DD7E-5105-D292-98B65D7A877A}"/>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8471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29A8D-B85F-F870-D22A-2EEE1FDDB16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FBAA90-38F4-2991-742A-B9586A0E12F2}"/>
              </a:ext>
            </a:extLst>
          </p:cNvPr>
          <p:cNvSpPr txBox="1">
            <a:spLocks/>
          </p:cNvSpPr>
          <p:nvPr/>
        </p:nvSpPr>
        <p:spPr>
          <a:xfrm>
            <a:off x="768095" y="2286000"/>
            <a:ext cx="5327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Contractions propel blood toward heart.</a:t>
            </a:r>
          </a:p>
          <a:p>
            <a:pPr marL="0" indent="0">
              <a:buNone/>
            </a:pPr>
            <a:r>
              <a:rPr lang="en-US" dirty="0"/>
              <a:t>Relaxation draws blood from:</a:t>
            </a:r>
          </a:p>
          <a:p>
            <a:pPr lvl="1">
              <a:buFont typeface="Arial" panose="020B0604020202020204" pitchFamily="34" charset="0"/>
              <a:buChar char="•"/>
            </a:pPr>
            <a:r>
              <a:rPr lang="en-US" sz="2000" dirty="0"/>
              <a:t>Superficial Veins</a:t>
            </a:r>
          </a:p>
          <a:p>
            <a:pPr lvl="1">
              <a:buFont typeface="Arial" panose="020B0604020202020204" pitchFamily="34" charset="0"/>
              <a:buChar char="•"/>
            </a:pPr>
            <a:r>
              <a:rPr lang="en-US" sz="2000" dirty="0"/>
              <a:t>Lower Deep Veins</a:t>
            </a:r>
          </a:p>
        </p:txBody>
      </p:sp>
      <p:sp>
        <p:nvSpPr>
          <p:cNvPr id="8" name="Title 1">
            <a:extLst>
              <a:ext uri="{FF2B5EF4-FFF2-40B4-BE49-F238E27FC236}">
                <a16:creationId xmlns:a16="http://schemas.microsoft.com/office/drawing/2014/main" id="{A4837AA4-F36E-03D9-9F3E-B48907E6C6C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Muscle Pump</a:t>
            </a:r>
          </a:p>
        </p:txBody>
      </p:sp>
      <p:pic>
        <p:nvPicPr>
          <p:cNvPr id="6" name="Picture 5" descr="C:\Documents and Settings\vhasdcriverg\Desktop\Fall Course\Veins\Pics\552.jpg">
            <a:extLst>
              <a:ext uri="{FF2B5EF4-FFF2-40B4-BE49-F238E27FC236}">
                <a16:creationId xmlns:a16="http://schemas.microsoft.com/office/drawing/2014/main" id="{9AEAB38A-2271-50D4-B030-8FD3328BD316}"/>
              </a:ext>
            </a:extLst>
          </p:cNvPr>
          <p:cNvPicPr>
            <a:picLocks noChangeAspect="1" noChangeArrowheads="1"/>
          </p:cNvPicPr>
          <p:nvPr/>
        </p:nvPicPr>
        <p:blipFill>
          <a:blip r:embed="rId2">
            <a:lum bright="30000" contrast="18000"/>
          </a:blip>
          <a:srcRect l="7813" t="14063" r="14063" b="29167"/>
          <a:stretch>
            <a:fillRect/>
          </a:stretch>
        </p:blipFill>
        <p:spPr bwMode="auto">
          <a:xfrm>
            <a:off x="4953000" y="3914237"/>
            <a:ext cx="3505200" cy="1909885"/>
          </a:xfrm>
          <a:prstGeom prst="rect">
            <a:avLst/>
          </a:prstGeom>
          <a:noFill/>
          <a:ln w="28575">
            <a:solidFill>
              <a:schemeClr val="tx1"/>
            </a:solidFill>
            <a:miter lim="800000"/>
            <a:headEnd/>
            <a:tailEnd/>
          </a:ln>
        </p:spPr>
      </p:pic>
      <p:pic>
        <p:nvPicPr>
          <p:cNvPr id="7" name="Picture 6" descr="C:\Documents and Settings\vhasdcriverg\Desktop\Fall Course\Veins\Pics\veinpump.jpeg">
            <a:extLst>
              <a:ext uri="{FF2B5EF4-FFF2-40B4-BE49-F238E27FC236}">
                <a16:creationId xmlns:a16="http://schemas.microsoft.com/office/drawing/2014/main" id="{2E36E9F6-4C78-0BDA-7A65-29C6C581CA46}"/>
              </a:ext>
            </a:extLst>
          </p:cNvPr>
          <p:cNvPicPr>
            <a:picLocks noChangeAspect="1" noChangeArrowheads="1"/>
          </p:cNvPicPr>
          <p:nvPr/>
        </p:nvPicPr>
        <p:blipFill>
          <a:blip r:embed="rId3"/>
          <a:srcRect/>
          <a:stretch>
            <a:fillRect/>
          </a:stretch>
        </p:blipFill>
        <p:spPr bwMode="auto">
          <a:xfrm>
            <a:off x="5731326" y="1748188"/>
            <a:ext cx="2726874" cy="1964881"/>
          </a:xfrm>
          <a:prstGeom prst="rect">
            <a:avLst/>
          </a:prstGeom>
          <a:noFill/>
          <a:ln w="28575">
            <a:solidFill>
              <a:schemeClr val="tx1"/>
            </a:solidFill>
            <a:miter lim="800000"/>
            <a:headEnd/>
            <a:tailEnd/>
          </a:ln>
        </p:spPr>
      </p:pic>
      <p:sp>
        <p:nvSpPr>
          <p:cNvPr id="2" name="Footer Placeholder 1">
            <a:extLst>
              <a:ext uri="{FF2B5EF4-FFF2-40B4-BE49-F238E27FC236}">
                <a16:creationId xmlns:a16="http://schemas.microsoft.com/office/drawing/2014/main" id="{3EE29EF9-8B78-D24C-C751-2D0D078B1962}"/>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D1B6D2F9-4A57-9850-C0CE-6E7126F70D3C}"/>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77969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12946-BD02-2736-8194-29FD18830D9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001638-CAC8-7FC5-DB5A-239D614A91EA}"/>
              </a:ext>
            </a:extLst>
          </p:cNvPr>
          <p:cNvSpPr txBox="1">
            <a:spLocks/>
          </p:cNvSpPr>
          <p:nvPr/>
        </p:nvSpPr>
        <p:spPr>
          <a:xfrm>
            <a:off x="768095" y="2286000"/>
            <a:ext cx="5327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Inspiration decreases intrathoracic pressure promoting venous return.</a:t>
            </a:r>
          </a:p>
          <a:p>
            <a:pPr lvl="1">
              <a:buFont typeface="Arial" panose="020B0604020202020204" pitchFamily="34" charset="0"/>
              <a:buChar char="•"/>
            </a:pPr>
            <a:r>
              <a:rPr lang="en-US" sz="2000" dirty="0"/>
              <a:t>Expiration reverses the process.</a:t>
            </a:r>
          </a:p>
          <a:p>
            <a:pPr lvl="1">
              <a:buFont typeface="Arial" panose="020B0604020202020204" pitchFamily="34" charset="0"/>
              <a:buChar char="•"/>
            </a:pPr>
            <a:r>
              <a:rPr lang="en-US" sz="2000" dirty="0"/>
              <a:t>Findings easily seen in US.</a:t>
            </a:r>
          </a:p>
        </p:txBody>
      </p:sp>
      <p:sp>
        <p:nvSpPr>
          <p:cNvPr id="8" name="Title 1">
            <a:extLst>
              <a:ext uri="{FF2B5EF4-FFF2-40B4-BE49-F238E27FC236}">
                <a16:creationId xmlns:a16="http://schemas.microsoft.com/office/drawing/2014/main" id="{684D8CEC-CCBD-37EE-AA54-3B969C598FF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Thoracoabdominal Pump</a:t>
            </a:r>
          </a:p>
        </p:txBody>
      </p:sp>
      <p:pic>
        <p:nvPicPr>
          <p:cNvPr id="2" name="Picture 4" descr="C:\Documents and Settings\vhasdcriverg\Desktop\Fall Course\Veins\Pics\abdominothoracicpump.jpeg">
            <a:extLst>
              <a:ext uri="{FF2B5EF4-FFF2-40B4-BE49-F238E27FC236}">
                <a16:creationId xmlns:a16="http://schemas.microsoft.com/office/drawing/2014/main" id="{4CCC1F01-173B-E790-FB2C-9C7A7F148114}"/>
              </a:ext>
            </a:extLst>
          </p:cNvPr>
          <p:cNvPicPr>
            <a:picLocks noChangeAspect="1" noChangeArrowheads="1"/>
          </p:cNvPicPr>
          <p:nvPr/>
        </p:nvPicPr>
        <p:blipFill>
          <a:blip r:embed="rId2"/>
          <a:srcRect/>
          <a:stretch>
            <a:fillRect/>
          </a:stretch>
        </p:blipFill>
        <p:spPr bwMode="auto">
          <a:xfrm>
            <a:off x="4953000" y="2895600"/>
            <a:ext cx="3352800" cy="2089150"/>
          </a:xfrm>
          <a:prstGeom prst="rect">
            <a:avLst/>
          </a:prstGeom>
          <a:noFill/>
          <a:ln w="28575">
            <a:solidFill>
              <a:schemeClr val="tx1"/>
            </a:solidFill>
            <a:miter lim="800000"/>
            <a:headEnd/>
            <a:tailEnd/>
          </a:ln>
        </p:spPr>
      </p:pic>
      <p:sp>
        <p:nvSpPr>
          <p:cNvPr id="3" name="Footer Placeholder 2">
            <a:extLst>
              <a:ext uri="{FF2B5EF4-FFF2-40B4-BE49-F238E27FC236}">
                <a16:creationId xmlns:a16="http://schemas.microsoft.com/office/drawing/2014/main" id="{DFF40BA1-0B11-5FA6-0189-39FB6300E333}"/>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0560387E-A474-5665-F843-E1A8D904B3EF}"/>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07139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8FD87-48CB-2449-CEAB-B207CB50BEE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402AFF6-0E89-8382-0B07-9F1350C315F7}"/>
              </a:ext>
            </a:extLst>
          </p:cNvPr>
          <p:cNvSpPr txBox="1">
            <a:spLocks/>
          </p:cNvSpPr>
          <p:nvPr/>
        </p:nvSpPr>
        <p:spPr>
          <a:xfrm>
            <a:off x="768095" y="2286000"/>
            <a:ext cx="5327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Maintain unidirectional flow</a:t>
            </a:r>
          </a:p>
          <a:p>
            <a:pPr>
              <a:buFont typeface="Arial" panose="020B0604020202020204" pitchFamily="34" charset="0"/>
              <a:buChar char="•"/>
            </a:pPr>
            <a:r>
              <a:rPr lang="en-US" dirty="0"/>
              <a:t> Extremity to heart</a:t>
            </a:r>
          </a:p>
          <a:p>
            <a:pPr>
              <a:buFont typeface="Arial" panose="020B0604020202020204" pitchFamily="34" charset="0"/>
              <a:buChar char="•"/>
            </a:pPr>
            <a:r>
              <a:rPr lang="en-US" dirty="0"/>
              <a:t> Superficial to deep</a:t>
            </a:r>
          </a:p>
          <a:p>
            <a:pPr marL="0" indent="0">
              <a:buNone/>
            </a:pPr>
            <a:r>
              <a:rPr lang="en-US" dirty="0"/>
              <a:t>GSV and SSV with terminal and preterminal valves.</a:t>
            </a:r>
          </a:p>
          <a:p>
            <a:pPr marL="0" indent="0">
              <a:buNone/>
            </a:pPr>
            <a:r>
              <a:rPr lang="en-US" dirty="0"/>
              <a:t>Terminal (sentinel or first) valve with firm thickened white cusps different from the rest of the valves.</a:t>
            </a:r>
          </a:p>
        </p:txBody>
      </p:sp>
      <p:sp>
        <p:nvSpPr>
          <p:cNvPr id="8" name="Title 1">
            <a:extLst>
              <a:ext uri="{FF2B5EF4-FFF2-40B4-BE49-F238E27FC236}">
                <a16:creationId xmlns:a16="http://schemas.microsoft.com/office/drawing/2014/main" id="{DCBC5FF9-B494-320F-23E4-1146FE33846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 Valves</a:t>
            </a:r>
          </a:p>
        </p:txBody>
      </p:sp>
      <p:pic>
        <p:nvPicPr>
          <p:cNvPr id="3" name="Picture 3077" descr="C:\Documents and Settings\vhasdcriverg\Desktop\Fall Course\Veins\Pics\valve.jpeg">
            <a:extLst>
              <a:ext uri="{FF2B5EF4-FFF2-40B4-BE49-F238E27FC236}">
                <a16:creationId xmlns:a16="http://schemas.microsoft.com/office/drawing/2014/main" id="{386ED281-EF7B-E1F2-BA00-E9542C78A567}"/>
              </a:ext>
            </a:extLst>
          </p:cNvPr>
          <p:cNvPicPr>
            <a:picLocks noChangeAspect="1" noChangeArrowheads="1"/>
          </p:cNvPicPr>
          <p:nvPr/>
        </p:nvPicPr>
        <p:blipFill>
          <a:blip r:embed="rId2"/>
          <a:srcRect/>
          <a:stretch>
            <a:fillRect/>
          </a:stretch>
        </p:blipFill>
        <p:spPr bwMode="auto">
          <a:xfrm>
            <a:off x="6483817" y="762000"/>
            <a:ext cx="2032000" cy="1524000"/>
          </a:xfrm>
          <a:prstGeom prst="rect">
            <a:avLst/>
          </a:prstGeom>
          <a:noFill/>
          <a:ln w="9525">
            <a:noFill/>
            <a:miter lim="800000"/>
            <a:headEnd/>
            <a:tailEnd/>
          </a:ln>
        </p:spPr>
      </p:pic>
      <p:pic>
        <p:nvPicPr>
          <p:cNvPr id="4" name="Picture 3076" descr="C:\Documents and Settings\vhasdcriverg\Desktop\Fall Course\Veins\Pics\fossa.jpg">
            <a:extLst>
              <a:ext uri="{FF2B5EF4-FFF2-40B4-BE49-F238E27FC236}">
                <a16:creationId xmlns:a16="http://schemas.microsoft.com/office/drawing/2014/main" id="{697D28FD-437A-D18E-CBF0-E5C23DB2AEDE}"/>
              </a:ext>
            </a:extLst>
          </p:cNvPr>
          <p:cNvPicPr>
            <a:picLocks noChangeAspect="1" noChangeArrowheads="1"/>
          </p:cNvPicPr>
          <p:nvPr/>
        </p:nvPicPr>
        <p:blipFill>
          <a:blip r:embed="rId3">
            <a:lum bright="18000" contrast="36000"/>
          </a:blip>
          <a:srcRect l="4167" r="3125" b="2344"/>
          <a:stretch>
            <a:fillRect/>
          </a:stretch>
        </p:blipFill>
        <p:spPr bwMode="auto">
          <a:xfrm>
            <a:off x="6070600" y="2667000"/>
            <a:ext cx="2442908" cy="342900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BF71BC27-D7A2-0895-6AB7-122BF6B7BBE0}"/>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CE099226-F82E-A1B9-45A3-54BFAFF96C61}"/>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83091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12CDC-F855-4B6E-5185-FD416373B3D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538FFF-381B-D1DA-0D28-AD4B60BF5002}"/>
              </a:ext>
            </a:extLst>
          </p:cNvPr>
          <p:cNvSpPr txBox="1">
            <a:spLocks/>
          </p:cNvSpPr>
          <p:nvPr/>
        </p:nvSpPr>
        <p:spPr>
          <a:xfrm>
            <a:off x="768095" y="1752600"/>
            <a:ext cx="76139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1. Primary trunk varicose vein-</a:t>
            </a:r>
          </a:p>
          <a:p>
            <a:pPr marL="0" indent="0">
              <a:buNone/>
            </a:pPr>
            <a:r>
              <a:rPr lang="en-US" dirty="0"/>
              <a:t>- valvular insufficiency of superficial veins ,most commonly at SF junction</a:t>
            </a:r>
          </a:p>
          <a:p>
            <a:pPr marL="0" indent="0">
              <a:buNone/>
            </a:pPr>
            <a:r>
              <a:rPr lang="en-US" dirty="0"/>
              <a:t>2. Secondary trunk varicose vein-</a:t>
            </a:r>
          </a:p>
          <a:p>
            <a:pPr marL="0" indent="0">
              <a:buNone/>
            </a:pPr>
            <a:r>
              <a:rPr lang="en-IN" dirty="0"/>
              <a:t>Mainly caused by deep vein thrombosis (DVT) that leads to chronic deep venous obstruction or valvular insufficiency.</a:t>
            </a:r>
          </a:p>
          <a:p>
            <a:pPr marL="0" indent="0">
              <a:buNone/>
            </a:pPr>
            <a:r>
              <a:rPr lang="en-IN" dirty="0"/>
              <a:t>Catheter-associated DVTs are also included.</a:t>
            </a:r>
          </a:p>
          <a:p>
            <a:pPr marL="0" indent="0">
              <a:buNone/>
            </a:pPr>
            <a:r>
              <a:rPr lang="en-IN" dirty="0"/>
              <a:t>Pregnancy-induced and progesterone-induced venous valve weakness Trauma.</a:t>
            </a:r>
          </a:p>
          <a:p>
            <a:pPr marL="0" indent="0">
              <a:buNone/>
            </a:pPr>
            <a:r>
              <a:rPr lang="en-IN" dirty="0"/>
              <a:t>3. Congenital-</a:t>
            </a:r>
          </a:p>
          <a:p>
            <a:pPr marL="0" indent="0">
              <a:buNone/>
            </a:pPr>
            <a:r>
              <a:rPr lang="en-IN" dirty="0"/>
              <a:t>This includes any venous malformations i.e. Klippel- </a:t>
            </a:r>
            <a:r>
              <a:rPr lang="en-IN" dirty="0" err="1"/>
              <a:t>Trenaunay</a:t>
            </a:r>
            <a:r>
              <a:rPr lang="en-IN" dirty="0"/>
              <a:t> variants, </a:t>
            </a:r>
            <a:r>
              <a:rPr lang="en-IN" dirty="0" err="1"/>
              <a:t>avalvulia</a:t>
            </a:r>
            <a:r>
              <a:rPr lang="en-IN" dirty="0"/>
              <a:t> etc.</a:t>
            </a:r>
            <a:endParaRPr lang="en-US" dirty="0"/>
          </a:p>
        </p:txBody>
      </p:sp>
      <p:sp>
        <p:nvSpPr>
          <p:cNvPr id="8" name="Title 1">
            <a:extLst>
              <a:ext uri="{FF2B5EF4-FFF2-40B4-BE49-F238E27FC236}">
                <a16:creationId xmlns:a16="http://schemas.microsoft.com/office/drawing/2014/main" id="{C061361A-6C71-66D3-BDBF-527B64A7A60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Types of varicose vein</a:t>
            </a:r>
          </a:p>
        </p:txBody>
      </p:sp>
      <p:sp>
        <p:nvSpPr>
          <p:cNvPr id="2" name="Footer Placeholder 1">
            <a:extLst>
              <a:ext uri="{FF2B5EF4-FFF2-40B4-BE49-F238E27FC236}">
                <a16:creationId xmlns:a16="http://schemas.microsoft.com/office/drawing/2014/main" id="{A5B9109E-7FCE-790A-B3D2-75742FF4027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D1AC8620-7EAF-A54F-169B-651C907E589A}"/>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342295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9E514-6268-7FF1-73E6-35BFB8A7047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C64451C-D8E4-6451-1BF8-442ED4506CD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Pathogenesis </a:t>
            </a:r>
          </a:p>
        </p:txBody>
      </p:sp>
      <p:sp>
        <p:nvSpPr>
          <p:cNvPr id="2" name="Content Placeholder 4">
            <a:extLst>
              <a:ext uri="{FF2B5EF4-FFF2-40B4-BE49-F238E27FC236}">
                <a16:creationId xmlns:a16="http://schemas.microsoft.com/office/drawing/2014/main" id="{80300A39-BAA5-21F8-075B-D3C6C610EADB}"/>
              </a:ext>
            </a:extLst>
          </p:cNvPr>
          <p:cNvSpPr txBox="1">
            <a:spLocks/>
          </p:cNvSpPr>
          <p:nvPr/>
        </p:nvSpPr>
        <p:spPr>
          <a:xfrm>
            <a:off x="768095" y="2286000"/>
            <a:ext cx="7613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Primary varicose vein are due to valvular failure,</a:t>
            </a:r>
          </a:p>
          <a:p>
            <a:pPr marL="0" indent="0">
              <a:buNone/>
            </a:pPr>
            <a:r>
              <a:rPr lang="en-US" b="1" dirty="0"/>
              <a:t>2 theories-</a:t>
            </a:r>
          </a:p>
          <a:p>
            <a:pPr marL="0" indent="0">
              <a:buNone/>
            </a:pPr>
            <a:r>
              <a:rPr lang="en-US" dirty="0"/>
              <a:t>Primary valve failure-primary degenerative changes in the valve annulus &amp; leaflets.</a:t>
            </a:r>
          </a:p>
          <a:p>
            <a:pPr marL="0" indent="0">
              <a:buNone/>
            </a:pPr>
            <a:r>
              <a:rPr lang="en-US" dirty="0"/>
              <a:t>Secondary valve failure-developmental weakness in the vein wall leads to secondary widening of the valve commissure &amp; incompetence.</a:t>
            </a:r>
          </a:p>
          <a:p>
            <a:pPr marL="0" indent="0">
              <a:buNone/>
            </a:pPr>
            <a:r>
              <a:rPr lang="en-US" dirty="0"/>
              <a:t>It is likely that both mechanism are involved, but to a variable extent in different pt.</a:t>
            </a:r>
          </a:p>
        </p:txBody>
      </p:sp>
      <p:sp>
        <p:nvSpPr>
          <p:cNvPr id="3" name="Footer Placeholder 2">
            <a:extLst>
              <a:ext uri="{FF2B5EF4-FFF2-40B4-BE49-F238E27FC236}">
                <a16:creationId xmlns:a16="http://schemas.microsoft.com/office/drawing/2014/main" id="{74B7693E-2C5D-D552-5605-721DCF08BFB4}"/>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F625F4A4-700E-9F8D-FD27-A1C3C9FD085A}"/>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566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E3B27-161E-343D-772F-B078C0FE682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1499EF0-DDE7-B5A1-D175-AFEB8CBCB23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Incompetent Valve Progression</a:t>
            </a:r>
          </a:p>
        </p:txBody>
      </p:sp>
      <p:pic>
        <p:nvPicPr>
          <p:cNvPr id="3" name="Picture 12" descr="reflux">
            <a:extLst>
              <a:ext uri="{FF2B5EF4-FFF2-40B4-BE49-F238E27FC236}">
                <a16:creationId xmlns:a16="http://schemas.microsoft.com/office/drawing/2014/main" id="{6E2D6918-14A1-4C2F-8004-56448F831C84}"/>
              </a:ext>
            </a:extLst>
          </p:cNvPr>
          <p:cNvPicPr>
            <a:picLocks noChangeAspect="1" noChangeArrowheads="1"/>
          </p:cNvPicPr>
          <p:nvPr/>
        </p:nvPicPr>
        <p:blipFill>
          <a:blip r:embed="rId2"/>
          <a:srcRect/>
          <a:stretch>
            <a:fillRect/>
          </a:stretch>
        </p:blipFill>
        <p:spPr bwMode="auto">
          <a:xfrm>
            <a:off x="2377440" y="2157984"/>
            <a:ext cx="4389120" cy="4114800"/>
          </a:xfrm>
          <a:prstGeom prst="rect">
            <a:avLst/>
          </a:prstGeom>
          <a:noFill/>
          <a:ln w="9525">
            <a:solidFill>
              <a:srgbClr val="D72507"/>
            </a:solidFill>
            <a:miter lim="800000"/>
            <a:headEnd/>
            <a:tailEnd/>
          </a:ln>
        </p:spPr>
      </p:pic>
      <p:sp>
        <p:nvSpPr>
          <p:cNvPr id="2" name="Footer Placeholder 1">
            <a:extLst>
              <a:ext uri="{FF2B5EF4-FFF2-40B4-BE49-F238E27FC236}">
                <a16:creationId xmlns:a16="http://schemas.microsoft.com/office/drawing/2014/main" id="{FE144CE1-3D73-DB44-B99D-D6A691E95B33}"/>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051C71B8-2B5D-692C-33F7-FA94C897FD39}"/>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40274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743200" y="971550"/>
            <a:ext cx="4626681" cy="4914900"/>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8AE6E2DF-3D5F-E3E2-A590-85AB5CF8AA7D}"/>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6690150B-4A70-EB91-919D-4BA4AE04FF58}"/>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6CDE4-9C68-7E86-AC29-B9FBE43A302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30BB99-00F6-453E-39FB-0DF60158B690}"/>
              </a:ext>
            </a:extLst>
          </p:cNvPr>
          <p:cNvSpPr txBox="1">
            <a:spLocks/>
          </p:cNvSpPr>
          <p:nvPr/>
        </p:nvSpPr>
        <p:spPr>
          <a:xfrm>
            <a:off x="768095" y="2286000"/>
            <a:ext cx="5327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Idiopathic</a:t>
            </a:r>
          </a:p>
          <a:p>
            <a:pPr lvl="1">
              <a:buFont typeface="Arial" panose="020B0604020202020204" pitchFamily="34" charset="0"/>
              <a:buChar char="•"/>
            </a:pPr>
            <a:r>
              <a:rPr lang="en-US" sz="2000" dirty="0"/>
              <a:t>Prolonged standing</a:t>
            </a:r>
          </a:p>
          <a:p>
            <a:pPr lvl="1">
              <a:buFont typeface="Arial" panose="020B0604020202020204" pitchFamily="34" charset="0"/>
              <a:buChar char="•"/>
            </a:pPr>
            <a:r>
              <a:rPr lang="en-US" sz="2000" dirty="0"/>
              <a:t>Pregnancy</a:t>
            </a:r>
          </a:p>
          <a:p>
            <a:pPr lvl="1">
              <a:buFont typeface="Arial" panose="020B0604020202020204" pitchFamily="34" charset="0"/>
              <a:buChar char="•"/>
            </a:pPr>
            <a:r>
              <a:rPr lang="en-US" sz="2000" dirty="0"/>
              <a:t>Pelvic obstruction</a:t>
            </a:r>
          </a:p>
          <a:p>
            <a:pPr lvl="1">
              <a:buFont typeface="Arial" panose="020B0604020202020204" pitchFamily="34" charset="0"/>
              <a:buChar char="•"/>
            </a:pPr>
            <a:r>
              <a:rPr lang="en-US" sz="2000" dirty="0"/>
              <a:t>Chronic straining</a:t>
            </a:r>
          </a:p>
          <a:p>
            <a:pPr lvl="1">
              <a:buFont typeface="Arial" panose="020B0604020202020204" pitchFamily="34" charset="0"/>
              <a:buChar char="•"/>
            </a:pPr>
            <a:r>
              <a:rPr lang="en-US" sz="2000" dirty="0"/>
              <a:t>Prolonged standing</a:t>
            </a:r>
          </a:p>
        </p:txBody>
      </p:sp>
      <p:sp>
        <p:nvSpPr>
          <p:cNvPr id="8" name="Title 1">
            <a:extLst>
              <a:ext uri="{FF2B5EF4-FFF2-40B4-BE49-F238E27FC236}">
                <a16:creationId xmlns:a16="http://schemas.microsoft.com/office/drawing/2014/main" id="{72577606-B995-C67A-0C6E-1D07E6CE8A0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Etiology</a:t>
            </a:r>
          </a:p>
        </p:txBody>
      </p:sp>
      <p:pic>
        <p:nvPicPr>
          <p:cNvPr id="2" name="Picture 4" descr="C:\Documents and Settings\angela\My Documents\My Pictures\variocose veins\long saph.jpg">
            <a:extLst>
              <a:ext uri="{FF2B5EF4-FFF2-40B4-BE49-F238E27FC236}">
                <a16:creationId xmlns:a16="http://schemas.microsoft.com/office/drawing/2014/main" id="{D5480A0A-911D-63A0-C2F1-AAA87FBAE664}"/>
              </a:ext>
            </a:extLst>
          </p:cNvPr>
          <p:cNvPicPr>
            <a:picLocks noChangeAspect="1" noChangeArrowheads="1"/>
          </p:cNvPicPr>
          <p:nvPr/>
        </p:nvPicPr>
        <p:blipFill>
          <a:blip r:embed="rId2"/>
          <a:srcRect/>
          <a:stretch>
            <a:fillRect/>
          </a:stretch>
        </p:blipFill>
        <p:spPr bwMode="auto">
          <a:xfrm>
            <a:off x="5334000" y="1478756"/>
            <a:ext cx="2859088" cy="3900488"/>
          </a:xfrm>
          <a:prstGeom prst="rect">
            <a:avLst/>
          </a:prstGeom>
          <a:noFill/>
          <a:ln w="9525">
            <a:noFill/>
            <a:miter lim="800000"/>
            <a:headEnd/>
            <a:tailEnd/>
          </a:ln>
        </p:spPr>
      </p:pic>
      <p:sp>
        <p:nvSpPr>
          <p:cNvPr id="6" name="Footer Placeholder 5">
            <a:extLst>
              <a:ext uri="{FF2B5EF4-FFF2-40B4-BE49-F238E27FC236}">
                <a16:creationId xmlns:a16="http://schemas.microsoft.com/office/drawing/2014/main" id="{CCC45A45-CD4E-0526-1F5A-C75F265A7929}"/>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A6892AD-E1E6-2BB2-AD72-D3E355D72D81}"/>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03408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sz="2000" dirty="0"/>
              <a:t>Elongated, Dilated, tortuous &amp; palpable veins of subcutaneous/superficial venous system.</a:t>
            </a:r>
          </a:p>
          <a:p>
            <a:pPr marL="0" indent="0">
              <a:buNone/>
            </a:pPr>
            <a:r>
              <a:rPr lang="en-IN" sz="2000" dirty="0"/>
              <a:t>Pathophysiology is complicated and involves concept of </a:t>
            </a:r>
            <a:r>
              <a:rPr lang="en-IN" sz="2000" b="1" i="1" dirty="0"/>
              <a:t>ambulatory venous hypertension.</a:t>
            </a:r>
          </a:p>
          <a:p>
            <a:pPr marL="0" indent="0">
              <a:buNone/>
            </a:pPr>
            <a:r>
              <a:rPr lang="en-IN" sz="2000" dirty="0"/>
              <a:t>Two venous system in lower extremity, deep and superficial.</a:t>
            </a:r>
          </a:p>
          <a:p>
            <a:pPr marL="0" indent="0">
              <a:buNone/>
            </a:pPr>
            <a:r>
              <a:rPr lang="en-IN" sz="2000" dirty="0"/>
              <a:t>Deep system ultimately leads back to IVC, then to heart.</a:t>
            </a:r>
          </a:p>
          <a:p>
            <a:pPr marL="0" indent="0">
              <a:buNone/>
            </a:pPr>
            <a:r>
              <a:rPr lang="en-IN" sz="2000" dirty="0"/>
              <a:t>Superficial system found above deep fascia of lower extremity, within subcutaneous tissue.</a:t>
            </a:r>
          </a:p>
          <a:p>
            <a:pPr marL="0" indent="0">
              <a:buNone/>
            </a:pPr>
            <a:r>
              <a:rPr lang="en-IN" sz="2000" dirty="0"/>
              <a:t>Many superficial veins exist, but they all drain into </a:t>
            </a:r>
            <a:r>
              <a:rPr lang="en-IN" sz="2000" b="1" i="1" dirty="0"/>
              <a:t>two largest, the great saphenous and short saphenous vein.</a:t>
            </a:r>
            <a:endParaRPr lang="en-IN" sz="2000" dirty="0"/>
          </a:p>
          <a:p>
            <a:endParaRPr lang="en-IN" dirty="0"/>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Introduction</a:t>
            </a:r>
          </a:p>
        </p:txBody>
      </p:sp>
      <p:sp>
        <p:nvSpPr>
          <p:cNvPr id="2" name="Footer Placeholder 1">
            <a:extLst>
              <a:ext uri="{FF2B5EF4-FFF2-40B4-BE49-F238E27FC236}">
                <a16:creationId xmlns:a16="http://schemas.microsoft.com/office/drawing/2014/main" id="{8BFFAE7E-047B-C2B4-D019-707DFF99C4FD}"/>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DAFFE624-05F9-75F4-2159-5658747D9777}"/>
              </a:ext>
            </a:extLst>
          </p:cNvPr>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4BEE-8CA7-59B9-88F3-68729B5BFC7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9E2208-92CE-0AB7-AD42-47A30B41F977}"/>
              </a:ext>
            </a:extLst>
          </p:cNvPr>
          <p:cNvSpPr txBox="1">
            <a:spLocks/>
          </p:cNvSpPr>
          <p:nvPr/>
        </p:nvSpPr>
        <p:spPr>
          <a:xfrm>
            <a:off x="768095" y="2286000"/>
            <a:ext cx="5327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Wearing constricting clothing </a:t>
            </a:r>
          </a:p>
          <a:p>
            <a:pPr marL="0" indent="0">
              <a:buNone/>
            </a:pPr>
            <a:r>
              <a:rPr lang="en-US" dirty="0"/>
              <a:t>Obesity</a:t>
            </a:r>
          </a:p>
          <a:p>
            <a:pPr marL="0" indent="0">
              <a:buNone/>
            </a:pPr>
            <a:r>
              <a:rPr lang="en-US" dirty="0"/>
              <a:t>Hormones</a:t>
            </a:r>
          </a:p>
          <a:p>
            <a:pPr marL="0" indent="0">
              <a:buNone/>
            </a:pPr>
            <a:r>
              <a:rPr lang="en-US" dirty="0"/>
              <a:t>Heredity risk?</a:t>
            </a:r>
          </a:p>
          <a:p>
            <a:pPr lvl="1"/>
            <a:r>
              <a:rPr lang="en-US" sz="2000" dirty="0"/>
              <a:t>Both parents = 80%</a:t>
            </a:r>
          </a:p>
          <a:p>
            <a:pPr lvl="1"/>
            <a:r>
              <a:rPr lang="en-US" sz="2000" dirty="0"/>
              <a:t>50/50 chance if one parent</a:t>
            </a:r>
          </a:p>
          <a:p>
            <a:pPr lvl="1"/>
            <a:r>
              <a:rPr lang="en-US" sz="2000" dirty="0"/>
              <a:t>20% chance if neither parent</a:t>
            </a:r>
          </a:p>
        </p:txBody>
      </p:sp>
      <p:sp>
        <p:nvSpPr>
          <p:cNvPr id="8" name="Title 1">
            <a:extLst>
              <a:ext uri="{FF2B5EF4-FFF2-40B4-BE49-F238E27FC236}">
                <a16:creationId xmlns:a16="http://schemas.microsoft.com/office/drawing/2014/main" id="{33BE5994-2CB9-7B4F-C102-F5D6B07378F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Etiology contd.</a:t>
            </a:r>
          </a:p>
        </p:txBody>
      </p:sp>
      <p:pic>
        <p:nvPicPr>
          <p:cNvPr id="3" name="Picture 4" descr="C:\Documents and Settings\angela\My Documents\My Pictures\variocose veins\vv3.jpg">
            <a:extLst>
              <a:ext uri="{FF2B5EF4-FFF2-40B4-BE49-F238E27FC236}">
                <a16:creationId xmlns:a16="http://schemas.microsoft.com/office/drawing/2014/main" id="{F6974041-01A0-F5B7-9D52-D2B179AE1108}"/>
              </a:ext>
            </a:extLst>
          </p:cNvPr>
          <p:cNvPicPr>
            <a:picLocks noChangeAspect="1" noChangeArrowheads="1"/>
          </p:cNvPicPr>
          <p:nvPr/>
        </p:nvPicPr>
        <p:blipFill>
          <a:blip r:embed="rId2"/>
          <a:srcRect/>
          <a:stretch>
            <a:fillRect/>
          </a:stretch>
        </p:blipFill>
        <p:spPr bwMode="auto">
          <a:xfrm>
            <a:off x="6208712" y="1102518"/>
            <a:ext cx="1849438" cy="4652963"/>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EC236FA3-7A73-C943-4B77-5D00EE3A7C17}"/>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89BCDA70-72C5-755C-D69E-14DA3F986FFD}"/>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05550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2040E-4A9C-945B-3195-92678BF43C8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C25AE05-0E65-9A55-3D9D-08BBC64A69F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Symptoms of Varicose Veins</a:t>
            </a:r>
          </a:p>
        </p:txBody>
      </p:sp>
      <p:sp>
        <p:nvSpPr>
          <p:cNvPr id="2" name="Content Placeholder 4">
            <a:extLst>
              <a:ext uri="{FF2B5EF4-FFF2-40B4-BE49-F238E27FC236}">
                <a16:creationId xmlns:a16="http://schemas.microsoft.com/office/drawing/2014/main" id="{BC6E7492-7040-5AAA-BBF7-6C36709C7C66}"/>
              </a:ext>
            </a:extLst>
          </p:cNvPr>
          <p:cNvSpPr txBox="1">
            <a:spLocks/>
          </p:cNvSpPr>
          <p:nvPr/>
        </p:nvSpPr>
        <p:spPr>
          <a:xfrm>
            <a:off x="768095" y="1905000"/>
            <a:ext cx="7613905" cy="4404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dirty="0"/>
              <a:t>Age : Any, Sex : F:M= 10:1</a:t>
            </a:r>
          </a:p>
          <a:p>
            <a:pPr marL="0" indent="0">
              <a:buNone/>
            </a:pPr>
            <a:r>
              <a:rPr lang="en-IN" dirty="0"/>
              <a:t>Occupation : Jobs demanding prolong standing person doing muscular work</a:t>
            </a:r>
            <a:endParaRPr lang="en-US" dirty="0"/>
          </a:p>
          <a:p>
            <a:pPr marL="0" indent="0">
              <a:buNone/>
            </a:pPr>
            <a:r>
              <a:rPr lang="en-US" dirty="0"/>
              <a:t>Cosmetic (Elongated </a:t>
            </a:r>
            <a:r>
              <a:rPr lang="en-IN" dirty="0" err="1"/>
              <a:t>Tortous</a:t>
            </a:r>
            <a:r>
              <a:rPr lang="en-IN" dirty="0"/>
              <a:t> dilated visible vein)</a:t>
            </a:r>
            <a:endParaRPr lang="en-US" dirty="0"/>
          </a:p>
          <a:p>
            <a:pPr marL="0" indent="0">
              <a:buNone/>
            </a:pPr>
            <a:r>
              <a:rPr lang="en-US" dirty="0"/>
              <a:t>Pain: aching, throbbing, tingling, sharp</a:t>
            </a:r>
          </a:p>
          <a:p>
            <a:pPr marL="0" indent="0">
              <a:buNone/>
            </a:pPr>
            <a:r>
              <a:rPr lang="en-US" dirty="0"/>
              <a:t>Cramps, heaviness, tiredness of legs.</a:t>
            </a:r>
          </a:p>
          <a:p>
            <a:pPr marL="0" indent="0">
              <a:buNone/>
            </a:pPr>
            <a:r>
              <a:rPr lang="en-IN" dirty="0"/>
              <a:t>Ankle swelling usually at the end of day.</a:t>
            </a:r>
            <a:endParaRPr lang="en-US" dirty="0"/>
          </a:p>
          <a:p>
            <a:pPr marL="0" indent="0">
              <a:buNone/>
            </a:pPr>
            <a:r>
              <a:rPr lang="en-US" dirty="0"/>
              <a:t>“Restless” legs at night.</a:t>
            </a:r>
          </a:p>
          <a:p>
            <a:pPr marL="0" indent="0">
              <a:buNone/>
            </a:pPr>
            <a:r>
              <a:rPr lang="en-US" dirty="0"/>
              <a:t>Itching, dermatitis, hyperpigmentation, skin ulceration, bleeding, blood clots.</a:t>
            </a:r>
          </a:p>
          <a:p>
            <a:pPr marL="0" indent="0">
              <a:buNone/>
            </a:pPr>
            <a:r>
              <a:rPr lang="en-US" dirty="0"/>
              <a:t>All increase with dependency, resolve with leg elevation or compression.</a:t>
            </a:r>
          </a:p>
          <a:p>
            <a:endParaRPr lang="en-US" dirty="0"/>
          </a:p>
        </p:txBody>
      </p:sp>
      <p:sp>
        <p:nvSpPr>
          <p:cNvPr id="3" name="Footer Placeholder 2">
            <a:extLst>
              <a:ext uri="{FF2B5EF4-FFF2-40B4-BE49-F238E27FC236}">
                <a16:creationId xmlns:a16="http://schemas.microsoft.com/office/drawing/2014/main" id="{7575C8DD-95D9-94C2-0004-083F94B55518}"/>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D3C344A9-5BFC-FB48-F43C-28C5E076E5BA}"/>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3003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175AD-E489-43DB-4C2F-345573492AE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3C15E0-9B88-8691-702F-184F7B0E2BC9}"/>
              </a:ext>
            </a:extLst>
          </p:cNvPr>
          <p:cNvSpPr txBox="1">
            <a:spLocks/>
          </p:cNvSpPr>
          <p:nvPr/>
        </p:nvSpPr>
        <p:spPr>
          <a:xfrm>
            <a:off x="768095" y="2286000"/>
            <a:ext cx="5327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Eczema</a:t>
            </a:r>
          </a:p>
          <a:p>
            <a:pPr lvl="1">
              <a:buFont typeface="Arial" panose="020B0604020202020204" pitchFamily="34" charset="0"/>
              <a:buChar char="•"/>
            </a:pPr>
            <a:r>
              <a:rPr lang="en-US" sz="2000" dirty="0"/>
              <a:t>Edema</a:t>
            </a:r>
          </a:p>
          <a:p>
            <a:pPr lvl="1">
              <a:buFont typeface="Arial" panose="020B0604020202020204" pitchFamily="34" charset="0"/>
              <a:buChar char="•"/>
            </a:pPr>
            <a:r>
              <a:rPr lang="en-US" sz="2000" dirty="0"/>
              <a:t>Corona </a:t>
            </a:r>
            <a:r>
              <a:rPr lang="en-US" sz="2000" dirty="0" err="1"/>
              <a:t>Phlebectatica</a:t>
            </a:r>
            <a:endParaRPr lang="en-US" sz="2000" dirty="0"/>
          </a:p>
          <a:p>
            <a:pPr lvl="1">
              <a:buFont typeface="Arial" panose="020B0604020202020204" pitchFamily="34" charset="0"/>
              <a:buChar char="•"/>
            </a:pPr>
            <a:r>
              <a:rPr lang="en-US" sz="2000" dirty="0" err="1"/>
              <a:t>Lipodermatosclerosis</a:t>
            </a:r>
            <a:endParaRPr lang="en-US" sz="2000" dirty="0"/>
          </a:p>
          <a:p>
            <a:pPr lvl="1">
              <a:buFont typeface="Arial" panose="020B0604020202020204" pitchFamily="34" charset="0"/>
              <a:buChar char="•"/>
            </a:pPr>
            <a:r>
              <a:rPr lang="en-US" sz="2000" dirty="0"/>
              <a:t>Ulceration</a:t>
            </a:r>
          </a:p>
        </p:txBody>
      </p:sp>
      <p:sp>
        <p:nvSpPr>
          <p:cNvPr id="8" name="Title 1">
            <a:extLst>
              <a:ext uri="{FF2B5EF4-FFF2-40B4-BE49-F238E27FC236}">
                <a16:creationId xmlns:a16="http://schemas.microsoft.com/office/drawing/2014/main" id="{2876C815-1789-8669-99E4-0758A3D3EFD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Abnormal skin</a:t>
            </a:r>
          </a:p>
        </p:txBody>
      </p:sp>
      <p:pic>
        <p:nvPicPr>
          <p:cNvPr id="2" name="Picture 7" descr="C:\Documents and Settings\vhasdcriverg\Desktop\Fall Course\Veins\Pics\Lipodermatosclerosis.jpeg">
            <a:extLst>
              <a:ext uri="{FF2B5EF4-FFF2-40B4-BE49-F238E27FC236}">
                <a16:creationId xmlns:a16="http://schemas.microsoft.com/office/drawing/2014/main" id="{A21FFF7E-7BF7-1363-F40C-7A45D9BA2C5C}"/>
              </a:ext>
            </a:extLst>
          </p:cNvPr>
          <p:cNvPicPr>
            <a:picLocks noChangeAspect="1" noChangeArrowheads="1"/>
          </p:cNvPicPr>
          <p:nvPr/>
        </p:nvPicPr>
        <p:blipFill>
          <a:blip r:embed="rId2"/>
          <a:stretch>
            <a:fillRect/>
          </a:stretch>
        </p:blipFill>
        <p:spPr bwMode="auto">
          <a:xfrm>
            <a:off x="5334000" y="1500082"/>
            <a:ext cx="2724150" cy="1997710"/>
          </a:xfrm>
          <a:prstGeom prst="rect">
            <a:avLst/>
          </a:prstGeom>
          <a:noFill/>
          <a:ln w="9525">
            <a:noFill/>
            <a:miter lim="800000"/>
            <a:headEnd/>
            <a:tailEnd/>
          </a:ln>
        </p:spPr>
      </p:pic>
      <p:pic>
        <p:nvPicPr>
          <p:cNvPr id="4" name="Picture 8" descr="C:\Documents and Settings\vhasdcriverg\Desktop\Fall Course\Veins\Pics\ulcer.jpeg">
            <a:extLst>
              <a:ext uri="{FF2B5EF4-FFF2-40B4-BE49-F238E27FC236}">
                <a16:creationId xmlns:a16="http://schemas.microsoft.com/office/drawing/2014/main" id="{6962095B-0070-1F37-8605-FF5DBCDA7E94}"/>
              </a:ext>
            </a:extLst>
          </p:cNvPr>
          <p:cNvPicPr>
            <a:picLocks noChangeAspect="1" noChangeArrowheads="1"/>
          </p:cNvPicPr>
          <p:nvPr/>
        </p:nvPicPr>
        <p:blipFill>
          <a:blip r:embed="rId3"/>
          <a:srcRect l="6508" r="6508" b="13077"/>
          <a:stretch>
            <a:fillRect/>
          </a:stretch>
        </p:blipFill>
        <p:spPr bwMode="auto">
          <a:xfrm>
            <a:off x="4572000" y="3523177"/>
            <a:ext cx="3486150" cy="2324100"/>
          </a:xfrm>
          <a:prstGeom prst="rect">
            <a:avLst/>
          </a:prstGeom>
          <a:noFill/>
          <a:ln w="9525">
            <a:noFill/>
            <a:miter lim="800000"/>
            <a:headEnd/>
            <a:tailEnd/>
          </a:ln>
        </p:spPr>
      </p:pic>
      <p:sp>
        <p:nvSpPr>
          <p:cNvPr id="3" name="Footer Placeholder 2">
            <a:extLst>
              <a:ext uri="{FF2B5EF4-FFF2-40B4-BE49-F238E27FC236}">
                <a16:creationId xmlns:a16="http://schemas.microsoft.com/office/drawing/2014/main" id="{7E36A04C-33B7-FC25-A03F-84D19F6652FA}"/>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C0048F3A-3098-ACDA-7019-3D44C3488BB6}"/>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24885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nodeType="afterEffect">
                                  <p:stCondLst>
                                    <p:cond delay="2000"/>
                                  </p:stCondLst>
                                  <p:childTnLst>
                                    <p:set>
                                      <p:cBhvr>
                                        <p:cTn id="9"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65DFE-F29B-A619-B5EB-4499EC1DA53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1DC3E4-F12D-2D28-EF76-7395191CFCD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IN" b="1" dirty="0"/>
              <a:t>Examination</a:t>
            </a:r>
            <a:r>
              <a:rPr lang="en-IN" sz="2000" dirty="0"/>
              <a:t> (Properly exposed, standing and supine 			 position, both in front and behind)</a:t>
            </a:r>
            <a:endParaRPr lang="en-US" sz="2000" b="1" dirty="0"/>
          </a:p>
        </p:txBody>
      </p:sp>
      <p:sp>
        <p:nvSpPr>
          <p:cNvPr id="2" name="Content Placeholder 4">
            <a:extLst>
              <a:ext uri="{FF2B5EF4-FFF2-40B4-BE49-F238E27FC236}">
                <a16:creationId xmlns:a16="http://schemas.microsoft.com/office/drawing/2014/main" id="{1DA2AE72-BC04-2B0C-D553-F1376CD0B4CF}"/>
              </a:ext>
            </a:extLst>
          </p:cNvPr>
          <p:cNvSpPr txBox="1">
            <a:spLocks/>
          </p:cNvSpPr>
          <p:nvPr/>
        </p:nvSpPr>
        <p:spPr>
          <a:xfrm>
            <a:off x="768095" y="1905000"/>
            <a:ext cx="7613905" cy="4404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dirty="0"/>
              <a:t>Inspection - </a:t>
            </a:r>
            <a:r>
              <a:rPr lang="en-IN" sz="1600" i="1" dirty="0"/>
              <a:t>Visible veins (site, size and extent, effect of elevation and dependency) Skin of the lower 3rd medial aspect of calf (swelling, redness, pigmentation, eczema and ulceration).</a:t>
            </a:r>
          </a:p>
          <a:p>
            <a:pPr marL="0" indent="0">
              <a:buNone/>
            </a:pPr>
            <a:r>
              <a:rPr lang="en-IN" dirty="0"/>
              <a:t>Palpation</a:t>
            </a:r>
          </a:p>
          <a:p>
            <a:pPr marL="0" indent="0">
              <a:buNone/>
            </a:pPr>
            <a:r>
              <a:rPr lang="en-IN" dirty="0"/>
              <a:t>Skin and subcutaneous tissue (texture, oedema, thickening and tenderness)</a:t>
            </a:r>
          </a:p>
          <a:p>
            <a:pPr marL="0" indent="0">
              <a:buNone/>
            </a:pPr>
            <a:r>
              <a:rPr lang="en-IN" dirty="0"/>
              <a:t>Course of the veins (defect)</a:t>
            </a:r>
          </a:p>
          <a:p>
            <a:pPr marL="0" indent="0">
              <a:buNone/>
            </a:pPr>
            <a:r>
              <a:rPr lang="en-IN" dirty="0"/>
              <a:t>SFJ and SPJ (cough impulse and thrill)</a:t>
            </a:r>
          </a:p>
          <a:p>
            <a:pPr marL="0" indent="0">
              <a:buNone/>
            </a:pPr>
            <a:r>
              <a:rPr lang="en-IN" dirty="0"/>
              <a:t>Special tests (to be demonstrated separately)</a:t>
            </a:r>
          </a:p>
          <a:p>
            <a:pPr marL="0" indent="0">
              <a:buNone/>
            </a:pPr>
            <a:r>
              <a:rPr lang="en-IN" dirty="0"/>
              <a:t>Percussion - </a:t>
            </a:r>
            <a:r>
              <a:rPr lang="en-IN" sz="1600" i="1" dirty="0"/>
              <a:t>For percussion impulse conducting up or down.</a:t>
            </a:r>
          </a:p>
          <a:p>
            <a:pPr marL="0" indent="0">
              <a:buNone/>
            </a:pPr>
            <a:r>
              <a:rPr lang="en-IN" dirty="0"/>
              <a:t>Auscultation</a:t>
            </a:r>
          </a:p>
          <a:p>
            <a:pPr marL="0" indent="0">
              <a:buNone/>
            </a:pPr>
            <a:r>
              <a:rPr lang="en-IN" dirty="0"/>
              <a:t>Bruit</a:t>
            </a:r>
            <a:endParaRPr lang="en-US" dirty="0"/>
          </a:p>
        </p:txBody>
      </p:sp>
      <p:sp>
        <p:nvSpPr>
          <p:cNvPr id="3" name="Footer Placeholder 2">
            <a:extLst>
              <a:ext uri="{FF2B5EF4-FFF2-40B4-BE49-F238E27FC236}">
                <a16:creationId xmlns:a16="http://schemas.microsoft.com/office/drawing/2014/main" id="{ADB60144-99E4-2C33-5515-3316A10E5094}"/>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8A5DDE87-E5F1-E943-3713-E3B4AD3F0628}"/>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43181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F18B1-CD88-8C5D-532A-6AEBBB7EABD3}"/>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04E2F7F-DACF-5606-FF33-2BFDF1731378}"/>
              </a:ext>
            </a:extLst>
          </p:cNvPr>
          <p:cNvSpPr txBox="1">
            <a:spLocks/>
          </p:cNvSpPr>
          <p:nvPr/>
        </p:nvSpPr>
        <p:spPr>
          <a:xfrm>
            <a:off x="765047" y="838200"/>
            <a:ext cx="7613905" cy="5181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b="1" dirty="0"/>
              <a:t>SPECIAL TESTS:</a:t>
            </a:r>
          </a:p>
          <a:p>
            <a:pPr marL="0" indent="0">
              <a:buNone/>
            </a:pPr>
            <a:r>
              <a:rPr lang="en-IN" sz="1600" dirty="0" err="1"/>
              <a:t>Sapheno</a:t>
            </a:r>
            <a:r>
              <a:rPr lang="en-IN" sz="1600" dirty="0"/>
              <a:t>-Femoral </a:t>
            </a:r>
            <a:r>
              <a:rPr lang="en-IN" sz="1600" dirty="0" err="1"/>
              <a:t>incometence</a:t>
            </a:r>
            <a:endParaRPr lang="en-IN" sz="1600" dirty="0"/>
          </a:p>
          <a:p>
            <a:pPr marL="0" indent="0">
              <a:buNone/>
            </a:pPr>
            <a:r>
              <a:rPr lang="en-IN" sz="1600" i="1" dirty="0"/>
              <a:t>1) </a:t>
            </a:r>
            <a:r>
              <a:rPr lang="en-IN" sz="1600" i="1" dirty="0" err="1"/>
              <a:t>Trendelenberg</a:t>
            </a:r>
            <a:r>
              <a:rPr lang="en-IN" sz="1600" i="1" dirty="0"/>
              <a:t> I</a:t>
            </a:r>
          </a:p>
          <a:p>
            <a:pPr marL="0" indent="0">
              <a:buNone/>
            </a:pPr>
            <a:r>
              <a:rPr lang="en-IN" sz="1600" i="1" dirty="0"/>
              <a:t>2) Modified Perthes test</a:t>
            </a:r>
          </a:p>
          <a:p>
            <a:pPr marL="0" indent="0">
              <a:buNone/>
            </a:pPr>
            <a:r>
              <a:rPr lang="en-IN" sz="1600" dirty="0"/>
              <a:t>Perforator incompetence</a:t>
            </a:r>
          </a:p>
          <a:p>
            <a:pPr marL="0" indent="0">
              <a:buNone/>
            </a:pPr>
            <a:r>
              <a:rPr lang="en-IN" sz="1600" i="1" dirty="0"/>
              <a:t>1) Tourniquet test</a:t>
            </a:r>
          </a:p>
          <a:p>
            <a:pPr marL="0" indent="0">
              <a:buNone/>
            </a:pPr>
            <a:r>
              <a:rPr lang="en-IN" sz="1600" i="1" dirty="0"/>
              <a:t>2) Pratt’s test</a:t>
            </a:r>
          </a:p>
          <a:p>
            <a:pPr marL="0" indent="0">
              <a:buNone/>
            </a:pPr>
            <a:r>
              <a:rPr lang="en-IN" sz="1600" i="1" dirty="0"/>
              <a:t>3) Fegan’s test</a:t>
            </a:r>
          </a:p>
          <a:p>
            <a:pPr marL="0" indent="0">
              <a:buNone/>
            </a:pPr>
            <a:r>
              <a:rPr lang="en-IN" sz="1600" i="1" dirty="0"/>
              <a:t>4) </a:t>
            </a:r>
            <a:r>
              <a:rPr lang="en-IN" sz="1600" i="1" dirty="0" err="1"/>
              <a:t>Trendelenberg</a:t>
            </a:r>
            <a:r>
              <a:rPr lang="en-IN" sz="1600" i="1" dirty="0"/>
              <a:t> II</a:t>
            </a:r>
          </a:p>
          <a:p>
            <a:pPr marL="0" indent="0">
              <a:buNone/>
            </a:pPr>
            <a:r>
              <a:rPr lang="en-IN" sz="1600" dirty="0"/>
              <a:t>Deep vein thrombosis</a:t>
            </a:r>
          </a:p>
          <a:p>
            <a:pPr marL="0" indent="0">
              <a:buNone/>
            </a:pPr>
            <a:r>
              <a:rPr lang="en-IN" sz="1600" i="1" dirty="0"/>
              <a:t>1) </a:t>
            </a:r>
            <a:r>
              <a:rPr lang="en-IN" sz="1600" i="1" dirty="0" err="1"/>
              <a:t>Perthes’test</a:t>
            </a:r>
            <a:endParaRPr lang="en-IN" sz="1600" i="1" dirty="0"/>
          </a:p>
          <a:p>
            <a:pPr marL="0" indent="0">
              <a:buNone/>
            </a:pPr>
            <a:r>
              <a:rPr lang="en-IN" sz="1600" i="1" dirty="0"/>
              <a:t>2) Modified Perthes</a:t>
            </a:r>
          </a:p>
          <a:p>
            <a:pPr marL="0" indent="0">
              <a:buNone/>
            </a:pPr>
            <a:r>
              <a:rPr lang="en-IN" sz="1600" i="1" dirty="0"/>
              <a:t>3) Homan’s sign</a:t>
            </a:r>
          </a:p>
          <a:p>
            <a:pPr marL="0" indent="0">
              <a:buNone/>
            </a:pPr>
            <a:r>
              <a:rPr lang="en-IN" sz="1600" i="1" dirty="0"/>
              <a:t>4) Moses sign</a:t>
            </a:r>
          </a:p>
        </p:txBody>
      </p:sp>
      <p:sp>
        <p:nvSpPr>
          <p:cNvPr id="3" name="Footer Placeholder 2">
            <a:extLst>
              <a:ext uri="{FF2B5EF4-FFF2-40B4-BE49-F238E27FC236}">
                <a16:creationId xmlns:a16="http://schemas.microsoft.com/office/drawing/2014/main" id="{15AB6F80-A33A-F14C-F5FB-1CDA1103938B}"/>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48ADC6D3-45B8-AF90-D0A4-E00CF8A620F9}"/>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5483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5101E-8ABF-E5A5-5B01-05D24F07D64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249D2B0-1584-CAB4-8AA6-D61C8799FF0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IN" b="1" dirty="0"/>
              <a:t>Indications for Treatment</a:t>
            </a:r>
            <a:endParaRPr lang="en-US" sz="2000" b="1" dirty="0"/>
          </a:p>
        </p:txBody>
      </p:sp>
      <p:sp>
        <p:nvSpPr>
          <p:cNvPr id="2" name="Content Placeholder 4">
            <a:extLst>
              <a:ext uri="{FF2B5EF4-FFF2-40B4-BE49-F238E27FC236}">
                <a16:creationId xmlns:a16="http://schemas.microsoft.com/office/drawing/2014/main" id="{E3430968-4870-CCA9-4CDF-6840147942AE}"/>
              </a:ext>
            </a:extLst>
          </p:cNvPr>
          <p:cNvSpPr txBox="1">
            <a:spLocks/>
          </p:cNvSpPr>
          <p:nvPr/>
        </p:nvSpPr>
        <p:spPr>
          <a:xfrm>
            <a:off x="768095" y="1905000"/>
            <a:ext cx="7613905" cy="4404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dirty="0"/>
              <a:t>Often for cosmetic reasons.</a:t>
            </a:r>
          </a:p>
          <a:p>
            <a:pPr marL="0" indent="0">
              <a:buNone/>
            </a:pPr>
            <a:r>
              <a:rPr lang="en-IN" dirty="0"/>
              <a:t>Non-cosmetic indications varicosities (e.g. pain, fatigability, heaviness, recurrent superficial thrombophlebitis, bleeding).</a:t>
            </a:r>
          </a:p>
          <a:p>
            <a:pPr marL="0" indent="0">
              <a:buNone/>
            </a:pPr>
            <a:r>
              <a:rPr lang="en-IN" dirty="0"/>
              <a:t>For treatment of venous hypertension after skin or subcutaneous tissue changes, (lipodermatosclerosis, </a:t>
            </a:r>
            <a:r>
              <a:rPr lang="fr-FR" dirty="0"/>
              <a:t>atrophie blanche, ulceration, or hyperpigmentation).</a:t>
            </a:r>
            <a:endParaRPr lang="en-IN" dirty="0"/>
          </a:p>
        </p:txBody>
      </p:sp>
      <p:sp>
        <p:nvSpPr>
          <p:cNvPr id="3" name="Footer Placeholder 2">
            <a:extLst>
              <a:ext uri="{FF2B5EF4-FFF2-40B4-BE49-F238E27FC236}">
                <a16:creationId xmlns:a16="http://schemas.microsoft.com/office/drawing/2014/main" id="{70984E55-B927-C8A6-3EC5-7F44D788D841}"/>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95976D6C-C641-9BD2-0D15-F98C9059D34B}"/>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4222066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E813D-F2B3-9389-DCC3-EB844CF8954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C619116-96F0-6B68-08A3-E4458853A8D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IN" b="1" dirty="0"/>
              <a:t>Contraindications for Treatment</a:t>
            </a:r>
            <a:endParaRPr lang="en-US" sz="2000" b="1" dirty="0"/>
          </a:p>
        </p:txBody>
      </p:sp>
      <p:sp>
        <p:nvSpPr>
          <p:cNvPr id="2" name="Content Placeholder 4">
            <a:extLst>
              <a:ext uri="{FF2B5EF4-FFF2-40B4-BE49-F238E27FC236}">
                <a16:creationId xmlns:a16="http://schemas.microsoft.com/office/drawing/2014/main" id="{8572B61A-5D55-A0AC-A44F-A1024C2C67AC}"/>
              </a:ext>
            </a:extLst>
          </p:cNvPr>
          <p:cNvSpPr txBox="1">
            <a:spLocks/>
          </p:cNvSpPr>
          <p:nvPr/>
        </p:nvSpPr>
        <p:spPr>
          <a:xfrm>
            <a:off x="768095" y="1905000"/>
            <a:ext cx="7613905" cy="4404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Patients with venous outflow obstruction (DVT)because they are important bypass pathways that allow blood to flow around the obstruction.</a:t>
            </a:r>
          </a:p>
          <a:p>
            <a:pPr marL="0" indent="0">
              <a:buNone/>
            </a:pPr>
            <a:r>
              <a:rPr lang="en-US" dirty="0"/>
              <a:t>Who cannot remain active enough to reduce risk of postoperative DVT.</a:t>
            </a:r>
          </a:p>
          <a:p>
            <a:pPr marL="0" indent="0">
              <a:buNone/>
            </a:pPr>
            <a:r>
              <a:rPr lang="en-US" dirty="0"/>
              <a:t>Surgery during pregnancy because many varicose veins of pregnancy spontaneously regress after delivery.</a:t>
            </a:r>
          </a:p>
        </p:txBody>
      </p:sp>
      <p:sp>
        <p:nvSpPr>
          <p:cNvPr id="3" name="Footer Placeholder 2">
            <a:extLst>
              <a:ext uri="{FF2B5EF4-FFF2-40B4-BE49-F238E27FC236}">
                <a16:creationId xmlns:a16="http://schemas.microsoft.com/office/drawing/2014/main" id="{A2C94304-AC2D-3BB5-B05A-AACDDA1D5833}"/>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1BB3F8CB-F8B1-46A5-5FA0-840FAC0D133C}"/>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780595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96C7C-9EDD-40A4-C959-CFE8C9E42CE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36B28CB-9705-6A63-964E-A12067FF8F9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IN" b="1" dirty="0"/>
              <a:t>Investigations </a:t>
            </a:r>
            <a:endParaRPr lang="en-US" sz="2000" b="1" dirty="0"/>
          </a:p>
        </p:txBody>
      </p:sp>
      <p:sp>
        <p:nvSpPr>
          <p:cNvPr id="2" name="Content Placeholder 4">
            <a:extLst>
              <a:ext uri="{FF2B5EF4-FFF2-40B4-BE49-F238E27FC236}">
                <a16:creationId xmlns:a16="http://schemas.microsoft.com/office/drawing/2014/main" id="{FE3431EF-0461-F12D-C32C-88E4ED895E07}"/>
              </a:ext>
            </a:extLst>
          </p:cNvPr>
          <p:cNvSpPr txBox="1">
            <a:spLocks/>
          </p:cNvSpPr>
          <p:nvPr/>
        </p:nvSpPr>
        <p:spPr>
          <a:xfrm>
            <a:off x="768095" y="1752600"/>
            <a:ext cx="76139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b="1" dirty="0"/>
              <a:t>1)Duplex Ultrasonography</a:t>
            </a:r>
          </a:p>
          <a:p>
            <a:pPr>
              <a:buFont typeface="Arial" panose="020B0604020202020204" pitchFamily="34" charset="0"/>
              <a:buChar char="•"/>
            </a:pPr>
            <a:r>
              <a:rPr lang="en-US" sz="1400" i="1" dirty="0"/>
              <a:t>Replaced plethysmography and venography</a:t>
            </a:r>
          </a:p>
          <a:p>
            <a:pPr>
              <a:buFont typeface="Arial" panose="020B0604020202020204" pitchFamily="34" charset="0"/>
              <a:buChar char="•"/>
            </a:pPr>
            <a:r>
              <a:rPr lang="en-US" sz="1400" i="1" dirty="0"/>
              <a:t>7-10MHz linear transducer</a:t>
            </a:r>
          </a:p>
          <a:p>
            <a:pPr>
              <a:buFont typeface="Arial" panose="020B0604020202020204" pitchFamily="34" charset="0"/>
              <a:buChar char="•"/>
            </a:pPr>
            <a:r>
              <a:rPr lang="en-US" sz="1400" i="1" dirty="0"/>
              <a:t>Exam sitting and standing </a:t>
            </a:r>
          </a:p>
          <a:p>
            <a:pPr>
              <a:buFont typeface="Arial" panose="020B0604020202020204" pitchFamily="34" charset="0"/>
              <a:buChar char="•"/>
            </a:pPr>
            <a:r>
              <a:rPr lang="en-US" sz="1400" i="1" dirty="0"/>
              <a:t>Superficial and deep systems evaluated</a:t>
            </a:r>
          </a:p>
          <a:p>
            <a:pPr>
              <a:buFont typeface="Arial" panose="020B0604020202020204" pitchFamily="34" charset="0"/>
              <a:buChar char="•"/>
            </a:pPr>
            <a:r>
              <a:rPr lang="en-US" sz="1400" i="1" dirty="0"/>
              <a:t>Physiologic reflux: &lt; 0.5 sec</a:t>
            </a:r>
          </a:p>
          <a:p>
            <a:pPr>
              <a:buFont typeface="Arial" panose="020B0604020202020204" pitchFamily="34" charset="0"/>
              <a:buChar char="•"/>
            </a:pPr>
            <a:r>
              <a:rPr lang="en-US" sz="1400" i="1" dirty="0"/>
              <a:t>Pathologic reflux: &gt; 0.5 sec</a:t>
            </a:r>
          </a:p>
          <a:p>
            <a:pPr marL="0" indent="0">
              <a:buNone/>
            </a:pPr>
            <a:r>
              <a:rPr lang="en-IN" sz="1600" dirty="0"/>
              <a:t>Duplex US with colour-flow imaging (sometimes called triplex ultrasound).</a:t>
            </a:r>
          </a:p>
          <a:p>
            <a:pPr marL="0" indent="0">
              <a:buNone/>
            </a:pPr>
            <a:r>
              <a:rPr lang="en-IN" sz="1600" dirty="0"/>
              <a:t>Special type of 2-dimensional ultrasound that uses Doppler-flow information to add colour for blood flow in the image. Vessels in blood are coloured red for flow in one direction and blue for flow in other, with a graduated colour scale to reflect the speed of flow.</a:t>
            </a:r>
          </a:p>
          <a:p>
            <a:pPr marL="0" indent="0">
              <a:buNone/>
            </a:pPr>
            <a:r>
              <a:rPr lang="en-IN" sz="1600" dirty="0"/>
              <a:t>Venous valvular reflux is defined as regurgitant flow with Valsalva that lasts great than 2 seconds.</a:t>
            </a:r>
          </a:p>
          <a:p>
            <a:pPr marL="0" indent="0">
              <a:buNone/>
            </a:pPr>
            <a:endParaRPr lang="en-US" sz="1600" i="1" dirty="0"/>
          </a:p>
        </p:txBody>
      </p:sp>
      <p:pic>
        <p:nvPicPr>
          <p:cNvPr id="3" name="Picture 2">
            <a:extLst>
              <a:ext uri="{FF2B5EF4-FFF2-40B4-BE49-F238E27FC236}">
                <a16:creationId xmlns:a16="http://schemas.microsoft.com/office/drawing/2014/main" id="{5E737866-6C12-B756-BF2A-0409F9209FBB}"/>
              </a:ext>
            </a:extLst>
          </p:cNvPr>
          <p:cNvPicPr>
            <a:picLocks noChangeAspect="1" noChangeArrowheads="1"/>
          </p:cNvPicPr>
          <p:nvPr/>
        </p:nvPicPr>
        <p:blipFill>
          <a:blip r:embed="rId2"/>
          <a:stretch>
            <a:fillRect/>
          </a:stretch>
        </p:blipFill>
        <p:spPr bwMode="auto">
          <a:xfrm>
            <a:off x="6202242" y="1143001"/>
            <a:ext cx="2179758" cy="3352800"/>
          </a:xfrm>
          <a:prstGeom prst="rect">
            <a:avLst/>
          </a:prstGeom>
          <a:noFill/>
          <a:ln w="9525">
            <a:noFill/>
            <a:miter lim="800000"/>
            <a:headEnd/>
            <a:tailEnd/>
          </a:ln>
          <a:effectLst/>
        </p:spPr>
      </p:pic>
      <p:sp>
        <p:nvSpPr>
          <p:cNvPr id="4" name="Footer Placeholder 3">
            <a:extLst>
              <a:ext uri="{FF2B5EF4-FFF2-40B4-BE49-F238E27FC236}">
                <a16:creationId xmlns:a16="http://schemas.microsoft.com/office/drawing/2014/main" id="{E561FFD8-3BD3-FCEE-EFB5-6DAEE164CE4D}"/>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D9E1E243-A0EA-ECA4-7520-6CFE592CC7B6}"/>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277724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57224-413C-7F5C-1C60-2F162F912782}"/>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27E08E29-9391-790A-024C-ED401CB54752}"/>
              </a:ext>
            </a:extLst>
          </p:cNvPr>
          <p:cNvSpPr txBox="1">
            <a:spLocks/>
          </p:cNvSpPr>
          <p:nvPr/>
        </p:nvSpPr>
        <p:spPr>
          <a:xfrm>
            <a:off x="765047" y="609600"/>
            <a:ext cx="7613905" cy="54102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b="1" dirty="0"/>
              <a:t>2)Doppler USG</a:t>
            </a:r>
          </a:p>
          <a:p>
            <a:pPr marL="0" indent="0">
              <a:buNone/>
            </a:pPr>
            <a:r>
              <a:rPr lang="en-IN" sz="1600" dirty="0"/>
              <a:t>Doppler transducer is positioned along the axis of vein with probe at angle of 45 to skin When distal vein is compressed, audible forward flow exists.</a:t>
            </a:r>
          </a:p>
          <a:p>
            <a:pPr marL="0" indent="0">
              <a:buNone/>
            </a:pPr>
            <a:r>
              <a:rPr lang="en-IN" sz="1400" i="1" dirty="0"/>
              <a:t>If valves competent, no audible backward flow is heard with the release of compression.</a:t>
            </a:r>
          </a:p>
          <a:p>
            <a:pPr marL="0" indent="0">
              <a:buNone/>
            </a:pPr>
            <a:r>
              <a:rPr lang="en-IN" sz="1400" i="1" dirty="0"/>
              <a:t>If valves incompetent, an audible backflow exists.</a:t>
            </a:r>
          </a:p>
          <a:p>
            <a:pPr marL="0" indent="0">
              <a:buNone/>
            </a:pPr>
            <a:r>
              <a:rPr lang="en-IN" sz="1600" dirty="0"/>
              <a:t>These compression-decompression manoeuvres repeated while gradually ascending the limb to a level at which reflux can no longer be appreciated.</a:t>
            </a:r>
          </a:p>
          <a:p>
            <a:pPr marL="0" indent="0">
              <a:buNone/>
            </a:pPr>
            <a:r>
              <a:rPr lang="en-IN" b="1" dirty="0"/>
              <a:t>3)Venous refilling time (VRT)</a:t>
            </a:r>
          </a:p>
          <a:p>
            <a:pPr marL="0" indent="0">
              <a:buNone/>
            </a:pPr>
            <a:r>
              <a:rPr lang="en-IN" sz="1600" dirty="0"/>
              <a:t>Physiologic test, using plethysmography - VRT is time necessary for lower leg to become infused with blood after the calf-muscle pump has emptied the lower leg as thoroughly as possible,</a:t>
            </a:r>
          </a:p>
          <a:p>
            <a:pPr marL="0" indent="0">
              <a:buNone/>
            </a:pPr>
            <a:r>
              <a:rPr lang="en-IN" sz="1400" i="1" dirty="0"/>
              <a:t>In healthy subjects, venous refilling &gt;120 seconds</a:t>
            </a:r>
          </a:p>
          <a:p>
            <a:pPr marL="0" indent="0">
              <a:buNone/>
            </a:pPr>
            <a:r>
              <a:rPr lang="en-IN" sz="1400" i="1" dirty="0"/>
              <a:t>In mild and asymptomatic venous insufficiency between 40 -120 seconds</a:t>
            </a:r>
          </a:p>
          <a:p>
            <a:pPr marL="0" indent="0">
              <a:buNone/>
            </a:pPr>
            <a:r>
              <a:rPr lang="en-IN" sz="1600" dirty="0"/>
              <a:t>In significant venous insufficiency 20-40 seconds. Such patients have nocturnal leg cramps, restless legs, leg soreness, burning leg pain, and premature leg fatigue,</a:t>
            </a:r>
          </a:p>
          <a:p>
            <a:pPr marL="0" indent="0">
              <a:buNone/>
            </a:pPr>
            <a:r>
              <a:rPr lang="en-IN" sz="1400" i="1" dirty="0"/>
              <a:t>If &lt; 20 seconds markedly abnormal, and nearly always symptomatic</a:t>
            </a:r>
          </a:p>
          <a:p>
            <a:pPr marL="0" indent="0">
              <a:buNone/>
            </a:pPr>
            <a:r>
              <a:rPr lang="en-IN" sz="1400" i="1" dirty="0"/>
              <a:t>If &lt; 10 seconds, venous ulcerations are likely</a:t>
            </a:r>
          </a:p>
          <a:p>
            <a:pPr marL="0" indent="0">
              <a:buNone/>
            </a:pPr>
            <a:endParaRPr lang="en-IN" sz="1600" dirty="0"/>
          </a:p>
        </p:txBody>
      </p:sp>
      <p:sp>
        <p:nvSpPr>
          <p:cNvPr id="3" name="Footer Placeholder 2">
            <a:extLst>
              <a:ext uri="{FF2B5EF4-FFF2-40B4-BE49-F238E27FC236}">
                <a16:creationId xmlns:a16="http://schemas.microsoft.com/office/drawing/2014/main" id="{E8854990-C48D-720F-8351-AD421E3D2D73}"/>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50379A59-1433-6E90-875E-CE0F73F04984}"/>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640626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BF90A-9A07-92E4-071C-3D3CED26A3C9}"/>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5AA916BA-AF8F-662F-18BC-7FF7675E8D87}"/>
              </a:ext>
            </a:extLst>
          </p:cNvPr>
          <p:cNvSpPr txBox="1">
            <a:spLocks/>
          </p:cNvSpPr>
          <p:nvPr/>
        </p:nvSpPr>
        <p:spPr>
          <a:xfrm>
            <a:off x="765047" y="609600"/>
            <a:ext cx="7613905" cy="54102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b="1" dirty="0"/>
              <a:t>4)Direct Contrast Venogram</a:t>
            </a:r>
          </a:p>
          <a:p>
            <a:pPr marL="0" indent="0">
              <a:buNone/>
            </a:pPr>
            <a:r>
              <a:rPr lang="en-IN" sz="1600" dirty="0"/>
              <a:t>Intravenous catheter placed in dorsal vein of foot, and radiographic contrast material is infused into the vein.</a:t>
            </a:r>
          </a:p>
          <a:p>
            <a:pPr marL="0" indent="0">
              <a:buNone/>
            </a:pPr>
            <a:r>
              <a:rPr lang="en-IN" sz="1600" dirty="0"/>
              <a:t>X-rays used to obtain image of superficial venous anatomy.</a:t>
            </a:r>
          </a:p>
          <a:p>
            <a:pPr marL="0" indent="0">
              <a:buNone/>
            </a:pPr>
            <a:r>
              <a:rPr lang="en-IN" sz="1600" dirty="0"/>
              <a:t>If deep vein imaging is desired, superficial tourniquet is placed around leg to occlude superficial veins and contrast is forced into deep veins.</a:t>
            </a:r>
          </a:p>
          <a:p>
            <a:pPr marL="0" indent="0">
              <a:buNone/>
            </a:pPr>
            <a:r>
              <a:rPr lang="en-IN" sz="1600" dirty="0"/>
              <a:t>Assessment of reflux can be difficult because it requires passing a catheter from ankle to groin, with selective introduction of contrast material into each vein segment.</a:t>
            </a:r>
          </a:p>
          <a:p>
            <a:pPr marL="0" indent="0">
              <a:buNone/>
            </a:pPr>
            <a:r>
              <a:rPr lang="en-IN" sz="1600" dirty="0"/>
              <a:t>Labor-intensive and invasive venous imaging technique with a 15% chance of developing new venous thrombosis from the procedure itself.</a:t>
            </a:r>
          </a:p>
          <a:p>
            <a:pPr marL="0" indent="0">
              <a:buNone/>
            </a:pPr>
            <a:r>
              <a:rPr lang="en-IN" sz="1600" dirty="0"/>
              <a:t>Rarely used, and has been replaced by duplex ultrasound.</a:t>
            </a:r>
          </a:p>
          <a:p>
            <a:pPr marL="0" indent="0">
              <a:buNone/>
            </a:pPr>
            <a:r>
              <a:rPr lang="en-IN" sz="1600" dirty="0"/>
              <a:t>Reserved for difficult or confusing cases.</a:t>
            </a:r>
          </a:p>
        </p:txBody>
      </p:sp>
      <p:sp>
        <p:nvSpPr>
          <p:cNvPr id="3" name="Footer Placeholder 2">
            <a:extLst>
              <a:ext uri="{FF2B5EF4-FFF2-40B4-BE49-F238E27FC236}">
                <a16:creationId xmlns:a16="http://schemas.microsoft.com/office/drawing/2014/main" id="{6DECCD5B-0D45-4DDF-6E9D-B160C485535C}"/>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AEA90486-6F95-16BE-2047-C79E96D6B1F0}"/>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4655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732FF-649A-734D-62A4-C50B364B966C}"/>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2E253E0C-A6C7-BA08-E110-0E0032812B98}"/>
              </a:ext>
            </a:extLst>
          </p:cNvPr>
          <p:cNvSpPr txBox="1">
            <a:spLocks/>
          </p:cNvSpPr>
          <p:nvPr/>
        </p:nvSpPr>
        <p:spPr>
          <a:xfrm>
            <a:off x="457200" y="2857500"/>
            <a:ext cx="8229600" cy="1143000"/>
          </a:xfrm>
          <a:prstGeom prst="rect">
            <a:avLst/>
          </a:prstGeom>
        </p:spPr>
        <p:txBody>
          <a:bodyP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IN" sz="8000" b="1" dirty="0">
                <a:solidFill>
                  <a:srgbClr val="FF0000"/>
                </a:solidFill>
              </a:rPr>
              <a:t>ANATOMY</a:t>
            </a:r>
          </a:p>
        </p:txBody>
      </p:sp>
      <p:sp>
        <p:nvSpPr>
          <p:cNvPr id="3" name="Footer Placeholder 2">
            <a:extLst>
              <a:ext uri="{FF2B5EF4-FFF2-40B4-BE49-F238E27FC236}">
                <a16:creationId xmlns:a16="http://schemas.microsoft.com/office/drawing/2014/main" id="{E4BE7B88-4E15-E0B9-3084-2CE2D888741E}"/>
              </a:ext>
            </a:extLst>
          </p:cNvPr>
          <p:cNvSpPr>
            <a:spLocks noGrp="1"/>
          </p:cNvSpPr>
          <p:nvPr>
            <p:ph type="ftr" sz="quarter" idx="11"/>
          </p:nvPr>
        </p:nvSpPr>
        <p:spPr>
          <a:xfrm>
            <a:off x="3632200" y="6470704"/>
            <a:ext cx="4426094" cy="274320"/>
          </a:xfrm>
        </p:spPr>
        <p:txBody>
          <a:bodyPr/>
          <a:lstStyle/>
          <a:p>
            <a:r>
              <a:rPr lang="en-US"/>
              <a:t>MBBSPPT.COM</a:t>
            </a:r>
          </a:p>
        </p:txBody>
      </p:sp>
      <p:sp>
        <p:nvSpPr>
          <p:cNvPr id="4" name="Slide Number Placeholder 3">
            <a:extLst>
              <a:ext uri="{FF2B5EF4-FFF2-40B4-BE49-F238E27FC236}">
                <a16:creationId xmlns:a16="http://schemas.microsoft.com/office/drawing/2014/main" id="{E62E57C5-CAAE-31EE-8757-C3D889524E15}"/>
              </a:ext>
            </a:extLst>
          </p:cNvPr>
          <p:cNvSpPr>
            <a:spLocks noGrp="1"/>
          </p:cNvSpPr>
          <p:nvPr>
            <p:ph type="sldNum" sz="quarter" idx="12"/>
          </p:nvPr>
        </p:nvSpPr>
        <p:spPr>
          <a:xfrm>
            <a:off x="8128000" y="6470704"/>
            <a:ext cx="730250" cy="274320"/>
          </a:xfrm>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2783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5C4CA-4EDD-E34A-A50C-71AB1C61C8D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B505AD0-4CC0-A77A-916F-99382C0996D7}"/>
              </a:ext>
            </a:extLst>
          </p:cNvPr>
          <p:cNvSpPr txBox="1">
            <a:spLocks/>
          </p:cNvSpPr>
          <p:nvPr/>
        </p:nvSpPr>
        <p:spPr>
          <a:xfrm>
            <a:off x="768096" y="585216"/>
            <a:ext cx="92141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4000" b="1" dirty="0"/>
              <a:t>Classification of chronic lower extremity venous disease </a:t>
            </a:r>
            <a:r>
              <a:rPr lang="en-US" sz="2000" b="1" dirty="0"/>
              <a:t>(CEAP Classification)</a:t>
            </a:r>
          </a:p>
        </p:txBody>
      </p:sp>
      <p:graphicFrame>
        <p:nvGraphicFramePr>
          <p:cNvPr id="4" name="Content Placeholder 3">
            <a:extLst>
              <a:ext uri="{FF2B5EF4-FFF2-40B4-BE49-F238E27FC236}">
                <a16:creationId xmlns:a16="http://schemas.microsoft.com/office/drawing/2014/main" id="{F3751730-73F5-8043-9EE9-DF2BCE722B3D}"/>
              </a:ext>
            </a:extLst>
          </p:cNvPr>
          <p:cNvGraphicFramePr>
            <a:graphicFrameLocks noGrp="1"/>
          </p:cNvGraphicFramePr>
          <p:nvPr>
            <p:ph idx="1"/>
            <p:extLst>
              <p:ext uri="{D42A27DB-BD31-4B8C-83A1-F6EECF244321}">
                <p14:modId xmlns:p14="http://schemas.microsoft.com/office/powerpoint/2010/main" val="1979392986"/>
              </p:ext>
            </p:extLst>
          </p:nvPr>
        </p:nvGraphicFramePr>
        <p:xfrm>
          <a:off x="1253395" y="2024544"/>
          <a:ext cx="6637209" cy="4257384"/>
        </p:xfrm>
        <a:graphic>
          <a:graphicData uri="http://schemas.openxmlformats.org/drawingml/2006/table">
            <a:tbl>
              <a:tblPr firstRow="1" bandRow="1">
                <a:tableStyleId>{5C22544A-7EE6-4342-B048-85BDC9FD1C3A}</a:tableStyleId>
              </a:tblPr>
              <a:tblGrid>
                <a:gridCol w="1536391">
                  <a:extLst>
                    <a:ext uri="{9D8B030D-6E8A-4147-A177-3AD203B41FA5}">
                      <a16:colId xmlns:a16="http://schemas.microsoft.com/office/drawing/2014/main" val="20000"/>
                    </a:ext>
                  </a:extLst>
                </a:gridCol>
                <a:gridCol w="5100818">
                  <a:extLst>
                    <a:ext uri="{9D8B030D-6E8A-4147-A177-3AD203B41FA5}">
                      <a16:colId xmlns:a16="http://schemas.microsoft.com/office/drawing/2014/main" val="20001"/>
                    </a:ext>
                  </a:extLst>
                </a:gridCol>
              </a:tblGrid>
              <a:tr h="1057037">
                <a:tc>
                  <a:txBody>
                    <a:bodyPr/>
                    <a:lstStyle/>
                    <a:p>
                      <a:r>
                        <a:rPr lang="en-IN" sz="6500" dirty="0"/>
                        <a:t> </a:t>
                      </a:r>
                      <a:r>
                        <a:rPr lang="en-IN" sz="6500" b="0" dirty="0">
                          <a:solidFill>
                            <a:schemeClr val="tx1">
                              <a:lumMod val="85000"/>
                              <a:lumOff val="15000"/>
                            </a:schemeClr>
                          </a:solidFill>
                        </a:rPr>
                        <a:t>C</a:t>
                      </a:r>
                    </a:p>
                  </a:txBody>
                  <a:tcPr marL="73747" marR="73747" marT="36873" marB="36873"/>
                </a:tc>
                <a:tc>
                  <a:txBody>
                    <a:bodyPr/>
                    <a:lstStyle/>
                    <a:p>
                      <a:r>
                        <a:rPr lang="en-IN" sz="1900" b="1" kern="1200" baseline="0" dirty="0">
                          <a:solidFill>
                            <a:schemeClr val="tx1">
                              <a:lumMod val="85000"/>
                              <a:lumOff val="15000"/>
                            </a:schemeClr>
                          </a:solidFill>
                          <a:latin typeface="+mn-lt"/>
                          <a:ea typeface="+mn-ea"/>
                          <a:cs typeface="+mn-cs"/>
                        </a:rPr>
                        <a:t>Clinical signs (grade 0-6), supplemented by</a:t>
                      </a:r>
                    </a:p>
                    <a:p>
                      <a:r>
                        <a:rPr lang="en-IN" sz="1900" b="1" kern="1200" baseline="0" dirty="0">
                          <a:solidFill>
                            <a:schemeClr val="tx1">
                              <a:lumMod val="85000"/>
                              <a:lumOff val="15000"/>
                            </a:schemeClr>
                          </a:solidFill>
                          <a:latin typeface="+mn-lt"/>
                          <a:ea typeface="+mn-ea"/>
                          <a:cs typeface="+mn-cs"/>
                        </a:rPr>
                        <a:t>(A) for asymptomatic and (S) for</a:t>
                      </a:r>
                    </a:p>
                    <a:p>
                      <a:r>
                        <a:rPr lang="en-IN" sz="1900" b="1" kern="1200" baseline="0" dirty="0">
                          <a:solidFill>
                            <a:schemeClr val="tx1">
                              <a:lumMod val="85000"/>
                              <a:lumOff val="15000"/>
                            </a:schemeClr>
                          </a:solidFill>
                          <a:latin typeface="+mn-lt"/>
                          <a:ea typeface="+mn-ea"/>
                          <a:cs typeface="+mn-cs"/>
                        </a:rPr>
                        <a:t>symptomatic presentation</a:t>
                      </a:r>
                      <a:endParaRPr lang="en-IN" sz="1900" dirty="0">
                        <a:solidFill>
                          <a:schemeClr val="tx1">
                            <a:lumMod val="85000"/>
                            <a:lumOff val="15000"/>
                          </a:schemeClr>
                        </a:solidFill>
                      </a:endParaRPr>
                    </a:p>
                  </a:txBody>
                  <a:tcPr marL="73747" marR="73747" marT="36873" marB="36873"/>
                </a:tc>
                <a:extLst>
                  <a:ext uri="{0D108BD9-81ED-4DB2-BD59-A6C34878D82A}">
                    <a16:rowId xmlns:a16="http://schemas.microsoft.com/office/drawing/2014/main" val="10000"/>
                  </a:ext>
                </a:extLst>
              </a:tr>
              <a:tr h="1057037">
                <a:tc>
                  <a:txBody>
                    <a:bodyPr/>
                    <a:lstStyle/>
                    <a:p>
                      <a:r>
                        <a:rPr lang="en-IN" sz="6500" dirty="0"/>
                        <a:t> E</a:t>
                      </a:r>
                    </a:p>
                  </a:txBody>
                  <a:tcPr marL="73747" marR="73747" marT="36873" marB="36873"/>
                </a:tc>
                <a:tc>
                  <a:txBody>
                    <a:bodyPr/>
                    <a:lstStyle/>
                    <a:p>
                      <a:r>
                        <a:rPr lang="en-IN" sz="2600" b="1" kern="1200" baseline="0" dirty="0">
                          <a:solidFill>
                            <a:schemeClr val="dk1"/>
                          </a:solidFill>
                          <a:latin typeface="+mn-lt"/>
                          <a:ea typeface="+mn-ea"/>
                          <a:cs typeface="+mn-cs"/>
                        </a:rPr>
                        <a:t>Etiologic Classification (Congenital,</a:t>
                      </a:r>
                    </a:p>
                    <a:p>
                      <a:r>
                        <a:rPr lang="en-IN" sz="2600" b="1" kern="1200" baseline="0" dirty="0">
                          <a:solidFill>
                            <a:schemeClr val="dk1"/>
                          </a:solidFill>
                          <a:latin typeface="+mn-lt"/>
                          <a:ea typeface="+mn-ea"/>
                          <a:cs typeface="+mn-cs"/>
                        </a:rPr>
                        <a:t>Primary, Secondary)</a:t>
                      </a:r>
                      <a:endParaRPr lang="en-IN" sz="2600" dirty="0"/>
                    </a:p>
                  </a:txBody>
                  <a:tcPr marL="73747" marR="73747" marT="36873" marB="36873"/>
                </a:tc>
                <a:extLst>
                  <a:ext uri="{0D108BD9-81ED-4DB2-BD59-A6C34878D82A}">
                    <a16:rowId xmlns:a16="http://schemas.microsoft.com/office/drawing/2014/main" val="10001"/>
                  </a:ext>
                </a:extLst>
              </a:tr>
              <a:tr h="1057037">
                <a:tc>
                  <a:txBody>
                    <a:bodyPr/>
                    <a:lstStyle/>
                    <a:p>
                      <a:r>
                        <a:rPr lang="en-IN" sz="6500" dirty="0"/>
                        <a:t> A</a:t>
                      </a:r>
                    </a:p>
                  </a:txBody>
                  <a:tcPr marL="73747" marR="73747" marT="36873" marB="36873"/>
                </a:tc>
                <a:tc>
                  <a:txBody>
                    <a:bodyPr/>
                    <a:lstStyle/>
                    <a:p>
                      <a:r>
                        <a:rPr lang="en-IN" sz="2300" b="1" kern="1200" baseline="0" dirty="0">
                          <a:solidFill>
                            <a:schemeClr val="dk1"/>
                          </a:solidFill>
                          <a:latin typeface="+mn-lt"/>
                          <a:ea typeface="+mn-ea"/>
                          <a:cs typeface="+mn-cs"/>
                        </a:rPr>
                        <a:t>Anatomic Distribution (Superficial, Deep,</a:t>
                      </a:r>
                    </a:p>
                    <a:p>
                      <a:r>
                        <a:rPr lang="en-IN" sz="2300" b="1" kern="1200" baseline="0" dirty="0">
                          <a:solidFill>
                            <a:schemeClr val="dk1"/>
                          </a:solidFill>
                          <a:latin typeface="+mn-lt"/>
                          <a:ea typeface="+mn-ea"/>
                          <a:cs typeface="+mn-cs"/>
                        </a:rPr>
                        <a:t>or Perforator, alone or in combination)</a:t>
                      </a:r>
                      <a:endParaRPr lang="en-IN" sz="2300" dirty="0"/>
                    </a:p>
                  </a:txBody>
                  <a:tcPr marL="73747" marR="73747" marT="36873" marB="36873"/>
                </a:tc>
                <a:extLst>
                  <a:ext uri="{0D108BD9-81ED-4DB2-BD59-A6C34878D82A}">
                    <a16:rowId xmlns:a16="http://schemas.microsoft.com/office/drawing/2014/main" val="10002"/>
                  </a:ext>
                </a:extLst>
              </a:tr>
              <a:tr h="1057037">
                <a:tc>
                  <a:txBody>
                    <a:bodyPr/>
                    <a:lstStyle/>
                    <a:p>
                      <a:r>
                        <a:rPr lang="en-IN" sz="6500" dirty="0"/>
                        <a:t> P</a:t>
                      </a:r>
                    </a:p>
                  </a:txBody>
                  <a:tcPr marL="73747" marR="73747" marT="36873" marB="36873"/>
                </a:tc>
                <a:tc>
                  <a:txBody>
                    <a:bodyPr/>
                    <a:lstStyle/>
                    <a:p>
                      <a:r>
                        <a:rPr lang="en-IN" sz="2300" b="1" kern="1200" baseline="0" dirty="0">
                          <a:solidFill>
                            <a:schemeClr val="dk1"/>
                          </a:solidFill>
                          <a:latin typeface="+mn-lt"/>
                          <a:ea typeface="+mn-ea"/>
                          <a:cs typeface="+mn-cs"/>
                        </a:rPr>
                        <a:t>Pathophysiologic Dysfunction (Reflux or</a:t>
                      </a:r>
                    </a:p>
                    <a:p>
                      <a:r>
                        <a:rPr lang="en-IN" sz="2300" b="1" kern="1200" baseline="0" dirty="0">
                          <a:solidFill>
                            <a:schemeClr val="dk1"/>
                          </a:solidFill>
                          <a:latin typeface="+mn-lt"/>
                          <a:ea typeface="+mn-ea"/>
                          <a:cs typeface="+mn-cs"/>
                        </a:rPr>
                        <a:t>Obstruction, alone or in combination)</a:t>
                      </a:r>
                      <a:endParaRPr lang="en-IN" sz="2300" dirty="0"/>
                    </a:p>
                  </a:txBody>
                  <a:tcPr marL="73747" marR="73747" marT="36873" marB="36873"/>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7E50D1D4-6808-1E4F-2A44-6E161B19CD62}"/>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731A6911-2CA6-B163-72F9-126B3C6F2003}"/>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279807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7F81A-2D82-B3D2-68E2-2C2814B2339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974AA9A-3646-05EA-21B4-AA66895E40A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IN" b="1" dirty="0"/>
              <a:t>THE CEAP CLASSIFICATION: SUMMARY</a:t>
            </a:r>
            <a:endParaRPr lang="en-US" sz="2000" b="1" dirty="0"/>
          </a:p>
        </p:txBody>
      </p:sp>
      <p:sp>
        <p:nvSpPr>
          <p:cNvPr id="2" name="Content Placeholder 4">
            <a:extLst>
              <a:ext uri="{FF2B5EF4-FFF2-40B4-BE49-F238E27FC236}">
                <a16:creationId xmlns:a16="http://schemas.microsoft.com/office/drawing/2014/main" id="{95830230-33F2-98B9-7E95-7592C33EE2D2}"/>
              </a:ext>
            </a:extLst>
          </p:cNvPr>
          <p:cNvSpPr txBox="1">
            <a:spLocks/>
          </p:cNvSpPr>
          <p:nvPr/>
        </p:nvSpPr>
        <p:spPr>
          <a:xfrm>
            <a:off x="768095" y="1828800"/>
            <a:ext cx="7613905" cy="4480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b="1" u="sng" dirty="0"/>
              <a:t>Clinical-</a:t>
            </a:r>
          </a:p>
          <a:p>
            <a:pPr marL="0" indent="0">
              <a:buNone/>
            </a:pPr>
            <a:r>
              <a:rPr lang="en-IN" sz="1600" i="1" dirty="0"/>
              <a:t>C0: no visible or palpable signs of venous disease.</a:t>
            </a:r>
          </a:p>
          <a:p>
            <a:pPr marL="0" indent="0">
              <a:buNone/>
            </a:pPr>
            <a:r>
              <a:rPr lang="en-IN" sz="1600" i="1" dirty="0"/>
              <a:t>C1: telangiectasis or reticular veins.</a:t>
            </a:r>
          </a:p>
          <a:p>
            <a:pPr marL="0" indent="0">
              <a:buNone/>
            </a:pPr>
            <a:r>
              <a:rPr lang="en-IN" sz="1600" i="1" dirty="0"/>
              <a:t>C2: varicose veins.</a:t>
            </a:r>
          </a:p>
          <a:p>
            <a:pPr marL="0" indent="0">
              <a:buNone/>
            </a:pPr>
            <a:r>
              <a:rPr lang="en-IN" sz="1600" i="1" dirty="0"/>
              <a:t>C3: oedema.</a:t>
            </a:r>
          </a:p>
          <a:p>
            <a:pPr marL="0" indent="0">
              <a:buNone/>
            </a:pPr>
            <a:r>
              <a:rPr lang="en-IN" sz="1600" i="1" dirty="0"/>
              <a:t>C4a: pigmentation and eczema.</a:t>
            </a:r>
          </a:p>
          <a:p>
            <a:pPr marL="0" indent="0">
              <a:buNone/>
            </a:pPr>
            <a:r>
              <a:rPr lang="en-IN" sz="1600" i="1" dirty="0"/>
              <a:t>C4b: lipodermatosclerosis and </a:t>
            </a:r>
            <a:r>
              <a:rPr lang="en-IN" sz="1600" i="1" dirty="0" err="1"/>
              <a:t>atrophie</a:t>
            </a:r>
            <a:r>
              <a:rPr lang="en-IN" sz="1600" i="1" dirty="0"/>
              <a:t> blanche.</a:t>
            </a:r>
          </a:p>
          <a:p>
            <a:pPr marL="0" indent="0">
              <a:buNone/>
            </a:pPr>
            <a:r>
              <a:rPr lang="en-IN" sz="1600" i="1" dirty="0"/>
              <a:t>C5: healed venous ulcer.</a:t>
            </a:r>
          </a:p>
          <a:p>
            <a:pPr marL="0" indent="0">
              <a:buNone/>
            </a:pPr>
            <a:r>
              <a:rPr lang="en-IN" sz="1600" i="1" dirty="0"/>
              <a:t>C6: active venous ulcer.</a:t>
            </a:r>
          </a:p>
          <a:p>
            <a:pPr marL="0" indent="0">
              <a:buNone/>
            </a:pPr>
            <a:r>
              <a:rPr lang="en-IN" sz="1600" i="1" dirty="0"/>
              <a:t>S: symptoms including ache, pain, tightness, skin irritation, heaviness, muscle cramps, as well as other complaints attributable to venous dysfunction.</a:t>
            </a:r>
          </a:p>
          <a:p>
            <a:pPr marL="0" indent="0">
              <a:buNone/>
            </a:pPr>
            <a:r>
              <a:rPr lang="en-IN" sz="1600" i="1" dirty="0"/>
              <a:t>A: asymptomatic.</a:t>
            </a:r>
          </a:p>
        </p:txBody>
      </p:sp>
      <p:sp>
        <p:nvSpPr>
          <p:cNvPr id="3" name="Footer Placeholder 2">
            <a:extLst>
              <a:ext uri="{FF2B5EF4-FFF2-40B4-BE49-F238E27FC236}">
                <a16:creationId xmlns:a16="http://schemas.microsoft.com/office/drawing/2014/main" id="{43501A5B-2B01-31DB-97C6-8F841EFAFDA2}"/>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864EE18E-8BDD-0672-524C-5D8E5BBED8DC}"/>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397271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138C3-38BC-C119-0F79-E6ADB0B7C0D9}"/>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466EB35-5720-9D3F-455F-A30BCD40D06B}"/>
              </a:ext>
            </a:extLst>
          </p:cNvPr>
          <p:cNvSpPr txBox="1">
            <a:spLocks/>
          </p:cNvSpPr>
          <p:nvPr/>
        </p:nvSpPr>
        <p:spPr>
          <a:xfrm>
            <a:off x="765047" y="609600"/>
            <a:ext cx="7613905" cy="54102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b="1" u="sng" dirty="0"/>
              <a:t>Etiologic Classification-</a:t>
            </a:r>
          </a:p>
          <a:p>
            <a:r>
              <a:rPr lang="en-IN" sz="1600" i="1" dirty="0" err="1"/>
              <a:t>Ec</a:t>
            </a:r>
            <a:r>
              <a:rPr lang="en-IN" sz="1600" i="1" dirty="0"/>
              <a:t>: congenital.</a:t>
            </a:r>
          </a:p>
          <a:p>
            <a:r>
              <a:rPr lang="en-IN" sz="1600" i="1" dirty="0"/>
              <a:t>Ep: primary.</a:t>
            </a:r>
          </a:p>
          <a:p>
            <a:r>
              <a:rPr lang="en-IN" sz="1600" i="1" dirty="0"/>
              <a:t>Es: secondary (</a:t>
            </a:r>
            <a:r>
              <a:rPr lang="en-IN" sz="1600" i="1" dirty="0" err="1"/>
              <a:t>postthrombotic</a:t>
            </a:r>
            <a:r>
              <a:rPr lang="en-IN" sz="1600" i="1" dirty="0"/>
              <a:t>).</a:t>
            </a:r>
          </a:p>
          <a:p>
            <a:r>
              <a:rPr lang="en-IN" b="1" u="sng" dirty="0"/>
              <a:t>Anatomic Classification-</a:t>
            </a:r>
          </a:p>
          <a:p>
            <a:r>
              <a:rPr lang="en-IN" sz="1600" i="1" dirty="0"/>
              <a:t>s: superficial veins.</a:t>
            </a:r>
          </a:p>
          <a:p>
            <a:r>
              <a:rPr lang="en-IN" sz="1600" i="1" dirty="0"/>
              <a:t>p: perforator veins.</a:t>
            </a:r>
          </a:p>
          <a:p>
            <a:r>
              <a:rPr lang="en-IN" sz="1600" i="1" dirty="0"/>
              <a:t>d: deep veins.</a:t>
            </a:r>
          </a:p>
          <a:p>
            <a:r>
              <a:rPr lang="en-IN" b="1" u="sng" dirty="0"/>
              <a:t>Pathophysiologic Classification-</a:t>
            </a:r>
          </a:p>
          <a:p>
            <a:r>
              <a:rPr lang="en-IN" sz="1600" i="1" dirty="0" err="1"/>
              <a:t>Pr</a:t>
            </a:r>
            <a:r>
              <a:rPr lang="en-IN" sz="1600" i="1" dirty="0"/>
              <a:t>: reflux.</a:t>
            </a:r>
          </a:p>
          <a:p>
            <a:r>
              <a:rPr lang="en-IN" sz="1600" i="1" dirty="0"/>
              <a:t>Po: obstruction.</a:t>
            </a:r>
          </a:p>
          <a:p>
            <a:r>
              <a:rPr lang="en-IN" sz="1600" i="1" dirty="0" err="1"/>
              <a:t>Pr,o</a:t>
            </a:r>
            <a:r>
              <a:rPr lang="en-IN" sz="1600" i="1" dirty="0"/>
              <a:t>: reflux and obstruction.</a:t>
            </a:r>
          </a:p>
          <a:p>
            <a:r>
              <a:rPr lang="en-IN" sz="1600" i="1" dirty="0" err="1"/>
              <a:t>Pn</a:t>
            </a:r>
            <a:r>
              <a:rPr lang="en-IN" sz="1600" i="1" dirty="0"/>
              <a:t>: no venous pathophysiology identifiable.</a:t>
            </a:r>
          </a:p>
        </p:txBody>
      </p:sp>
      <p:sp>
        <p:nvSpPr>
          <p:cNvPr id="3" name="Footer Placeholder 2">
            <a:extLst>
              <a:ext uri="{FF2B5EF4-FFF2-40B4-BE49-F238E27FC236}">
                <a16:creationId xmlns:a16="http://schemas.microsoft.com/office/drawing/2014/main" id="{FA4A0EA5-CE3F-2A68-4F14-52C1886C1B72}"/>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AD8353AC-36E8-90D9-CAF2-0266E59BE50E}"/>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416309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3ADAB-9EA9-8639-74E2-46063996791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561E0D2-C5E6-710F-AC10-9B0738E937E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IN" b="1" dirty="0"/>
              <a:t>Advanced CEAP:</a:t>
            </a:r>
          </a:p>
          <a:p>
            <a:endParaRPr lang="en-IN" b="1" dirty="0"/>
          </a:p>
        </p:txBody>
      </p:sp>
      <p:sp>
        <p:nvSpPr>
          <p:cNvPr id="2" name="Content Placeholder 4">
            <a:extLst>
              <a:ext uri="{FF2B5EF4-FFF2-40B4-BE49-F238E27FC236}">
                <a16:creationId xmlns:a16="http://schemas.microsoft.com/office/drawing/2014/main" id="{3CCFDD84-FAC0-5F9D-37FB-551532D784F3}"/>
              </a:ext>
            </a:extLst>
          </p:cNvPr>
          <p:cNvSpPr txBox="1">
            <a:spLocks/>
          </p:cNvSpPr>
          <p:nvPr/>
        </p:nvSpPr>
        <p:spPr>
          <a:xfrm>
            <a:off x="768095" y="1295400"/>
            <a:ext cx="7613905" cy="609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sz="1600" b="1" dirty="0"/>
              <a:t>(SAME AS BASIC WITH THE ADDITION THAT ANY OF 18 NAMED VENOUS SEGMENTS CAN BEUTILIZED AS LOCATORS FOR VENOUS PATHOLOGY)</a:t>
            </a:r>
            <a:endParaRPr lang="en-IN" sz="1600" b="1" i="1" dirty="0"/>
          </a:p>
        </p:txBody>
      </p:sp>
      <p:sp>
        <p:nvSpPr>
          <p:cNvPr id="3" name="Content Placeholder 4">
            <a:extLst>
              <a:ext uri="{FF2B5EF4-FFF2-40B4-BE49-F238E27FC236}">
                <a16:creationId xmlns:a16="http://schemas.microsoft.com/office/drawing/2014/main" id="{E889A9EF-399E-4D31-A3AD-0FDA28AB4141}"/>
              </a:ext>
            </a:extLst>
          </p:cNvPr>
          <p:cNvSpPr txBox="1">
            <a:spLocks/>
          </p:cNvSpPr>
          <p:nvPr/>
        </p:nvSpPr>
        <p:spPr>
          <a:xfrm>
            <a:off x="768095" y="1828800"/>
            <a:ext cx="4108705" cy="4480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sz="1600" u="sng" dirty="0"/>
              <a:t>Superficial Veins:</a:t>
            </a:r>
          </a:p>
          <a:p>
            <a:pPr marL="0" indent="0">
              <a:buNone/>
            </a:pPr>
            <a:r>
              <a:rPr lang="en-IN" sz="1600" i="1" dirty="0"/>
              <a:t>1. </a:t>
            </a:r>
            <a:r>
              <a:rPr lang="en-IN" sz="1600" i="1" dirty="0" err="1"/>
              <a:t>telangiectasies</a:t>
            </a:r>
            <a:r>
              <a:rPr lang="en-IN" sz="1600" i="1" dirty="0"/>
              <a:t>/reticular veins.</a:t>
            </a:r>
          </a:p>
          <a:p>
            <a:pPr marL="0" indent="0">
              <a:buNone/>
            </a:pPr>
            <a:r>
              <a:rPr lang="en-IN" sz="1600" i="1" dirty="0"/>
              <a:t>2. GSV above knee.</a:t>
            </a:r>
          </a:p>
          <a:p>
            <a:pPr marL="0" indent="0">
              <a:buNone/>
            </a:pPr>
            <a:r>
              <a:rPr lang="en-IN" sz="1600" i="1" dirty="0"/>
              <a:t>3. GSV below knee.</a:t>
            </a:r>
          </a:p>
          <a:p>
            <a:pPr marL="0" indent="0">
              <a:buNone/>
            </a:pPr>
            <a:r>
              <a:rPr lang="en-IN" sz="1600" i="1" dirty="0"/>
              <a:t>4. LSV.</a:t>
            </a:r>
          </a:p>
          <a:p>
            <a:pPr marL="0" indent="0">
              <a:buNone/>
            </a:pPr>
            <a:r>
              <a:rPr lang="en-IN" sz="1600" i="1" dirty="0"/>
              <a:t>5. </a:t>
            </a:r>
            <a:r>
              <a:rPr lang="en-IN" sz="1600" i="1" dirty="0" err="1"/>
              <a:t>Nonsaphenous</a:t>
            </a:r>
            <a:r>
              <a:rPr lang="en-IN" sz="1600" i="1" dirty="0"/>
              <a:t> veins.</a:t>
            </a:r>
          </a:p>
          <a:p>
            <a:pPr marL="0" indent="0">
              <a:buNone/>
            </a:pPr>
            <a:r>
              <a:rPr lang="en-IN" sz="1600" u="sng" dirty="0"/>
              <a:t>Deep Veins:</a:t>
            </a:r>
          </a:p>
          <a:p>
            <a:pPr marL="0" indent="0">
              <a:buNone/>
            </a:pPr>
            <a:r>
              <a:rPr lang="en-IN" sz="1600" i="1" dirty="0"/>
              <a:t>6. IVC.</a:t>
            </a:r>
          </a:p>
          <a:p>
            <a:pPr marL="0" indent="0">
              <a:buNone/>
            </a:pPr>
            <a:r>
              <a:rPr lang="en-IN" sz="1600" i="1" dirty="0"/>
              <a:t>7. Common iliac vein.</a:t>
            </a:r>
          </a:p>
          <a:p>
            <a:pPr marL="0" indent="0">
              <a:buNone/>
            </a:pPr>
            <a:r>
              <a:rPr lang="en-IN" sz="1600" i="1" dirty="0"/>
              <a:t>8. Internal iliac vein.</a:t>
            </a:r>
          </a:p>
          <a:p>
            <a:pPr marL="0" indent="0">
              <a:buNone/>
            </a:pPr>
            <a:r>
              <a:rPr lang="en-IN" sz="1600" i="1" dirty="0"/>
              <a:t>9. External iliac vein.</a:t>
            </a:r>
          </a:p>
        </p:txBody>
      </p:sp>
      <p:sp>
        <p:nvSpPr>
          <p:cNvPr id="4" name="Content Placeholder 4">
            <a:extLst>
              <a:ext uri="{FF2B5EF4-FFF2-40B4-BE49-F238E27FC236}">
                <a16:creationId xmlns:a16="http://schemas.microsoft.com/office/drawing/2014/main" id="{CCFE7B92-12D4-03C9-190E-BDBC08856823}"/>
              </a:ext>
            </a:extLst>
          </p:cNvPr>
          <p:cNvSpPr txBox="1">
            <a:spLocks/>
          </p:cNvSpPr>
          <p:nvPr/>
        </p:nvSpPr>
        <p:spPr>
          <a:xfrm>
            <a:off x="4267199" y="1828800"/>
            <a:ext cx="4108705" cy="4480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sz="1600" i="1" dirty="0"/>
              <a:t>10. Pelvic: gonadal, broad ligament veins, other.</a:t>
            </a:r>
          </a:p>
          <a:p>
            <a:pPr marL="0" indent="0">
              <a:buNone/>
            </a:pPr>
            <a:r>
              <a:rPr lang="en-IN" sz="1600" i="1" dirty="0"/>
              <a:t>11. Common femoral vein.</a:t>
            </a:r>
          </a:p>
          <a:p>
            <a:pPr marL="0" indent="0">
              <a:buNone/>
            </a:pPr>
            <a:r>
              <a:rPr lang="en-IN" sz="1600" i="1" dirty="0"/>
              <a:t>12. Deep femoral vein.</a:t>
            </a:r>
          </a:p>
          <a:p>
            <a:pPr marL="0" indent="0">
              <a:buNone/>
            </a:pPr>
            <a:r>
              <a:rPr lang="en-IN" sz="1600" i="1" dirty="0"/>
              <a:t>13. Femoral vein.</a:t>
            </a:r>
          </a:p>
          <a:p>
            <a:pPr marL="0" indent="0">
              <a:buNone/>
            </a:pPr>
            <a:r>
              <a:rPr lang="en-IN" sz="1600" i="1" dirty="0"/>
              <a:t>14. Popliteal vein.</a:t>
            </a:r>
          </a:p>
          <a:p>
            <a:pPr marL="0" indent="0">
              <a:buNone/>
            </a:pPr>
            <a:r>
              <a:rPr lang="en-IN" sz="1600" i="1" dirty="0"/>
              <a:t>15. Crural: anterior tibial, posterior tibial, peroneal veins (all paired).</a:t>
            </a:r>
          </a:p>
          <a:p>
            <a:pPr marL="0" indent="0">
              <a:buNone/>
            </a:pPr>
            <a:r>
              <a:rPr lang="en-IN" sz="1600" i="1" dirty="0"/>
              <a:t>16. Muscular: </a:t>
            </a:r>
            <a:r>
              <a:rPr lang="en-IN" sz="1600" i="1" dirty="0" err="1"/>
              <a:t>gastrocnemial</a:t>
            </a:r>
            <a:r>
              <a:rPr lang="en-IN" sz="1600" i="1" dirty="0"/>
              <a:t>, </a:t>
            </a:r>
            <a:r>
              <a:rPr lang="en-IN" sz="1600" i="1" dirty="0" err="1"/>
              <a:t>soleal</a:t>
            </a:r>
            <a:r>
              <a:rPr lang="en-IN" sz="1600" i="1" dirty="0"/>
              <a:t> veins, other.</a:t>
            </a:r>
          </a:p>
          <a:p>
            <a:pPr marL="0" indent="0">
              <a:buNone/>
            </a:pPr>
            <a:r>
              <a:rPr lang="en-IN" sz="1600" u="sng" dirty="0"/>
              <a:t>Perforating Veins:</a:t>
            </a:r>
          </a:p>
          <a:p>
            <a:pPr marL="0" indent="0">
              <a:buNone/>
            </a:pPr>
            <a:r>
              <a:rPr lang="en-IN" sz="1600" i="1" dirty="0"/>
              <a:t>17. Thigh</a:t>
            </a:r>
          </a:p>
          <a:p>
            <a:pPr marL="0" indent="0">
              <a:buNone/>
            </a:pPr>
            <a:r>
              <a:rPr lang="en-IN" sz="1600" i="1" dirty="0"/>
              <a:t>18. Calf.</a:t>
            </a:r>
          </a:p>
          <a:p>
            <a:pPr marL="0" indent="0">
              <a:buNone/>
            </a:pPr>
            <a:endParaRPr lang="en-IN" sz="1600" dirty="0"/>
          </a:p>
        </p:txBody>
      </p:sp>
      <p:sp>
        <p:nvSpPr>
          <p:cNvPr id="5" name="Footer Placeholder 4">
            <a:extLst>
              <a:ext uri="{FF2B5EF4-FFF2-40B4-BE49-F238E27FC236}">
                <a16:creationId xmlns:a16="http://schemas.microsoft.com/office/drawing/2014/main" id="{F725B4F5-6DD1-33D6-74F9-E33E905772AB}"/>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70C76A78-CCF2-D824-F371-456440482FD2}"/>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277307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98517-137F-11DF-955B-EE07B58C8FD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BB1C8FE-6CFA-3493-554F-DACEC9F261C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IN" b="1" dirty="0"/>
              <a:t>Treatment</a:t>
            </a:r>
            <a:endParaRPr lang="en-US" sz="2000" b="1" dirty="0"/>
          </a:p>
        </p:txBody>
      </p:sp>
      <p:sp>
        <p:nvSpPr>
          <p:cNvPr id="2" name="Content Placeholder 4">
            <a:extLst>
              <a:ext uri="{FF2B5EF4-FFF2-40B4-BE49-F238E27FC236}">
                <a16:creationId xmlns:a16="http://schemas.microsoft.com/office/drawing/2014/main" id="{39EEACAE-7F85-7076-06A4-6CA0702FD57E}"/>
              </a:ext>
            </a:extLst>
          </p:cNvPr>
          <p:cNvSpPr txBox="1">
            <a:spLocks/>
          </p:cNvSpPr>
          <p:nvPr/>
        </p:nvSpPr>
        <p:spPr>
          <a:xfrm>
            <a:off x="768095" y="1752600"/>
            <a:ext cx="76139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dirty="0"/>
              <a:t>1) Conservative</a:t>
            </a:r>
          </a:p>
          <a:p>
            <a:pPr lvl="1">
              <a:buFont typeface="Arial" panose="020B0604020202020204" pitchFamily="34" charset="0"/>
              <a:buChar char="•"/>
            </a:pPr>
            <a:r>
              <a:rPr lang="en-IN" sz="2000" dirty="0"/>
              <a:t>For elderly unfit patients or with mild symptoms.</a:t>
            </a:r>
          </a:p>
          <a:p>
            <a:pPr lvl="1">
              <a:buFont typeface="Arial" panose="020B0604020202020204" pitchFamily="34" charset="0"/>
              <a:buChar char="•"/>
            </a:pPr>
            <a:r>
              <a:rPr lang="en-IN" sz="2000" dirty="0"/>
              <a:t>Elastic support, weight reduction, regular exercise, avoidance of constricting garments and prolonged standing.</a:t>
            </a:r>
          </a:p>
          <a:p>
            <a:pPr lvl="1">
              <a:buFont typeface="Arial" panose="020B0604020202020204" pitchFamily="34" charset="0"/>
              <a:buChar char="•"/>
            </a:pPr>
            <a:r>
              <a:rPr lang="en-IN" sz="2000" dirty="0"/>
              <a:t>Limb elevation above the level of heart while lying down.</a:t>
            </a:r>
          </a:p>
        </p:txBody>
      </p:sp>
      <p:sp>
        <p:nvSpPr>
          <p:cNvPr id="3" name="Footer Placeholder 2">
            <a:extLst>
              <a:ext uri="{FF2B5EF4-FFF2-40B4-BE49-F238E27FC236}">
                <a16:creationId xmlns:a16="http://schemas.microsoft.com/office/drawing/2014/main" id="{EADE741A-40D4-3712-E6EB-42EB0AF05F3C}"/>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FA3EDA7B-2D64-9367-165C-6B9402975739}"/>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89336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b="1" dirty="0"/>
              <a:t>Conservative Treatment</a:t>
            </a:r>
          </a:p>
        </p:txBody>
      </p:sp>
      <p:sp>
        <p:nvSpPr>
          <p:cNvPr id="8" name="Text Placeholder 7"/>
          <p:cNvSpPr>
            <a:spLocks noGrp="1"/>
          </p:cNvSpPr>
          <p:nvPr>
            <p:ph type="body" idx="1"/>
          </p:nvPr>
        </p:nvSpPr>
        <p:spPr/>
        <p:txBody>
          <a:bodyPr/>
          <a:lstStyle/>
          <a:p>
            <a:r>
              <a:rPr lang="en-IN" dirty="0"/>
              <a:t>Indication</a:t>
            </a:r>
          </a:p>
        </p:txBody>
      </p:sp>
      <p:sp>
        <p:nvSpPr>
          <p:cNvPr id="9" name="Content Placeholder 8"/>
          <p:cNvSpPr>
            <a:spLocks noGrp="1"/>
          </p:cNvSpPr>
          <p:nvPr>
            <p:ph sz="half" idx="2"/>
          </p:nvPr>
        </p:nvSpPr>
        <p:spPr/>
        <p:txBody>
          <a:bodyPr>
            <a:normAutofit/>
          </a:bodyPr>
          <a:lstStyle/>
          <a:p>
            <a:r>
              <a:rPr lang="en-IN" dirty="0"/>
              <a:t>Refusal for surgery</a:t>
            </a:r>
          </a:p>
          <a:p>
            <a:r>
              <a:rPr lang="en-IN" dirty="0"/>
              <a:t>Capillary veins, </a:t>
            </a:r>
            <a:r>
              <a:rPr lang="en-IN" dirty="0" err="1"/>
              <a:t>Telangiectases</a:t>
            </a:r>
            <a:endParaRPr lang="en-IN" dirty="0"/>
          </a:p>
          <a:p>
            <a:r>
              <a:rPr lang="en-IN" dirty="0"/>
              <a:t>Pregnant patients</a:t>
            </a:r>
          </a:p>
          <a:p>
            <a:r>
              <a:rPr lang="en-IN" dirty="0"/>
              <a:t>Waiting for surgery</a:t>
            </a:r>
          </a:p>
          <a:p>
            <a:r>
              <a:rPr lang="en-IN" dirty="0"/>
              <a:t>Early cases</a:t>
            </a:r>
          </a:p>
          <a:p>
            <a:endParaRPr lang="en-IN" dirty="0"/>
          </a:p>
        </p:txBody>
      </p:sp>
      <p:sp>
        <p:nvSpPr>
          <p:cNvPr id="10" name="Text Placeholder 9"/>
          <p:cNvSpPr>
            <a:spLocks noGrp="1"/>
          </p:cNvSpPr>
          <p:nvPr>
            <p:ph type="body" sz="quarter" idx="3"/>
          </p:nvPr>
        </p:nvSpPr>
        <p:spPr/>
        <p:txBody>
          <a:bodyPr/>
          <a:lstStyle/>
          <a:p>
            <a:r>
              <a:rPr lang="en-IN" dirty="0"/>
              <a:t>Contraindication</a:t>
            </a:r>
          </a:p>
        </p:txBody>
      </p:sp>
      <p:sp>
        <p:nvSpPr>
          <p:cNvPr id="11" name="Content Placeholder 10"/>
          <p:cNvSpPr>
            <a:spLocks noGrp="1"/>
          </p:cNvSpPr>
          <p:nvPr>
            <p:ph sz="quarter" idx="4"/>
          </p:nvPr>
        </p:nvSpPr>
        <p:spPr/>
        <p:txBody>
          <a:bodyPr>
            <a:normAutofit/>
          </a:bodyPr>
          <a:lstStyle/>
          <a:p>
            <a:r>
              <a:rPr lang="en-IN" dirty="0"/>
              <a:t>Arterial Insufficiency</a:t>
            </a:r>
          </a:p>
        </p:txBody>
      </p:sp>
      <p:sp>
        <p:nvSpPr>
          <p:cNvPr id="2" name="Footer Placeholder 1">
            <a:extLst>
              <a:ext uri="{FF2B5EF4-FFF2-40B4-BE49-F238E27FC236}">
                <a16:creationId xmlns:a16="http://schemas.microsoft.com/office/drawing/2014/main" id="{801548F3-F4BC-B9B5-F50E-FB1FF9DDC92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BA22AC96-5876-92FD-CAD0-728D0F67CC1B}"/>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0D496-5CDA-0ABA-8955-BAFE13950096}"/>
            </a:ext>
          </a:extLst>
        </p:cNvPr>
        <p:cNvGrpSpPr/>
        <p:nvPr/>
      </p:nvGrpSpPr>
      <p:grpSpPr>
        <a:xfrm>
          <a:off x="0" y="0"/>
          <a:ext cx="0" cy="0"/>
          <a:chOff x="0" y="0"/>
          <a:chExt cx="0" cy="0"/>
        </a:xfrm>
      </p:grpSpPr>
      <p:pic>
        <p:nvPicPr>
          <p:cNvPr id="4" name="Picture 3" descr="C:\Users\Neeraj Kumar Banoria\Desktop\New folder (2)\2_-_Compression_Sock_illustrationrev2.jpg">
            <a:extLst>
              <a:ext uri="{FF2B5EF4-FFF2-40B4-BE49-F238E27FC236}">
                <a16:creationId xmlns:a16="http://schemas.microsoft.com/office/drawing/2014/main" id="{096FE866-0252-4016-4098-F3306157EDE8}"/>
              </a:ext>
            </a:extLst>
          </p:cNvPr>
          <p:cNvPicPr>
            <a:picLocks noChangeAspect="1" noChangeArrowheads="1"/>
          </p:cNvPicPr>
          <p:nvPr/>
        </p:nvPicPr>
        <p:blipFill>
          <a:blip r:embed="rId2" cstate="print"/>
          <a:srcRect/>
          <a:stretch>
            <a:fillRect/>
          </a:stretch>
        </p:blipFill>
        <p:spPr bwMode="auto">
          <a:xfrm>
            <a:off x="4876800" y="624078"/>
            <a:ext cx="3505200" cy="5609844"/>
          </a:xfrm>
          <a:prstGeom prst="rect">
            <a:avLst/>
          </a:prstGeom>
          <a:noFill/>
        </p:spPr>
      </p:pic>
      <p:sp>
        <p:nvSpPr>
          <p:cNvPr id="5" name="Content Placeholder 4">
            <a:extLst>
              <a:ext uri="{FF2B5EF4-FFF2-40B4-BE49-F238E27FC236}">
                <a16:creationId xmlns:a16="http://schemas.microsoft.com/office/drawing/2014/main" id="{A7CB3FF0-6925-B20C-98BB-1D62CBD74E5C}"/>
              </a:ext>
            </a:extLst>
          </p:cNvPr>
          <p:cNvSpPr txBox="1">
            <a:spLocks/>
          </p:cNvSpPr>
          <p:nvPr/>
        </p:nvSpPr>
        <p:spPr>
          <a:xfrm>
            <a:off x="768095" y="1752600"/>
            <a:ext cx="32705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2) Compression Hosiery</a:t>
            </a:r>
          </a:p>
          <a:p>
            <a:pPr marL="0" indent="0">
              <a:buNone/>
            </a:pPr>
            <a:r>
              <a:rPr lang="en-US" dirty="0"/>
              <a:t>Compression must be strong (20-30 </a:t>
            </a:r>
            <a:r>
              <a:rPr lang="en-US" dirty="0" err="1"/>
              <a:t>mmhg</a:t>
            </a:r>
            <a:r>
              <a:rPr lang="en-US" dirty="0"/>
              <a:t> at the ankle), graduated (maximal at ankle reducing at 75% at calf &amp; 50% at thigh) &amp; replaced regularly (every 6 month).</a:t>
            </a:r>
          </a:p>
        </p:txBody>
      </p:sp>
      <p:sp>
        <p:nvSpPr>
          <p:cNvPr id="2" name="Footer Placeholder 1">
            <a:extLst>
              <a:ext uri="{FF2B5EF4-FFF2-40B4-BE49-F238E27FC236}">
                <a16:creationId xmlns:a16="http://schemas.microsoft.com/office/drawing/2014/main" id="{6C75A62A-8F3A-BEB5-3B14-6E5865F9A857}"/>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850984A1-2A3A-E109-044D-2882902C23A3}"/>
              </a:ext>
            </a:extLst>
          </p:cNvPr>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332892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72D1C-9734-8A92-FBF5-97BF1C24781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D1D1926-DC55-F800-207E-C812437C8F7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IN" b="1" dirty="0"/>
              <a:t>Medical Management</a:t>
            </a:r>
            <a:endParaRPr lang="en-US" sz="2000" b="1" dirty="0"/>
          </a:p>
        </p:txBody>
      </p:sp>
      <p:sp>
        <p:nvSpPr>
          <p:cNvPr id="2" name="Content Placeholder 4">
            <a:extLst>
              <a:ext uri="{FF2B5EF4-FFF2-40B4-BE49-F238E27FC236}">
                <a16:creationId xmlns:a16="http://schemas.microsoft.com/office/drawing/2014/main" id="{0DA5CA6D-7EB4-6B64-FEF2-563CF76A031C}"/>
              </a:ext>
            </a:extLst>
          </p:cNvPr>
          <p:cNvSpPr txBox="1">
            <a:spLocks/>
          </p:cNvSpPr>
          <p:nvPr/>
        </p:nvSpPr>
        <p:spPr>
          <a:xfrm>
            <a:off x="768095" y="1752600"/>
            <a:ext cx="76139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dirty="0"/>
              <a:t>1) MICRONIZED PURIFIED FLAVONOID FRACTION (MPFF):</a:t>
            </a:r>
          </a:p>
          <a:p>
            <a:pPr lvl="1">
              <a:buFont typeface="Arial" panose="020B0604020202020204" pitchFamily="34" charset="0"/>
              <a:buChar char="•"/>
            </a:pPr>
            <a:r>
              <a:rPr lang="en-IN" sz="2000" dirty="0"/>
              <a:t>DAFLON 500MG oral </a:t>
            </a:r>
            <a:r>
              <a:rPr lang="en-IN" sz="2000" dirty="0" err="1"/>
              <a:t>phlebotropic</a:t>
            </a:r>
            <a:r>
              <a:rPr lang="en-IN" sz="2000" dirty="0"/>
              <a:t> drug consisting of 90% micronized </a:t>
            </a:r>
            <a:r>
              <a:rPr lang="en-IN" sz="2000" dirty="0" err="1"/>
              <a:t>diosmin</a:t>
            </a:r>
            <a:r>
              <a:rPr lang="en-IN" sz="2000" dirty="0"/>
              <a:t> and 10% flavonoids expressed as hesperidin.</a:t>
            </a:r>
          </a:p>
          <a:p>
            <a:pPr lvl="1">
              <a:buFont typeface="Arial" panose="020B0604020202020204" pitchFamily="34" charset="0"/>
              <a:buChar char="•"/>
            </a:pPr>
            <a:r>
              <a:rPr lang="en-IN" sz="2000" dirty="0"/>
              <a:t>Shown to improve venous tone and lymphatic drainage and reduce capillary hyperpermeability by protecting the microcirculation from inflammatory process.</a:t>
            </a:r>
          </a:p>
          <a:p>
            <a:pPr marL="0" indent="0">
              <a:buNone/>
            </a:pPr>
            <a:r>
              <a:rPr lang="en-IN" dirty="0"/>
              <a:t>2) CALCIUM DOBESILATE</a:t>
            </a:r>
          </a:p>
          <a:p>
            <a:pPr marL="0" indent="0">
              <a:buNone/>
            </a:pPr>
            <a:r>
              <a:rPr lang="en-IN" dirty="0"/>
              <a:t>3) PENTOXIFYLLINE: inhibits platelet aggregation hence reduce blood viscosity and improves microcirculation.</a:t>
            </a:r>
          </a:p>
          <a:p>
            <a:pPr marL="0" indent="0">
              <a:buNone/>
            </a:pPr>
            <a:r>
              <a:rPr lang="en-IN" dirty="0"/>
              <a:t>4) ASPIRIN</a:t>
            </a:r>
          </a:p>
        </p:txBody>
      </p:sp>
      <p:sp>
        <p:nvSpPr>
          <p:cNvPr id="3" name="Footer Placeholder 2">
            <a:extLst>
              <a:ext uri="{FF2B5EF4-FFF2-40B4-BE49-F238E27FC236}">
                <a16:creationId xmlns:a16="http://schemas.microsoft.com/office/drawing/2014/main" id="{0F69788D-00E5-7456-94D6-5CA40A9865F8}"/>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2E004BA1-838A-5E5F-7837-BB95968BCFEA}"/>
              </a:ext>
            </a:extLst>
          </p:cNvPr>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970638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EEFA0-E9B0-F7F6-7AA8-C210436B487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F694DEA-D211-7B44-76DF-634537AB7DB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IN" b="1" dirty="0"/>
              <a:t>Sclerotherapy</a:t>
            </a:r>
            <a:endParaRPr lang="en-US" sz="2000" b="1" dirty="0"/>
          </a:p>
        </p:txBody>
      </p:sp>
      <p:sp>
        <p:nvSpPr>
          <p:cNvPr id="2" name="Content Placeholder 4">
            <a:extLst>
              <a:ext uri="{FF2B5EF4-FFF2-40B4-BE49-F238E27FC236}">
                <a16:creationId xmlns:a16="http://schemas.microsoft.com/office/drawing/2014/main" id="{EB66F2F3-FF59-0DA8-C4EB-23294AA4E05D}"/>
              </a:ext>
            </a:extLst>
          </p:cNvPr>
          <p:cNvSpPr txBox="1">
            <a:spLocks/>
          </p:cNvSpPr>
          <p:nvPr/>
        </p:nvSpPr>
        <p:spPr>
          <a:xfrm>
            <a:off x="768095" y="1752600"/>
            <a:ext cx="76139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Sclerosant fall into 3 category:</a:t>
            </a:r>
          </a:p>
          <a:p>
            <a:pPr marL="457200" indent="-457200">
              <a:buFont typeface="+mj-lt"/>
              <a:buAutoNum type="arabicPeriod"/>
            </a:pPr>
            <a:r>
              <a:rPr lang="en-US" dirty="0"/>
              <a:t>Detergent solution-sodium tetradecyl sulphate &amp; </a:t>
            </a:r>
            <a:r>
              <a:rPr lang="en-US" dirty="0" err="1"/>
              <a:t>polidocanal</a:t>
            </a:r>
            <a:r>
              <a:rPr lang="en-US" dirty="0"/>
              <a:t>. </a:t>
            </a:r>
          </a:p>
          <a:p>
            <a:pPr marL="457200" indent="-457200">
              <a:buFont typeface="+mj-lt"/>
              <a:buAutoNum type="arabicPeriod"/>
            </a:pPr>
            <a:r>
              <a:rPr lang="en-US" dirty="0"/>
              <a:t>Osmotic solution-hypertonic saline.</a:t>
            </a:r>
          </a:p>
          <a:p>
            <a:pPr marL="457200" indent="-457200">
              <a:buFont typeface="+mj-lt"/>
              <a:buAutoNum type="arabicPeriod"/>
            </a:pPr>
            <a:r>
              <a:rPr lang="en-US" dirty="0"/>
              <a:t>Chemical irritants-chromated glycerin.</a:t>
            </a:r>
          </a:p>
          <a:p>
            <a:endParaRPr lang="en-US" dirty="0"/>
          </a:p>
          <a:p>
            <a:pPr marL="0" indent="0">
              <a:buNone/>
            </a:pPr>
            <a:r>
              <a:rPr lang="en-US" dirty="0"/>
              <a:t>Complication of </a:t>
            </a:r>
            <a:r>
              <a:rPr lang="en-US" dirty="0" err="1"/>
              <a:t>Sclerotherpy</a:t>
            </a:r>
            <a:r>
              <a:rPr lang="en-US" dirty="0"/>
              <a:t>-</a:t>
            </a:r>
          </a:p>
          <a:p>
            <a:pPr lvl="1">
              <a:buFont typeface="Arial" panose="020B0604020202020204" pitchFamily="34" charset="0"/>
              <a:buChar char="•"/>
            </a:pPr>
            <a:r>
              <a:rPr lang="en-US" sz="2000" dirty="0"/>
              <a:t>Anaphylaxis &amp; allergic reaction.</a:t>
            </a:r>
          </a:p>
          <a:p>
            <a:pPr lvl="1">
              <a:buFont typeface="Arial" panose="020B0604020202020204" pitchFamily="34" charset="0"/>
              <a:buChar char="•"/>
            </a:pPr>
            <a:r>
              <a:rPr lang="en-US" sz="2000" dirty="0"/>
              <a:t>Pigmentation &amp; ulceration.</a:t>
            </a:r>
          </a:p>
          <a:p>
            <a:pPr lvl="1">
              <a:buFont typeface="Arial" panose="020B0604020202020204" pitchFamily="34" charset="0"/>
              <a:buChar char="•"/>
            </a:pPr>
            <a:r>
              <a:rPr lang="en-US" sz="2000" dirty="0"/>
              <a:t>Superficial &amp; deep thrombophlebitis.</a:t>
            </a:r>
          </a:p>
          <a:p>
            <a:pPr lvl="1">
              <a:buFont typeface="Arial" panose="020B0604020202020204" pitchFamily="34" charset="0"/>
              <a:buChar char="•"/>
            </a:pPr>
            <a:r>
              <a:rPr lang="en-US" sz="2000" dirty="0"/>
              <a:t>Arterial injection &amp; nerve damage.</a:t>
            </a:r>
          </a:p>
        </p:txBody>
      </p:sp>
      <p:sp>
        <p:nvSpPr>
          <p:cNvPr id="3" name="Footer Placeholder 2">
            <a:extLst>
              <a:ext uri="{FF2B5EF4-FFF2-40B4-BE49-F238E27FC236}">
                <a16:creationId xmlns:a16="http://schemas.microsoft.com/office/drawing/2014/main" id="{4C6868B1-DB14-BE03-4E81-46029DC35D4D}"/>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D3CBEC7D-CD4D-8862-5791-5590D869575A}"/>
              </a:ext>
            </a:extLst>
          </p:cNvPr>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607332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8A7B9-0047-65C0-9A4C-D18318FE0B2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8C499B1-0038-3359-E9B6-46C09BF03B9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IN" b="1" dirty="0"/>
              <a:t>Sclerotherapy</a:t>
            </a:r>
          </a:p>
        </p:txBody>
      </p:sp>
      <p:sp>
        <p:nvSpPr>
          <p:cNvPr id="3" name="Content Placeholder 4">
            <a:extLst>
              <a:ext uri="{FF2B5EF4-FFF2-40B4-BE49-F238E27FC236}">
                <a16:creationId xmlns:a16="http://schemas.microsoft.com/office/drawing/2014/main" id="{39AFE090-6052-856B-20D2-2E3D7A95C31D}"/>
              </a:ext>
            </a:extLst>
          </p:cNvPr>
          <p:cNvSpPr txBox="1">
            <a:spLocks/>
          </p:cNvSpPr>
          <p:nvPr/>
        </p:nvSpPr>
        <p:spPr>
          <a:xfrm>
            <a:off x="768096" y="1828800"/>
            <a:ext cx="2356104" cy="4480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IN" dirty="0">
                <a:solidFill>
                  <a:schemeClr val="accent1"/>
                </a:solidFill>
              </a:rPr>
              <a:t>Indication</a:t>
            </a:r>
          </a:p>
          <a:p>
            <a:pPr lvl="1">
              <a:buFont typeface="Arial" panose="020B0604020202020204" pitchFamily="34" charset="0"/>
              <a:buChar char="•"/>
            </a:pPr>
            <a:r>
              <a:rPr lang="en-IN" sz="1800" dirty="0"/>
              <a:t>Varicosity confined below knee and caused by incompetent perforators</a:t>
            </a:r>
          </a:p>
          <a:p>
            <a:pPr lvl="1">
              <a:buFont typeface="Arial" panose="020B0604020202020204" pitchFamily="34" charset="0"/>
              <a:buChar char="•"/>
            </a:pPr>
            <a:r>
              <a:rPr lang="en-IN" sz="1800" dirty="0"/>
              <a:t>Recurrent/residual varicosities post-surgery</a:t>
            </a:r>
          </a:p>
          <a:p>
            <a:pPr lvl="1">
              <a:buFont typeface="Arial" panose="020B0604020202020204" pitchFamily="34" charset="0"/>
              <a:buChar char="•"/>
            </a:pPr>
            <a:r>
              <a:rPr lang="en-IN" sz="1800" dirty="0"/>
              <a:t>Large Venous telangiectasia dilated branch veins around the knee following early long saphenous incompetence.</a:t>
            </a:r>
          </a:p>
          <a:p>
            <a:pPr lvl="1">
              <a:buFont typeface="Arial" panose="020B0604020202020204" pitchFamily="34" charset="0"/>
              <a:buChar char="•"/>
            </a:pPr>
            <a:r>
              <a:rPr lang="en-IN" sz="1800" dirty="0"/>
              <a:t>Refusal for surgery.</a:t>
            </a:r>
          </a:p>
        </p:txBody>
      </p:sp>
      <p:sp>
        <p:nvSpPr>
          <p:cNvPr id="4" name="Content Placeholder 4">
            <a:extLst>
              <a:ext uri="{FF2B5EF4-FFF2-40B4-BE49-F238E27FC236}">
                <a16:creationId xmlns:a16="http://schemas.microsoft.com/office/drawing/2014/main" id="{5509FE4B-7760-7073-9DC8-8D2BB0130BC0}"/>
              </a:ext>
            </a:extLst>
          </p:cNvPr>
          <p:cNvSpPr txBox="1">
            <a:spLocks/>
          </p:cNvSpPr>
          <p:nvPr/>
        </p:nvSpPr>
        <p:spPr>
          <a:xfrm>
            <a:off x="5257800" y="1778369"/>
            <a:ext cx="3118104" cy="4480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dirty="0">
                <a:solidFill>
                  <a:schemeClr val="accent1"/>
                </a:solidFill>
              </a:rPr>
              <a:t>Contraindication</a:t>
            </a:r>
          </a:p>
          <a:p>
            <a:pPr lvl="1">
              <a:buFont typeface="Arial" panose="020B0604020202020204" pitchFamily="34" charset="0"/>
              <a:buChar char="•"/>
            </a:pPr>
            <a:r>
              <a:rPr lang="en-IN" sz="1800" dirty="0"/>
              <a:t>Deep Venous thrombosis</a:t>
            </a:r>
          </a:p>
          <a:p>
            <a:pPr lvl="1">
              <a:buFont typeface="Arial" panose="020B0604020202020204" pitchFamily="34" charset="0"/>
              <a:buChar char="•"/>
            </a:pPr>
            <a:r>
              <a:rPr lang="en-IN" sz="1800" dirty="0" err="1"/>
              <a:t>Sapheno</a:t>
            </a:r>
            <a:r>
              <a:rPr lang="en-IN" sz="1800" dirty="0"/>
              <a:t> Femoral Incompetence</a:t>
            </a:r>
          </a:p>
          <a:p>
            <a:pPr lvl="1">
              <a:buFont typeface="Arial" panose="020B0604020202020204" pitchFamily="34" charset="0"/>
              <a:buChar char="•"/>
            </a:pPr>
            <a:r>
              <a:rPr lang="en-IN" sz="1800" dirty="0"/>
              <a:t>Veins in lower 1/3rd of leg</a:t>
            </a:r>
          </a:p>
          <a:p>
            <a:pPr lvl="1">
              <a:buFont typeface="Arial" panose="020B0604020202020204" pitchFamily="34" charset="0"/>
              <a:buChar char="•"/>
            </a:pPr>
            <a:r>
              <a:rPr lang="en-IN" sz="1800" dirty="0"/>
              <a:t>Veins on the foot</a:t>
            </a:r>
          </a:p>
          <a:p>
            <a:pPr lvl="1">
              <a:buFont typeface="Arial" panose="020B0604020202020204" pitchFamily="34" charset="0"/>
              <a:buChar char="•"/>
            </a:pPr>
            <a:r>
              <a:rPr lang="en-IN" sz="1800" dirty="0"/>
              <a:t>Veins in elderly</a:t>
            </a:r>
          </a:p>
          <a:p>
            <a:pPr lvl="1">
              <a:buFont typeface="Arial" panose="020B0604020202020204" pitchFamily="34" charset="0"/>
              <a:buChar char="•"/>
            </a:pPr>
            <a:r>
              <a:rPr lang="en-IN" sz="1800" dirty="0"/>
              <a:t>Veins in fat legs</a:t>
            </a:r>
          </a:p>
          <a:p>
            <a:pPr lvl="1">
              <a:buFont typeface="Arial" panose="020B0604020202020204" pitchFamily="34" charset="0"/>
              <a:buChar char="•"/>
            </a:pPr>
            <a:r>
              <a:rPr lang="en-IN" sz="1800" dirty="0"/>
              <a:t>Immobile patient</a:t>
            </a:r>
          </a:p>
          <a:p>
            <a:pPr lvl="1">
              <a:buFont typeface="Arial" panose="020B0604020202020204" pitchFamily="34" charset="0"/>
              <a:buChar char="•"/>
            </a:pPr>
            <a:r>
              <a:rPr lang="en-IN" sz="1800" dirty="0"/>
              <a:t>Post thrombotic syndrome</a:t>
            </a:r>
          </a:p>
          <a:p>
            <a:pPr lvl="1">
              <a:buFont typeface="Arial" panose="020B0604020202020204" pitchFamily="34" charset="0"/>
              <a:buChar char="•"/>
            </a:pPr>
            <a:r>
              <a:rPr lang="en-IN" sz="1800" dirty="0"/>
              <a:t>Dirty ulcer or extensive</a:t>
            </a:r>
          </a:p>
          <a:p>
            <a:pPr lvl="1">
              <a:buFont typeface="Arial" panose="020B0604020202020204" pitchFamily="34" charset="0"/>
              <a:buChar char="•"/>
            </a:pPr>
            <a:r>
              <a:rPr lang="en-IN" sz="1800" dirty="0"/>
              <a:t>Eczema.</a:t>
            </a:r>
          </a:p>
        </p:txBody>
      </p:sp>
      <p:sp>
        <p:nvSpPr>
          <p:cNvPr id="2" name="Footer Placeholder 1">
            <a:extLst>
              <a:ext uri="{FF2B5EF4-FFF2-40B4-BE49-F238E27FC236}">
                <a16:creationId xmlns:a16="http://schemas.microsoft.com/office/drawing/2014/main" id="{8D63F510-49A0-1082-5A79-ADDA165AB9EB}"/>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C43A508D-99F5-9600-1E29-80B13B43AD91}"/>
              </a:ext>
            </a:extLst>
          </p:cNvPr>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94296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4D7DC-75EF-9AEC-0762-B6E6C3121FD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AB3D04-ED64-747D-51A7-DC79F8E87B37}"/>
              </a:ext>
            </a:extLst>
          </p:cNvPr>
          <p:cNvSpPr txBox="1">
            <a:spLocks/>
          </p:cNvSpPr>
          <p:nvPr/>
        </p:nvSpPr>
        <p:spPr>
          <a:xfrm>
            <a:off x="768096" y="2286000"/>
            <a:ext cx="52517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Originates from where the dorsal vein of the first digit (the large toe) merges with the dorsal venous arch of the foot.</a:t>
            </a:r>
          </a:p>
          <a:p>
            <a:pPr lvl="1">
              <a:buFont typeface="Arial" panose="020B0604020202020204" pitchFamily="34" charset="0"/>
              <a:buChar char="•"/>
            </a:pPr>
            <a:r>
              <a:rPr lang="en-US" sz="2000" dirty="0"/>
              <a:t>Passes anterior to the medial malleolus, then crosses the medial tibia in a posterior direction to ascend medially across the knee.</a:t>
            </a:r>
          </a:p>
          <a:p>
            <a:pPr lvl="1">
              <a:buFont typeface="Arial" panose="020B0604020202020204" pitchFamily="34" charset="0"/>
              <a:buChar char="•"/>
            </a:pPr>
            <a:r>
              <a:rPr lang="en-US" sz="2000" dirty="0"/>
              <a:t>Above the knee, it continues anteromedially, superficial to the deep fascia, and passes through the foramen ovule (an opening in the fascia </a:t>
            </a:r>
            <a:r>
              <a:rPr lang="en-US" sz="2000" dirty="0" err="1"/>
              <a:t>lata</a:t>
            </a:r>
            <a:r>
              <a:rPr lang="en-US" sz="2000" dirty="0"/>
              <a:t> also called the saphenous opening) to join the common femoral vein at the groin crease at a site termed the saphenofemoral junction (SFJ).</a:t>
            </a:r>
            <a:endParaRPr lang="en-IN" sz="2000" dirty="0"/>
          </a:p>
          <a:p>
            <a:pPr>
              <a:buFont typeface="Arial" panose="020B0604020202020204" pitchFamily="34" charset="0"/>
              <a:buChar char="•"/>
            </a:pPr>
            <a:endParaRPr lang="en-US" dirty="0"/>
          </a:p>
        </p:txBody>
      </p:sp>
      <p:sp>
        <p:nvSpPr>
          <p:cNvPr id="8" name="Title 1">
            <a:extLst>
              <a:ext uri="{FF2B5EF4-FFF2-40B4-BE49-F238E27FC236}">
                <a16:creationId xmlns:a16="http://schemas.microsoft.com/office/drawing/2014/main" id="{9A85609C-C5CD-A363-CA58-2E2FB160741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1.Great/Long saphenous vein</a:t>
            </a:r>
          </a:p>
        </p:txBody>
      </p:sp>
      <p:pic>
        <p:nvPicPr>
          <p:cNvPr id="2" name="Picture 2" descr="http://upload.wikimedia.org/wikipedia/commons/5/51/Great_saphenous_vein.png">
            <a:extLst>
              <a:ext uri="{FF2B5EF4-FFF2-40B4-BE49-F238E27FC236}">
                <a16:creationId xmlns:a16="http://schemas.microsoft.com/office/drawing/2014/main" id="{B2667D7F-D630-B988-934E-2FCC7BA3986D}"/>
              </a:ext>
            </a:extLst>
          </p:cNvPr>
          <p:cNvPicPr>
            <a:picLocks noGrp="1" noChangeAspect="1" noChangeArrowheads="1"/>
          </p:cNvPicPr>
          <p:nvPr>
            <p:ph idx="1"/>
          </p:nvPr>
        </p:nvPicPr>
        <p:blipFill>
          <a:blip r:embed="rId2"/>
          <a:stretch>
            <a:fillRect/>
          </a:stretch>
        </p:blipFill>
        <p:spPr bwMode="auto">
          <a:xfrm>
            <a:off x="6376988" y="1789684"/>
            <a:ext cx="1681162" cy="4483100"/>
          </a:xfrm>
          <a:noFill/>
        </p:spPr>
      </p:pic>
      <p:sp>
        <p:nvSpPr>
          <p:cNvPr id="3" name="Footer Placeholder 2">
            <a:extLst>
              <a:ext uri="{FF2B5EF4-FFF2-40B4-BE49-F238E27FC236}">
                <a16:creationId xmlns:a16="http://schemas.microsoft.com/office/drawing/2014/main" id="{DA56FED8-85C4-4203-A4A0-ACB4D70698EB}"/>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DDB5B323-18B5-6F14-0669-7B0A2CF73F76}"/>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227222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B0CF8-6D23-12D5-A71D-04D4A9E74AE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A8F9D40-3FA1-05E8-839A-A8EB06636843}"/>
              </a:ext>
            </a:extLst>
          </p:cNvPr>
          <p:cNvSpPr>
            <a:spLocks noGrp="1"/>
          </p:cNvSpPr>
          <p:nvPr>
            <p:ph type="title"/>
          </p:nvPr>
        </p:nvSpPr>
        <p:spPr/>
        <p:txBody>
          <a:bodyPr/>
          <a:lstStyle/>
          <a:p>
            <a:r>
              <a:rPr lang="en-IN" b="1" dirty="0"/>
              <a:t>Surgical Management</a:t>
            </a:r>
          </a:p>
        </p:txBody>
      </p:sp>
      <p:sp>
        <p:nvSpPr>
          <p:cNvPr id="8" name="Text Placeholder 7">
            <a:extLst>
              <a:ext uri="{FF2B5EF4-FFF2-40B4-BE49-F238E27FC236}">
                <a16:creationId xmlns:a16="http://schemas.microsoft.com/office/drawing/2014/main" id="{B251F8A4-59FB-02BB-1D09-A3EC59650548}"/>
              </a:ext>
            </a:extLst>
          </p:cNvPr>
          <p:cNvSpPr>
            <a:spLocks noGrp="1"/>
          </p:cNvSpPr>
          <p:nvPr>
            <p:ph type="body" idx="1"/>
          </p:nvPr>
        </p:nvSpPr>
        <p:spPr/>
        <p:txBody>
          <a:bodyPr/>
          <a:lstStyle/>
          <a:p>
            <a:r>
              <a:rPr lang="en-IN" dirty="0"/>
              <a:t>Indication</a:t>
            </a:r>
          </a:p>
        </p:txBody>
      </p:sp>
      <p:sp>
        <p:nvSpPr>
          <p:cNvPr id="9" name="Content Placeholder 8">
            <a:extLst>
              <a:ext uri="{FF2B5EF4-FFF2-40B4-BE49-F238E27FC236}">
                <a16:creationId xmlns:a16="http://schemas.microsoft.com/office/drawing/2014/main" id="{60209B2B-2F9A-CC6C-3E48-8C59DC3C4367}"/>
              </a:ext>
            </a:extLst>
          </p:cNvPr>
          <p:cNvSpPr>
            <a:spLocks noGrp="1"/>
          </p:cNvSpPr>
          <p:nvPr>
            <p:ph sz="half" idx="2"/>
          </p:nvPr>
        </p:nvSpPr>
        <p:spPr/>
        <p:txBody>
          <a:bodyPr>
            <a:normAutofit/>
          </a:bodyPr>
          <a:lstStyle/>
          <a:p>
            <a:pPr lvl="1">
              <a:buFont typeface="Arial" panose="020B0604020202020204" pitchFamily="34" charset="0"/>
              <a:buChar char="•"/>
            </a:pPr>
            <a:r>
              <a:rPr lang="en-US" sz="2000" dirty="0"/>
              <a:t>LSV /SSV incompetency .</a:t>
            </a:r>
          </a:p>
          <a:p>
            <a:pPr lvl="1">
              <a:buFont typeface="Arial" panose="020B0604020202020204" pitchFamily="34" charset="0"/>
              <a:buChar char="•"/>
            </a:pPr>
            <a:r>
              <a:rPr lang="en-US" sz="2000" dirty="0"/>
              <a:t>Perforating vein incompetency.</a:t>
            </a:r>
          </a:p>
        </p:txBody>
      </p:sp>
      <p:sp>
        <p:nvSpPr>
          <p:cNvPr id="10" name="Text Placeholder 9">
            <a:extLst>
              <a:ext uri="{FF2B5EF4-FFF2-40B4-BE49-F238E27FC236}">
                <a16:creationId xmlns:a16="http://schemas.microsoft.com/office/drawing/2014/main" id="{F711D4A3-03EB-8B43-784B-2460056050F3}"/>
              </a:ext>
            </a:extLst>
          </p:cNvPr>
          <p:cNvSpPr>
            <a:spLocks noGrp="1"/>
          </p:cNvSpPr>
          <p:nvPr>
            <p:ph type="body" sz="quarter" idx="3"/>
          </p:nvPr>
        </p:nvSpPr>
        <p:spPr/>
        <p:txBody>
          <a:bodyPr/>
          <a:lstStyle/>
          <a:p>
            <a:r>
              <a:rPr lang="en-IN" dirty="0"/>
              <a:t>Contraindication</a:t>
            </a:r>
          </a:p>
        </p:txBody>
      </p:sp>
      <p:sp>
        <p:nvSpPr>
          <p:cNvPr id="11" name="Content Placeholder 10">
            <a:extLst>
              <a:ext uri="{FF2B5EF4-FFF2-40B4-BE49-F238E27FC236}">
                <a16:creationId xmlns:a16="http://schemas.microsoft.com/office/drawing/2014/main" id="{59E0A3E6-E6FD-CB5E-47D1-BE28D3475D58}"/>
              </a:ext>
            </a:extLst>
          </p:cNvPr>
          <p:cNvSpPr>
            <a:spLocks noGrp="1"/>
          </p:cNvSpPr>
          <p:nvPr>
            <p:ph sz="quarter" idx="4"/>
          </p:nvPr>
        </p:nvSpPr>
        <p:spPr/>
        <p:txBody>
          <a:bodyPr>
            <a:normAutofit/>
          </a:bodyPr>
          <a:lstStyle/>
          <a:p>
            <a:pPr lvl="1">
              <a:buFont typeface="Arial" panose="020B0604020202020204" pitchFamily="34" charset="0"/>
              <a:buChar char="•"/>
            </a:pPr>
            <a:r>
              <a:rPr lang="en-IN" sz="2000" dirty="0"/>
              <a:t>DVT.</a:t>
            </a:r>
          </a:p>
          <a:p>
            <a:pPr lvl="1">
              <a:buFont typeface="Arial" panose="020B0604020202020204" pitchFamily="34" charset="0"/>
              <a:buChar char="•"/>
            </a:pPr>
            <a:r>
              <a:rPr lang="en-IN" sz="2000" dirty="0"/>
              <a:t>Pregnancy.</a:t>
            </a:r>
          </a:p>
          <a:p>
            <a:pPr lvl="1">
              <a:buFont typeface="Arial" panose="020B0604020202020204" pitchFamily="34" charset="0"/>
              <a:buChar char="•"/>
            </a:pPr>
            <a:r>
              <a:rPr lang="en-IN" sz="2000" dirty="0"/>
              <a:t>Thrombophlebitis.</a:t>
            </a:r>
          </a:p>
          <a:p>
            <a:pPr lvl="1">
              <a:buFont typeface="Arial" panose="020B0604020202020204" pitchFamily="34" charset="0"/>
              <a:buChar char="•"/>
            </a:pPr>
            <a:r>
              <a:rPr lang="en-IN" sz="2000" dirty="0"/>
              <a:t>Peripheral vascular disease.</a:t>
            </a:r>
          </a:p>
        </p:txBody>
      </p:sp>
      <p:sp>
        <p:nvSpPr>
          <p:cNvPr id="2" name="Footer Placeholder 1">
            <a:extLst>
              <a:ext uri="{FF2B5EF4-FFF2-40B4-BE49-F238E27FC236}">
                <a16:creationId xmlns:a16="http://schemas.microsoft.com/office/drawing/2014/main" id="{CBD07923-C79F-509B-11E8-5A554EA3656C}"/>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94F70E7B-6BB4-C0DA-A0ED-AC6EE4AC4D0D}"/>
              </a:ext>
            </a:extLst>
          </p:cNvPr>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089540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E1DA-36D8-5631-883A-FBAE17B530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14109B6-6F18-E505-7876-65746E02C0AB}"/>
              </a:ext>
            </a:extLst>
          </p:cNvPr>
          <p:cNvSpPr>
            <a:spLocks noGrp="1"/>
          </p:cNvSpPr>
          <p:nvPr>
            <p:ph type="title"/>
          </p:nvPr>
        </p:nvSpPr>
        <p:spPr/>
        <p:txBody>
          <a:bodyPr>
            <a:noAutofit/>
          </a:bodyPr>
          <a:lstStyle/>
          <a:p>
            <a:r>
              <a:rPr lang="en-IN" b="1" dirty="0"/>
              <a:t>Surgical Management</a:t>
            </a:r>
          </a:p>
        </p:txBody>
      </p:sp>
      <p:sp>
        <p:nvSpPr>
          <p:cNvPr id="2" name="Footer Placeholder 1">
            <a:extLst>
              <a:ext uri="{FF2B5EF4-FFF2-40B4-BE49-F238E27FC236}">
                <a16:creationId xmlns:a16="http://schemas.microsoft.com/office/drawing/2014/main" id="{B6E5B513-05BC-BDEB-FABA-7343018B8D2B}"/>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C023F3D2-C646-ED13-4E11-4AEBF17E5577}"/>
              </a:ext>
            </a:extLst>
          </p:cNvPr>
          <p:cNvSpPr>
            <a:spLocks noGrp="1"/>
          </p:cNvSpPr>
          <p:nvPr>
            <p:ph type="sldNum" sz="quarter" idx="12"/>
          </p:nvPr>
        </p:nvSpPr>
        <p:spPr/>
        <p:txBody>
          <a:bodyPr/>
          <a:lstStyle/>
          <a:p>
            <a:fld id="{B6F15528-21DE-4FAA-801E-634DDDAF4B2B}" type="slidenum">
              <a:rPr lang="en-US" smtClean="0"/>
              <a:pPr/>
              <a:t>41</a:t>
            </a:fld>
            <a:endParaRPr lang="en-US"/>
          </a:p>
        </p:txBody>
      </p:sp>
      <p:sp>
        <p:nvSpPr>
          <p:cNvPr id="5" name="Content Placeholder 4">
            <a:extLst>
              <a:ext uri="{FF2B5EF4-FFF2-40B4-BE49-F238E27FC236}">
                <a16:creationId xmlns:a16="http://schemas.microsoft.com/office/drawing/2014/main" id="{B65406C3-B39F-0E54-BE02-A6EAA3B15BBA}"/>
              </a:ext>
            </a:extLst>
          </p:cNvPr>
          <p:cNvSpPr txBox="1">
            <a:spLocks/>
          </p:cNvSpPr>
          <p:nvPr/>
        </p:nvSpPr>
        <p:spPr>
          <a:xfrm>
            <a:off x="768095" y="1752600"/>
            <a:ext cx="76139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b="1" dirty="0">
                <a:solidFill>
                  <a:schemeClr val="accent1"/>
                </a:solidFill>
              </a:rPr>
              <a:t>Indication</a:t>
            </a:r>
          </a:p>
          <a:p>
            <a:pPr lvl="1">
              <a:buFont typeface="Arial" panose="020B0604020202020204" pitchFamily="34" charset="0"/>
              <a:buChar char="•"/>
            </a:pPr>
            <a:r>
              <a:rPr lang="en-US" sz="2000" dirty="0"/>
              <a:t>Saphenous vein ligation.</a:t>
            </a:r>
          </a:p>
          <a:p>
            <a:pPr lvl="1">
              <a:buFont typeface="Arial" panose="020B0604020202020204" pitchFamily="34" charset="0"/>
              <a:buChar char="•"/>
            </a:pPr>
            <a:r>
              <a:rPr lang="en-US" sz="2000" dirty="0"/>
              <a:t>Saphenous vein stripping +/- ligation.</a:t>
            </a:r>
          </a:p>
          <a:p>
            <a:pPr lvl="1">
              <a:buFont typeface="Arial" panose="020B0604020202020204" pitchFamily="34" charset="0"/>
              <a:buChar char="•"/>
            </a:pPr>
            <a:r>
              <a:rPr lang="en-US" sz="2000" dirty="0"/>
              <a:t>Flush Saphenofemoral junction ligation, stripping of GSV with excision of tributaries and stab phlebectomies of VV.</a:t>
            </a:r>
          </a:p>
          <a:p>
            <a:pPr lvl="1">
              <a:buFont typeface="Arial" panose="020B0604020202020204" pitchFamily="34" charset="0"/>
              <a:buChar char="•"/>
            </a:pPr>
            <a:r>
              <a:rPr lang="en-US" sz="2000" dirty="0"/>
              <a:t>Stab avulsion technique (ambulatory phlebectomy).</a:t>
            </a:r>
          </a:p>
          <a:p>
            <a:pPr lvl="1">
              <a:buFont typeface="Arial" panose="020B0604020202020204" pitchFamily="34" charset="0"/>
              <a:buChar char="•"/>
            </a:pPr>
            <a:r>
              <a:rPr lang="en-US" sz="2000" dirty="0" err="1"/>
              <a:t>Extrafascial</a:t>
            </a:r>
            <a:r>
              <a:rPr lang="en-US" sz="2000" dirty="0"/>
              <a:t> ligation of perforators.</a:t>
            </a:r>
          </a:p>
          <a:p>
            <a:pPr lvl="1">
              <a:buFont typeface="Arial" panose="020B0604020202020204" pitchFamily="34" charset="0"/>
              <a:buChar char="•"/>
            </a:pPr>
            <a:r>
              <a:rPr lang="en-US" sz="2000" dirty="0"/>
              <a:t>Subfascial ligation of perforators.</a:t>
            </a:r>
          </a:p>
          <a:p>
            <a:endParaRPr lang="en-IN" dirty="0"/>
          </a:p>
        </p:txBody>
      </p:sp>
    </p:spTree>
    <p:extLst>
      <p:ext uri="{BB962C8B-B14F-4D97-AF65-F5344CB8AC3E}">
        <p14:creationId xmlns:p14="http://schemas.microsoft.com/office/powerpoint/2010/main" val="1717925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639EF-E7A6-3BB7-4C9A-AF471F0AA5CB}"/>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C82BDAB-DE58-32DD-14A1-9FC67BCE01F5}"/>
              </a:ext>
            </a:extLst>
          </p:cNvPr>
          <p:cNvSpPr txBox="1">
            <a:spLocks/>
          </p:cNvSpPr>
          <p:nvPr/>
        </p:nvSpPr>
        <p:spPr>
          <a:xfrm>
            <a:off x="768095" y="990600"/>
            <a:ext cx="7613905" cy="609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b="1" dirty="0"/>
              <a:t>FLUSH SAPHENOFEMORAL JUNCTION LIGATION, STRIPPING OF GSV WITH EXCISION OF TRIBUTARIES AND STAB PHLEBECTOMIES OF VV</a:t>
            </a:r>
            <a:endParaRPr lang="en-IN" sz="1050" b="1" i="1" dirty="0"/>
          </a:p>
        </p:txBody>
      </p:sp>
      <p:sp>
        <p:nvSpPr>
          <p:cNvPr id="5" name="Content Placeholder 4">
            <a:extLst>
              <a:ext uri="{FF2B5EF4-FFF2-40B4-BE49-F238E27FC236}">
                <a16:creationId xmlns:a16="http://schemas.microsoft.com/office/drawing/2014/main" id="{29E6C40A-F311-34B2-B58B-AAF991A4D913}"/>
              </a:ext>
            </a:extLst>
          </p:cNvPr>
          <p:cNvSpPr txBox="1">
            <a:spLocks/>
          </p:cNvSpPr>
          <p:nvPr/>
        </p:nvSpPr>
        <p:spPr>
          <a:xfrm>
            <a:off x="768095" y="2188264"/>
            <a:ext cx="65471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b="1" dirty="0">
                <a:solidFill>
                  <a:schemeClr val="accent1"/>
                </a:solidFill>
              </a:rPr>
              <a:t>Steps</a:t>
            </a:r>
          </a:p>
          <a:p>
            <a:pPr lvl="1">
              <a:buFont typeface="Arial" panose="020B0604020202020204" pitchFamily="34" charset="0"/>
              <a:buChar char="•"/>
            </a:pPr>
            <a:r>
              <a:rPr lang="en-IN" sz="2000" dirty="0"/>
              <a:t>After anaesthesia proper position is given.</a:t>
            </a:r>
          </a:p>
          <a:p>
            <a:pPr lvl="1">
              <a:buFont typeface="Arial" panose="020B0604020202020204" pitchFamily="34" charset="0"/>
              <a:buChar char="•"/>
            </a:pPr>
            <a:r>
              <a:rPr lang="en-IN" sz="2000" dirty="0"/>
              <a:t>The whole table is tilted head down to an angle of about 10 degree (Trendelenburg position).</a:t>
            </a:r>
          </a:p>
          <a:p>
            <a:endParaRPr lang="en-IN" dirty="0"/>
          </a:p>
        </p:txBody>
      </p:sp>
      <p:pic>
        <p:nvPicPr>
          <p:cNvPr id="6" name="Picture 2">
            <a:extLst>
              <a:ext uri="{FF2B5EF4-FFF2-40B4-BE49-F238E27FC236}">
                <a16:creationId xmlns:a16="http://schemas.microsoft.com/office/drawing/2014/main" id="{B2BF9970-B005-C4CA-D38E-095262407A29}"/>
              </a:ext>
            </a:extLst>
          </p:cNvPr>
          <p:cNvPicPr>
            <a:picLocks noChangeAspect="1" noChangeArrowheads="1"/>
          </p:cNvPicPr>
          <p:nvPr/>
        </p:nvPicPr>
        <p:blipFill>
          <a:blip r:embed="rId2"/>
          <a:stretch>
            <a:fillRect/>
          </a:stretch>
        </p:blipFill>
        <p:spPr bwMode="auto">
          <a:xfrm>
            <a:off x="4572000" y="3534607"/>
            <a:ext cx="3565525" cy="2332793"/>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F1454FAD-5454-8C1C-809A-1C3CF4B302CB}"/>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91822AC9-15A0-9C30-4DAC-E25778366A1D}"/>
              </a:ext>
            </a:extLst>
          </p:cNvPr>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60283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solidFill>
                  <a:schemeClr val="accent1"/>
                </a:solidFill>
              </a:rPr>
              <a:t>Steps continued..</a:t>
            </a:r>
          </a:p>
        </p:txBody>
      </p:sp>
      <p:sp>
        <p:nvSpPr>
          <p:cNvPr id="6" name="Content Placeholder 5"/>
          <p:cNvSpPr>
            <a:spLocks noGrp="1"/>
          </p:cNvSpPr>
          <p:nvPr>
            <p:ph sz="half" idx="1"/>
          </p:nvPr>
        </p:nvSpPr>
        <p:spPr/>
        <p:txBody>
          <a:bodyPr>
            <a:normAutofit/>
          </a:bodyPr>
          <a:lstStyle/>
          <a:p>
            <a:pPr marL="0" indent="0">
              <a:buNone/>
            </a:pPr>
            <a:r>
              <a:rPr lang="en-IN" dirty="0"/>
              <a:t>Incisions:</a:t>
            </a:r>
          </a:p>
          <a:p>
            <a:pPr marL="0" indent="0">
              <a:buNone/>
            </a:pPr>
            <a:r>
              <a:rPr lang="en-IN" dirty="0"/>
              <a:t>1. Hockey stick incision</a:t>
            </a:r>
          </a:p>
          <a:p>
            <a:pPr marL="0" indent="0">
              <a:buNone/>
            </a:pPr>
            <a:r>
              <a:rPr lang="en-IN" dirty="0"/>
              <a:t>2. Oblique incision</a:t>
            </a:r>
          </a:p>
          <a:p>
            <a:pPr marL="0" indent="0">
              <a:buNone/>
            </a:pPr>
            <a:r>
              <a:rPr lang="en-IN" dirty="0"/>
              <a:t>Incision is kept at groin at Saphenous opening 3-4 cm below and lateral to pubic tubercle.</a:t>
            </a:r>
          </a:p>
          <a:p>
            <a:endParaRPr lang="en-IN" dirty="0"/>
          </a:p>
        </p:txBody>
      </p:sp>
      <p:pic>
        <p:nvPicPr>
          <p:cNvPr id="4099" name="Picture 3"/>
          <p:cNvPicPr>
            <a:picLocks noGrp="1" noChangeAspect="1" noChangeArrowheads="1"/>
          </p:cNvPicPr>
          <p:nvPr>
            <p:ph sz="half" idx="2"/>
          </p:nvPr>
        </p:nvPicPr>
        <p:blipFill>
          <a:blip r:embed="rId2" cstate="print"/>
          <a:stretch>
            <a:fillRect/>
          </a:stretch>
        </p:blipFill>
        <p:spPr bwMode="auto">
          <a:xfrm>
            <a:off x="4492625" y="2854890"/>
            <a:ext cx="3565525" cy="1148219"/>
          </a:xfrm>
          <a:noFill/>
          <a:ln w="9525">
            <a:noFill/>
            <a:miter lim="800000"/>
            <a:headEnd/>
            <a:tailEnd/>
          </a:ln>
          <a:effectLst/>
        </p:spPr>
      </p:pic>
      <p:sp>
        <p:nvSpPr>
          <p:cNvPr id="2" name="Footer Placeholder 1">
            <a:extLst>
              <a:ext uri="{FF2B5EF4-FFF2-40B4-BE49-F238E27FC236}">
                <a16:creationId xmlns:a16="http://schemas.microsoft.com/office/drawing/2014/main" id="{D5B1E1AC-D311-1F61-27BB-E7D8EF6BEFFB}"/>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2095731-C5CF-F581-7BE2-E6476C5E86B1}"/>
              </a:ext>
            </a:extLst>
          </p:cNvPr>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D220E-8D4E-F3BB-73E6-7FF8532251C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83258AE-3721-0158-5220-FEC9001C9CA7}"/>
              </a:ext>
            </a:extLst>
          </p:cNvPr>
          <p:cNvSpPr>
            <a:spLocks noGrp="1"/>
          </p:cNvSpPr>
          <p:nvPr>
            <p:ph type="title"/>
          </p:nvPr>
        </p:nvSpPr>
        <p:spPr/>
        <p:txBody>
          <a:bodyPr/>
          <a:lstStyle/>
          <a:p>
            <a:r>
              <a:rPr lang="en-IN" b="1" dirty="0">
                <a:solidFill>
                  <a:schemeClr val="accent1"/>
                </a:solidFill>
              </a:rPr>
              <a:t>Steps continued..</a:t>
            </a:r>
          </a:p>
        </p:txBody>
      </p:sp>
      <p:sp>
        <p:nvSpPr>
          <p:cNvPr id="6" name="Content Placeholder 5">
            <a:extLst>
              <a:ext uri="{FF2B5EF4-FFF2-40B4-BE49-F238E27FC236}">
                <a16:creationId xmlns:a16="http://schemas.microsoft.com/office/drawing/2014/main" id="{D3C0B307-547C-F72A-5630-BDD46614AFA1}"/>
              </a:ext>
            </a:extLst>
          </p:cNvPr>
          <p:cNvSpPr>
            <a:spLocks noGrp="1"/>
          </p:cNvSpPr>
          <p:nvPr>
            <p:ph sz="half" idx="1"/>
          </p:nvPr>
        </p:nvSpPr>
        <p:spPr>
          <a:xfrm>
            <a:off x="768096" y="2286000"/>
            <a:ext cx="3041904" cy="4023360"/>
          </a:xfrm>
        </p:spPr>
        <p:txBody>
          <a:bodyPr>
            <a:normAutofit/>
          </a:bodyPr>
          <a:lstStyle/>
          <a:p>
            <a:pPr marL="0" indent="0">
              <a:buNone/>
            </a:pPr>
            <a:r>
              <a:rPr lang="en-IN" dirty="0"/>
              <a:t>After division of deep layer of fascia, saphenofemoral junction is exposed.</a:t>
            </a:r>
          </a:p>
        </p:txBody>
      </p:sp>
      <p:pic>
        <p:nvPicPr>
          <p:cNvPr id="4" name="Picture 2">
            <a:extLst>
              <a:ext uri="{FF2B5EF4-FFF2-40B4-BE49-F238E27FC236}">
                <a16:creationId xmlns:a16="http://schemas.microsoft.com/office/drawing/2014/main" id="{AABABCE2-DB11-DBAD-84B8-408EC96595B3}"/>
              </a:ext>
            </a:extLst>
          </p:cNvPr>
          <p:cNvPicPr>
            <a:picLocks noGrp="1" noChangeAspect="1" noChangeArrowheads="1"/>
          </p:cNvPicPr>
          <p:nvPr>
            <p:ph sz="half" idx="2"/>
          </p:nvPr>
        </p:nvPicPr>
        <p:blipFill>
          <a:blip r:embed="rId2"/>
          <a:stretch>
            <a:fillRect/>
          </a:stretch>
        </p:blipFill>
        <p:spPr bwMode="auto">
          <a:xfrm>
            <a:off x="4492625" y="2084832"/>
            <a:ext cx="3565525" cy="3911106"/>
          </a:xfrm>
          <a:noFill/>
          <a:ln w="9525">
            <a:noFill/>
            <a:miter lim="800000"/>
            <a:headEnd/>
            <a:tailEnd/>
          </a:ln>
          <a:effectLst/>
        </p:spPr>
      </p:pic>
      <p:sp>
        <p:nvSpPr>
          <p:cNvPr id="2" name="Footer Placeholder 1">
            <a:extLst>
              <a:ext uri="{FF2B5EF4-FFF2-40B4-BE49-F238E27FC236}">
                <a16:creationId xmlns:a16="http://schemas.microsoft.com/office/drawing/2014/main" id="{20E3BE89-775C-B01A-F61E-2F9C764B7982}"/>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D162F49F-29DE-88C2-F63C-31CAD2C1FC41}"/>
              </a:ext>
            </a:extLst>
          </p:cNvPr>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41466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73774-1A5D-5841-1766-D0D234816A8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B3EC73D-FCB3-1013-6E09-2027CC7E3D19}"/>
              </a:ext>
            </a:extLst>
          </p:cNvPr>
          <p:cNvSpPr>
            <a:spLocks noGrp="1"/>
          </p:cNvSpPr>
          <p:nvPr>
            <p:ph type="title"/>
          </p:nvPr>
        </p:nvSpPr>
        <p:spPr/>
        <p:txBody>
          <a:bodyPr/>
          <a:lstStyle/>
          <a:p>
            <a:r>
              <a:rPr lang="en-IN" b="1" dirty="0">
                <a:solidFill>
                  <a:schemeClr val="accent1"/>
                </a:solidFill>
              </a:rPr>
              <a:t>Steps continued..</a:t>
            </a:r>
          </a:p>
        </p:txBody>
      </p:sp>
      <p:sp>
        <p:nvSpPr>
          <p:cNvPr id="6" name="Content Placeholder 5">
            <a:extLst>
              <a:ext uri="{FF2B5EF4-FFF2-40B4-BE49-F238E27FC236}">
                <a16:creationId xmlns:a16="http://schemas.microsoft.com/office/drawing/2014/main" id="{4561BD6C-48E9-BA14-29D5-378707E78307}"/>
              </a:ext>
            </a:extLst>
          </p:cNvPr>
          <p:cNvSpPr>
            <a:spLocks noGrp="1"/>
          </p:cNvSpPr>
          <p:nvPr>
            <p:ph sz="half" idx="1"/>
          </p:nvPr>
        </p:nvSpPr>
        <p:spPr>
          <a:xfrm>
            <a:off x="768096" y="2286000"/>
            <a:ext cx="3041904" cy="4023360"/>
          </a:xfrm>
        </p:spPr>
        <p:txBody>
          <a:bodyPr>
            <a:normAutofit/>
          </a:bodyPr>
          <a:lstStyle/>
          <a:p>
            <a:pPr marL="0" indent="0">
              <a:buNone/>
            </a:pPr>
            <a:r>
              <a:rPr lang="en-IN" dirty="0"/>
              <a:t>Then flush saphenofemoral ligation (&amp; </a:t>
            </a:r>
            <a:r>
              <a:rPr lang="en-IN" dirty="0" err="1"/>
              <a:t>tranfixation</a:t>
            </a:r>
            <a:r>
              <a:rPr lang="en-IN" dirty="0"/>
              <a:t>) done with ligation of all tributaries of GSV.</a:t>
            </a:r>
          </a:p>
        </p:txBody>
      </p:sp>
      <p:pic>
        <p:nvPicPr>
          <p:cNvPr id="5" name="Picture 2">
            <a:extLst>
              <a:ext uri="{FF2B5EF4-FFF2-40B4-BE49-F238E27FC236}">
                <a16:creationId xmlns:a16="http://schemas.microsoft.com/office/drawing/2014/main" id="{D93D0D80-D798-EE8D-2373-2CCA8601B649}"/>
              </a:ext>
            </a:extLst>
          </p:cNvPr>
          <p:cNvPicPr>
            <a:picLocks noGrp="1" noChangeAspect="1" noChangeArrowheads="1"/>
          </p:cNvPicPr>
          <p:nvPr>
            <p:ph sz="half" idx="2"/>
          </p:nvPr>
        </p:nvPicPr>
        <p:blipFill>
          <a:blip r:embed="rId2"/>
          <a:stretch>
            <a:fillRect/>
          </a:stretch>
        </p:blipFill>
        <p:spPr bwMode="auto">
          <a:xfrm>
            <a:off x="4492625" y="2706295"/>
            <a:ext cx="3565525" cy="3182135"/>
          </a:xfrm>
          <a:noFill/>
          <a:ln w="9525">
            <a:noFill/>
            <a:miter lim="800000"/>
            <a:headEnd/>
            <a:tailEnd/>
          </a:ln>
          <a:effectLst/>
        </p:spPr>
      </p:pic>
      <p:sp>
        <p:nvSpPr>
          <p:cNvPr id="2" name="Footer Placeholder 1">
            <a:extLst>
              <a:ext uri="{FF2B5EF4-FFF2-40B4-BE49-F238E27FC236}">
                <a16:creationId xmlns:a16="http://schemas.microsoft.com/office/drawing/2014/main" id="{95560EBB-9CA6-E42D-A05B-5CD124EC03EC}"/>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5099D9F5-EE5B-6CFB-627C-4C3A342A9A79}"/>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985825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76DBE-07AE-1BBA-F37F-0BC2173B1BD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65C61B0-51ED-2AE6-43FF-42DBAC1F90E9}"/>
              </a:ext>
            </a:extLst>
          </p:cNvPr>
          <p:cNvSpPr>
            <a:spLocks noGrp="1"/>
          </p:cNvSpPr>
          <p:nvPr>
            <p:ph type="title"/>
          </p:nvPr>
        </p:nvSpPr>
        <p:spPr/>
        <p:txBody>
          <a:bodyPr/>
          <a:lstStyle/>
          <a:p>
            <a:r>
              <a:rPr lang="en-IN" b="1" dirty="0">
                <a:solidFill>
                  <a:schemeClr val="accent1"/>
                </a:solidFill>
              </a:rPr>
              <a:t>Steps continued..</a:t>
            </a:r>
          </a:p>
        </p:txBody>
      </p:sp>
      <p:sp>
        <p:nvSpPr>
          <p:cNvPr id="6" name="Content Placeholder 5">
            <a:extLst>
              <a:ext uri="{FF2B5EF4-FFF2-40B4-BE49-F238E27FC236}">
                <a16:creationId xmlns:a16="http://schemas.microsoft.com/office/drawing/2014/main" id="{A5529AD1-C3C2-8826-DA55-7B9EEA3FAD1A}"/>
              </a:ext>
            </a:extLst>
          </p:cNvPr>
          <p:cNvSpPr>
            <a:spLocks noGrp="1"/>
          </p:cNvSpPr>
          <p:nvPr>
            <p:ph sz="half" idx="1"/>
          </p:nvPr>
        </p:nvSpPr>
        <p:spPr>
          <a:xfrm>
            <a:off x="768096" y="2286000"/>
            <a:ext cx="3041904" cy="4023360"/>
          </a:xfrm>
        </p:spPr>
        <p:txBody>
          <a:bodyPr>
            <a:normAutofit/>
          </a:bodyPr>
          <a:lstStyle/>
          <a:p>
            <a:pPr marL="0" indent="0">
              <a:buNone/>
            </a:pPr>
            <a:r>
              <a:rPr lang="en-IN" dirty="0"/>
              <a:t>Then stripper is passed down the saphenous vein and directed downward by finger.</a:t>
            </a:r>
          </a:p>
        </p:txBody>
      </p:sp>
      <p:sp>
        <p:nvSpPr>
          <p:cNvPr id="2" name="Footer Placeholder 1">
            <a:extLst>
              <a:ext uri="{FF2B5EF4-FFF2-40B4-BE49-F238E27FC236}">
                <a16:creationId xmlns:a16="http://schemas.microsoft.com/office/drawing/2014/main" id="{0514199E-B22D-CADB-5F85-7131BCFF2F1A}"/>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AF8740B5-39BF-C6DB-5243-DED31303324F}"/>
              </a:ext>
            </a:extLst>
          </p:cNvPr>
          <p:cNvSpPr>
            <a:spLocks noGrp="1"/>
          </p:cNvSpPr>
          <p:nvPr>
            <p:ph type="sldNum" sz="quarter" idx="12"/>
          </p:nvPr>
        </p:nvSpPr>
        <p:spPr/>
        <p:txBody>
          <a:bodyPr/>
          <a:lstStyle/>
          <a:p>
            <a:fld id="{B6F15528-21DE-4FAA-801E-634DDDAF4B2B}" type="slidenum">
              <a:rPr lang="en-US" smtClean="0"/>
              <a:pPr/>
              <a:t>46</a:t>
            </a:fld>
            <a:endParaRPr lang="en-US"/>
          </a:p>
        </p:txBody>
      </p:sp>
      <p:pic>
        <p:nvPicPr>
          <p:cNvPr id="4" name="Picture 2">
            <a:extLst>
              <a:ext uri="{FF2B5EF4-FFF2-40B4-BE49-F238E27FC236}">
                <a16:creationId xmlns:a16="http://schemas.microsoft.com/office/drawing/2014/main" id="{E3DAFC3B-8F05-B8C4-A9C9-5F3DD68BE130}"/>
              </a:ext>
            </a:extLst>
          </p:cNvPr>
          <p:cNvPicPr>
            <a:picLocks noChangeAspect="1" noChangeArrowheads="1"/>
          </p:cNvPicPr>
          <p:nvPr/>
        </p:nvPicPr>
        <p:blipFill>
          <a:blip r:embed="rId2"/>
          <a:stretch>
            <a:fillRect/>
          </a:stretch>
        </p:blipFill>
        <p:spPr bwMode="auto">
          <a:xfrm>
            <a:off x="4492625" y="2286000"/>
            <a:ext cx="3565525" cy="3085878"/>
          </a:xfrm>
          <a:prstGeom prst="rect">
            <a:avLst/>
          </a:prstGeom>
          <a:noFill/>
          <a:ln w="9525">
            <a:noFill/>
            <a:miter lim="800000"/>
            <a:headEnd/>
            <a:tailEnd/>
          </a:ln>
          <a:effectLst/>
        </p:spPr>
      </p:pic>
    </p:spTree>
    <p:extLst>
      <p:ext uri="{BB962C8B-B14F-4D97-AF65-F5344CB8AC3E}">
        <p14:creationId xmlns:p14="http://schemas.microsoft.com/office/powerpoint/2010/main" val="1011630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57C9F-6243-7B5F-0494-24D5AE4D4F9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3B49816-4DD3-E4EA-35F1-1D4C64870EFA}"/>
              </a:ext>
            </a:extLst>
          </p:cNvPr>
          <p:cNvSpPr>
            <a:spLocks noGrp="1"/>
          </p:cNvSpPr>
          <p:nvPr>
            <p:ph type="title"/>
          </p:nvPr>
        </p:nvSpPr>
        <p:spPr/>
        <p:txBody>
          <a:bodyPr/>
          <a:lstStyle/>
          <a:p>
            <a:r>
              <a:rPr lang="en-IN" b="1" dirty="0">
                <a:solidFill>
                  <a:schemeClr val="accent1"/>
                </a:solidFill>
              </a:rPr>
              <a:t>Steps continued..</a:t>
            </a:r>
          </a:p>
        </p:txBody>
      </p:sp>
      <p:sp>
        <p:nvSpPr>
          <p:cNvPr id="6" name="Content Placeholder 5">
            <a:extLst>
              <a:ext uri="{FF2B5EF4-FFF2-40B4-BE49-F238E27FC236}">
                <a16:creationId xmlns:a16="http://schemas.microsoft.com/office/drawing/2014/main" id="{FF03285B-24A3-D3DA-A541-599E63FD333A}"/>
              </a:ext>
            </a:extLst>
          </p:cNvPr>
          <p:cNvSpPr>
            <a:spLocks noGrp="1"/>
          </p:cNvSpPr>
          <p:nvPr>
            <p:ph sz="half" idx="1"/>
          </p:nvPr>
        </p:nvSpPr>
        <p:spPr>
          <a:xfrm>
            <a:off x="768096" y="2286000"/>
            <a:ext cx="3041904" cy="4023360"/>
          </a:xfrm>
        </p:spPr>
        <p:txBody>
          <a:bodyPr>
            <a:normAutofit/>
          </a:bodyPr>
          <a:lstStyle/>
          <a:p>
            <a:pPr marL="0" indent="0">
              <a:buNone/>
            </a:pPr>
            <a:r>
              <a:rPr lang="en-IN" dirty="0"/>
              <a:t>Stripper delivered through small incision over ankle on medial aspect.</a:t>
            </a:r>
          </a:p>
        </p:txBody>
      </p:sp>
      <p:pic>
        <p:nvPicPr>
          <p:cNvPr id="2" name="Picture 2">
            <a:extLst>
              <a:ext uri="{FF2B5EF4-FFF2-40B4-BE49-F238E27FC236}">
                <a16:creationId xmlns:a16="http://schemas.microsoft.com/office/drawing/2014/main" id="{72BD011B-74E1-0FB1-BB9E-38CA87DBA871}"/>
              </a:ext>
            </a:extLst>
          </p:cNvPr>
          <p:cNvPicPr>
            <a:picLocks noGrp="1" noChangeAspect="1" noChangeArrowheads="1"/>
          </p:cNvPicPr>
          <p:nvPr>
            <p:ph sz="half" idx="2"/>
          </p:nvPr>
        </p:nvPicPr>
        <p:blipFill>
          <a:blip r:embed="rId2"/>
          <a:stretch>
            <a:fillRect/>
          </a:stretch>
        </p:blipFill>
        <p:spPr bwMode="auto">
          <a:xfrm>
            <a:off x="4492625" y="3128302"/>
            <a:ext cx="3565525" cy="2338120"/>
          </a:xfrm>
          <a:noFill/>
          <a:ln w="9525">
            <a:noFill/>
            <a:miter lim="800000"/>
            <a:headEnd/>
            <a:tailEnd/>
          </a:ln>
          <a:effectLst/>
        </p:spPr>
      </p:pic>
      <p:sp>
        <p:nvSpPr>
          <p:cNvPr id="3" name="Footer Placeholder 2">
            <a:extLst>
              <a:ext uri="{FF2B5EF4-FFF2-40B4-BE49-F238E27FC236}">
                <a16:creationId xmlns:a16="http://schemas.microsoft.com/office/drawing/2014/main" id="{96DF1FC9-AA8C-0A7B-2343-841E03D14BBB}"/>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28AE5FA6-E887-517E-BAB8-0DE8389DE5D0}"/>
              </a:ext>
            </a:extLst>
          </p:cNvPr>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4068852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757363" y="1981200"/>
            <a:ext cx="5629275" cy="28956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7ECD0E3A-B67C-1239-B3D7-7385720572FE}"/>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8021434D-3070-FB45-24B1-B679633D5B4F}"/>
              </a:ext>
            </a:extLst>
          </p:cNvPr>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148579" y="1816893"/>
            <a:ext cx="6846841" cy="3224213"/>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90DEDF78-0C57-2F95-FA24-C6DA95B603B7}"/>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158826D0-D5B6-57D5-7D71-9D4EB4D5D8F1}"/>
              </a:ext>
            </a:extLst>
          </p:cNvPr>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E844-062B-5452-04BB-D27A8FDACC1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A50907-3D19-5FDB-BCB9-A16400EB1B69}"/>
              </a:ext>
            </a:extLst>
          </p:cNvPr>
          <p:cNvSpPr txBox="1">
            <a:spLocks/>
          </p:cNvSpPr>
          <p:nvPr/>
        </p:nvSpPr>
        <p:spPr>
          <a:xfrm>
            <a:off x="768095" y="2286000"/>
            <a:ext cx="6851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Its origin is where the dorsal vein from the 5th digit (smallest toe) merges with the dorsal venous arch of the foot.</a:t>
            </a:r>
          </a:p>
          <a:p>
            <a:pPr lvl="1">
              <a:buFont typeface="Arial" panose="020B0604020202020204" pitchFamily="34" charset="0"/>
              <a:buChar char="•"/>
            </a:pPr>
            <a:r>
              <a:rPr lang="en-US" sz="2000" dirty="0"/>
              <a:t>It passes posteriorly lateral to the Achilles tendon in the lower calf.</a:t>
            </a:r>
          </a:p>
          <a:p>
            <a:pPr lvl="1">
              <a:buFont typeface="Arial" panose="020B0604020202020204" pitchFamily="34" charset="0"/>
              <a:buChar char="•"/>
            </a:pPr>
            <a:r>
              <a:rPr lang="en-US" sz="2000" dirty="0"/>
              <a:t>The SSV usually lies directly superficial to the deep fascia in the midline as it reaches the upper calf, where it enters the popliteal space between the two heads of the gastrocnemius muscles.</a:t>
            </a:r>
          </a:p>
          <a:p>
            <a:pPr lvl="1">
              <a:buFont typeface="Arial" panose="020B0604020202020204" pitchFamily="34" charset="0"/>
              <a:buChar char="•"/>
            </a:pPr>
            <a:r>
              <a:rPr lang="en-US" sz="2000" dirty="0"/>
              <a:t>In two-thirds of cases, it joins the popliteal vein above the knee joint, and in one-third of cases, it joins with other veins (most often the GSV or the deep muscular veins of the thigh). </a:t>
            </a:r>
          </a:p>
          <a:p>
            <a:pPr lvl="1">
              <a:buFont typeface="Arial" panose="020B0604020202020204" pitchFamily="34" charset="0"/>
              <a:buChar char="•"/>
            </a:pPr>
            <a:r>
              <a:rPr lang="en-US" sz="2000" dirty="0"/>
              <a:t>In some patients, the SSV may have two or three different termination sites.</a:t>
            </a:r>
          </a:p>
          <a:p>
            <a:endParaRPr lang="en-IN" dirty="0"/>
          </a:p>
        </p:txBody>
      </p:sp>
      <p:sp>
        <p:nvSpPr>
          <p:cNvPr id="8" name="Title 1">
            <a:extLst>
              <a:ext uri="{FF2B5EF4-FFF2-40B4-BE49-F238E27FC236}">
                <a16:creationId xmlns:a16="http://schemas.microsoft.com/office/drawing/2014/main" id="{C2FB4368-FD54-78E6-8CBC-985D8B16AA8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2.Short saphenous vein</a:t>
            </a:r>
          </a:p>
        </p:txBody>
      </p:sp>
      <p:pic>
        <p:nvPicPr>
          <p:cNvPr id="6" name="Picture 2" descr="http://upload.wikimedia.org/wikipedia/commons/6/62/Gray582.png">
            <a:extLst>
              <a:ext uri="{FF2B5EF4-FFF2-40B4-BE49-F238E27FC236}">
                <a16:creationId xmlns:a16="http://schemas.microsoft.com/office/drawing/2014/main" id="{9F604797-67C1-E1E5-FEFD-90AE6F673B7C}"/>
              </a:ext>
            </a:extLst>
          </p:cNvPr>
          <p:cNvPicPr>
            <a:picLocks noChangeAspect="1" noChangeArrowheads="1"/>
          </p:cNvPicPr>
          <p:nvPr/>
        </p:nvPicPr>
        <p:blipFill>
          <a:blip r:embed="rId2"/>
          <a:stretch>
            <a:fillRect/>
          </a:stretch>
        </p:blipFill>
        <p:spPr bwMode="auto">
          <a:xfrm>
            <a:off x="7543800" y="3352800"/>
            <a:ext cx="722376" cy="2974490"/>
          </a:xfrm>
          <a:prstGeom prst="rect">
            <a:avLst/>
          </a:prstGeom>
          <a:noFill/>
        </p:spPr>
      </p:pic>
      <p:cxnSp>
        <p:nvCxnSpPr>
          <p:cNvPr id="7" name="Straight Arrow Connector 6">
            <a:extLst>
              <a:ext uri="{FF2B5EF4-FFF2-40B4-BE49-F238E27FC236}">
                <a16:creationId xmlns:a16="http://schemas.microsoft.com/office/drawing/2014/main" id="{CF3E3A35-D41A-79D2-B2DB-D29143122856}"/>
              </a:ext>
            </a:extLst>
          </p:cNvPr>
          <p:cNvCxnSpPr>
            <a:cxnSpLocks/>
          </p:cNvCxnSpPr>
          <p:nvPr/>
        </p:nvCxnSpPr>
        <p:spPr>
          <a:xfrm>
            <a:off x="7962900" y="4937411"/>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EC5976D-CAB3-EF43-22B6-FF5CF6E9BEE2}"/>
              </a:ext>
            </a:extLst>
          </p:cNvPr>
          <p:cNvSpPr txBox="1"/>
          <p:nvPr/>
        </p:nvSpPr>
        <p:spPr>
          <a:xfrm>
            <a:off x="8229600" y="4937411"/>
            <a:ext cx="914400" cy="584775"/>
          </a:xfrm>
          <a:prstGeom prst="rect">
            <a:avLst/>
          </a:prstGeom>
          <a:noFill/>
        </p:spPr>
        <p:txBody>
          <a:bodyPr wrap="square" rtlCol="0">
            <a:spAutoFit/>
          </a:bodyPr>
          <a:lstStyle/>
          <a:p>
            <a:r>
              <a:rPr lang="en-IN" sz="1600" dirty="0" err="1"/>
              <a:t>Sural</a:t>
            </a:r>
            <a:r>
              <a:rPr lang="en-IN" sz="1600" dirty="0"/>
              <a:t> nerve</a:t>
            </a:r>
          </a:p>
        </p:txBody>
      </p:sp>
      <p:sp>
        <p:nvSpPr>
          <p:cNvPr id="2" name="Footer Placeholder 1">
            <a:extLst>
              <a:ext uri="{FF2B5EF4-FFF2-40B4-BE49-F238E27FC236}">
                <a16:creationId xmlns:a16="http://schemas.microsoft.com/office/drawing/2014/main" id="{C941D594-AAF8-A340-2030-7A5B6B94DE96}"/>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EC32B877-6F5D-2278-ED7C-AF9DCF46E08E}"/>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626181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AAB4E-88FD-CE7C-1B8D-778BE512732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FB4F50-FF08-5BF8-A764-E41777CDA52E}"/>
              </a:ext>
            </a:extLst>
          </p:cNvPr>
          <p:cNvSpPr txBox="1">
            <a:spLocks/>
          </p:cNvSpPr>
          <p:nvPr/>
        </p:nvSpPr>
        <p:spPr>
          <a:xfrm>
            <a:off x="768095" y="1150620"/>
            <a:ext cx="32705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IN" sz="2000" dirty="0"/>
              <a:t>Vein is tied with stripper and then stripper is slowly and steadily pulled out through lower wound.</a:t>
            </a:r>
          </a:p>
          <a:p>
            <a:pPr lvl="1">
              <a:buFont typeface="Arial" panose="020B0604020202020204" pitchFamily="34" charset="0"/>
              <a:buChar char="•"/>
            </a:pPr>
            <a:r>
              <a:rPr lang="en-IN" sz="2000" dirty="0"/>
              <a:t>The ‘vein bolus’ is withdrawn slowly from the lower wound.</a:t>
            </a:r>
          </a:p>
          <a:p>
            <a:pPr lvl="1">
              <a:buFont typeface="Arial" panose="020B0604020202020204" pitchFamily="34" charset="0"/>
              <a:buChar char="•"/>
            </a:pPr>
            <a:r>
              <a:rPr lang="en-IN" sz="2000" dirty="0"/>
              <a:t>The residual veins are then ‘wormed out ‘ using multiple stab avulsions using vein hooks, from the preoperative marked sites.</a:t>
            </a:r>
          </a:p>
          <a:p>
            <a:pPr lvl="1">
              <a:buFont typeface="Arial" panose="020B0604020202020204" pitchFamily="34" charset="0"/>
              <a:buChar char="•"/>
            </a:pPr>
            <a:r>
              <a:rPr lang="en-IN" sz="2000" dirty="0"/>
              <a:t>Post operatively limb elevation and compression stockings are given.</a:t>
            </a:r>
          </a:p>
        </p:txBody>
      </p:sp>
      <p:pic>
        <p:nvPicPr>
          <p:cNvPr id="2" name="Picture 2">
            <a:extLst>
              <a:ext uri="{FF2B5EF4-FFF2-40B4-BE49-F238E27FC236}">
                <a16:creationId xmlns:a16="http://schemas.microsoft.com/office/drawing/2014/main" id="{8BDE2EC0-36E1-21FE-ECD6-2A53E542491A}"/>
              </a:ext>
            </a:extLst>
          </p:cNvPr>
          <p:cNvPicPr>
            <a:picLocks noChangeAspect="1" noChangeArrowheads="1"/>
          </p:cNvPicPr>
          <p:nvPr/>
        </p:nvPicPr>
        <p:blipFill>
          <a:blip r:embed="rId2"/>
          <a:stretch>
            <a:fillRect/>
          </a:stretch>
        </p:blipFill>
        <p:spPr bwMode="auto">
          <a:xfrm>
            <a:off x="4492625" y="1752600"/>
            <a:ext cx="3565525" cy="2674143"/>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73E72B7E-A772-25A4-CB72-D97AFF34EA13}"/>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3909D967-AC1F-13E3-23F5-E093C379E0FF}"/>
              </a:ext>
            </a:extLst>
          </p:cNvPr>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823139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9BB29-6946-F6BA-53B7-D246B2C9A6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A059941-84BD-193C-66C8-F5573E8BFFBD}"/>
              </a:ext>
            </a:extLst>
          </p:cNvPr>
          <p:cNvSpPr>
            <a:spLocks noGrp="1"/>
          </p:cNvSpPr>
          <p:nvPr>
            <p:ph type="title"/>
          </p:nvPr>
        </p:nvSpPr>
        <p:spPr/>
        <p:txBody>
          <a:bodyPr>
            <a:noAutofit/>
          </a:bodyPr>
          <a:lstStyle/>
          <a:p>
            <a:r>
              <a:rPr lang="en-IN" b="1" dirty="0"/>
              <a:t>STEPS OF SURGERY FOR SSV</a:t>
            </a:r>
          </a:p>
        </p:txBody>
      </p:sp>
      <p:sp>
        <p:nvSpPr>
          <p:cNvPr id="3" name="Footer Placeholder 2">
            <a:extLst>
              <a:ext uri="{FF2B5EF4-FFF2-40B4-BE49-F238E27FC236}">
                <a16:creationId xmlns:a16="http://schemas.microsoft.com/office/drawing/2014/main" id="{53C2A8A1-B94E-5F4B-1346-5F24A5D346A5}"/>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3F8E3D19-53B4-7EB0-BF1E-483AE3734650}"/>
              </a:ext>
            </a:extLst>
          </p:cNvPr>
          <p:cNvSpPr>
            <a:spLocks noGrp="1"/>
          </p:cNvSpPr>
          <p:nvPr>
            <p:ph type="sldNum" sz="quarter" idx="12"/>
          </p:nvPr>
        </p:nvSpPr>
        <p:spPr/>
        <p:txBody>
          <a:bodyPr/>
          <a:lstStyle/>
          <a:p>
            <a:fld id="{B6F15528-21DE-4FAA-801E-634DDDAF4B2B}" type="slidenum">
              <a:rPr lang="en-US" smtClean="0"/>
              <a:pPr/>
              <a:t>51</a:t>
            </a:fld>
            <a:endParaRPr lang="en-US"/>
          </a:p>
        </p:txBody>
      </p:sp>
      <p:sp>
        <p:nvSpPr>
          <p:cNvPr id="5" name="Content Placeholder 4">
            <a:extLst>
              <a:ext uri="{FF2B5EF4-FFF2-40B4-BE49-F238E27FC236}">
                <a16:creationId xmlns:a16="http://schemas.microsoft.com/office/drawing/2014/main" id="{F186CA17-FDA0-87DF-F0F4-E25731EA1D51}"/>
              </a:ext>
            </a:extLst>
          </p:cNvPr>
          <p:cNvSpPr txBox="1">
            <a:spLocks/>
          </p:cNvSpPr>
          <p:nvPr/>
        </p:nvSpPr>
        <p:spPr>
          <a:xfrm>
            <a:off x="768095" y="1752600"/>
            <a:ext cx="76139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IN" sz="2000" dirty="0"/>
              <a:t>After anaesthesia proper position is given.</a:t>
            </a:r>
          </a:p>
          <a:p>
            <a:pPr lvl="1">
              <a:buFont typeface="Arial" panose="020B0604020202020204" pitchFamily="34" charset="0"/>
              <a:buChar char="•"/>
            </a:pPr>
            <a:r>
              <a:rPr lang="en-IN" sz="2000" dirty="0"/>
              <a:t>The patient must be face down and the knee is flexed a little, by placing sandbag under the ankle.</a:t>
            </a:r>
          </a:p>
          <a:p>
            <a:pPr lvl="1">
              <a:buFont typeface="Arial" panose="020B0604020202020204" pitchFamily="34" charset="0"/>
              <a:buChar char="•"/>
            </a:pPr>
            <a:r>
              <a:rPr lang="en-IN" sz="2000" dirty="0"/>
              <a:t>Lateral leg position.</a:t>
            </a:r>
          </a:p>
          <a:p>
            <a:pPr lvl="1">
              <a:buFont typeface="Arial" panose="020B0604020202020204" pitchFamily="34" charset="0"/>
              <a:buChar char="•"/>
            </a:pPr>
            <a:r>
              <a:rPr lang="en-IN" sz="2000" dirty="0"/>
              <a:t>The foot of the table is tilted up a little, so that legs are above the heart.</a:t>
            </a:r>
          </a:p>
        </p:txBody>
      </p:sp>
      <p:pic>
        <p:nvPicPr>
          <p:cNvPr id="2" name="Picture 2">
            <a:extLst>
              <a:ext uri="{FF2B5EF4-FFF2-40B4-BE49-F238E27FC236}">
                <a16:creationId xmlns:a16="http://schemas.microsoft.com/office/drawing/2014/main" id="{57683D69-83CE-1572-525E-B18D586AD774}"/>
              </a:ext>
            </a:extLst>
          </p:cNvPr>
          <p:cNvPicPr>
            <a:picLocks noChangeAspect="1" noChangeArrowheads="1"/>
          </p:cNvPicPr>
          <p:nvPr/>
        </p:nvPicPr>
        <p:blipFill>
          <a:blip r:embed="rId2"/>
          <a:srcRect/>
          <a:stretch>
            <a:fillRect/>
          </a:stretch>
        </p:blipFill>
        <p:spPr bwMode="auto">
          <a:xfrm>
            <a:off x="2228850" y="3793656"/>
            <a:ext cx="5829300" cy="2479128"/>
          </a:xfrm>
          <a:prstGeom prst="rect">
            <a:avLst/>
          </a:prstGeom>
          <a:noFill/>
          <a:ln w="9525">
            <a:noFill/>
            <a:miter lim="800000"/>
            <a:headEnd/>
            <a:tailEnd/>
          </a:ln>
          <a:effectLst/>
        </p:spPr>
      </p:pic>
    </p:spTree>
    <p:extLst>
      <p:ext uri="{BB962C8B-B14F-4D97-AF65-F5344CB8AC3E}">
        <p14:creationId xmlns:p14="http://schemas.microsoft.com/office/powerpoint/2010/main" val="4199665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88C6F-1B88-5D9A-E33C-4B2B20B18AF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6DCFF5-D1F6-8FE2-14A9-86AF9E219DFD}"/>
              </a:ext>
            </a:extLst>
          </p:cNvPr>
          <p:cNvSpPr txBox="1">
            <a:spLocks/>
          </p:cNvSpPr>
          <p:nvPr/>
        </p:nvSpPr>
        <p:spPr>
          <a:xfrm>
            <a:off x="768095" y="1150620"/>
            <a:ext cx="76139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IN" sz="2000" dirty="0"/>
              <a:t>Incision is kept at least 5 cm long, transversely across the popliteal fossa, in one of the transverse line of skin about the level with knee joint.</a:t>
            </a:r>
          </a:p>
          <a:p>
            <a:pPr lvl="1">
              <a:buFont typeface="Arial" panose="020B0604020202020204" pitchFamily="34" charset="0"/>
              <a:buChar char="•"/>
            </a:pPr>
            <a:r>
              <a:rPr lang="en-IN" sz="2000" dirty="0"/>
              <a:t>The incision is deepened until the deep fascia and short saphenous vein lies deep to this.</a:t>
            </a:r>
          </a:p>
          <a:p>
            <a:pPr lvl="1">
              <a:buFont typeface="Arial" panose="020B0604020202020204" pitchFamily="34" charset="0"/>
              <a:buChar char="•"/>
            </a:pPr>
            <a:r>
              <a:rPr lang="en-IN" sz="2000" dirty="0"/>
              <a:t>The fascia is divided transversely in the line of incision.</a:t>
            </a:r>
          </a:p>
          <a:p>
            <a:pPr lvl="1">
              <a:buFont typeface="Arial" panose="020B0604020202020204" pitchFamily="34" charset="0"/>
              <a:buChar char="•"/>
            </a:pPr>
            <a:r>
              <a:rPr lang="en-IN" sz="2000" dirty="0"/>
              <a:t>The short saphenous vein is then seen or sought for between the two heads of gastrocnemius.</a:t>
            </a:r>
          </a:p>
          <a:p>
            <a:pPr lvl="1">
              <a:buFont typeface="Arial" panose="020B0604020202020204" pitchFamily="34" charset="0"/>
              <a:buChar char="•"/>
            </a:pPr>
            <a:r>
              <a:rPr lang="en-IN" sz="2000" dirty="0"/>
              <a:t>As soon as the SSV is identified, it is lifted up in a pair of artery forceps and the knee is flexed still further.</a:t>
            </a:r>
          </a:p>
          <a:p>
            <a:pPr lvl="1">
              <a:buFont typeface="Arial" panose="020B0604020202020204" pitchFamily="34" charset="0"/>
              <a:buChar char="•"/>
            </a:pPr>
            <a:r>
              <a:rPr lang="en-IN" sz="2000" dirty="0"/>
              <a:t>Then flush </a:t>
            </a:r>
            <a:r>
              <a:rPr lang="en-IN" sz="2000" dirty="0" err="1"/>
              <a:t>saphenopopliteal</a:t>
            </a:r>
            <a:r>
              <a:rPr lang="en-IN" sz="2000" dirty="0"/>
              <a:t> ligation (&amp; trans fixation) done with ligation of all the side branches of SSV, right </a:t>
            </a:r>
            <a:r>
              <a:rPr lang="en-IN" sz="2000" dirty="0" err="1"/>
              <a:t>upto</a:t>
            </a:r>
            <a:r>
              <a:rPr lang="en-IN" sz="2000" dirty="0"/>
              <a:t> its junction with the popliteal vein.</a:t>
            </a:r>
          </a:p>
        </p:txBody>
      </p:sp>
      <p:sp>
        <p:nvSpPr>
          <p:cNvPr id="2" name="Footer Placeholder 1">
            <a:extLst>
              <a:ext uri="{FF2B5EF4-FFF2-40B4-BE49-F238E27FC236}">
                <a16:creationId xmlns:a16="http://schemas.microsoft.com/office/drawing/2014/main" id="{96ACB148-E5B4-D364-F841-AF99B31EEA5B}"/>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42E68ED5-B5CE-85E7-1B25-2232309899E6}"/>
              </a:ext>
            </a:extLst>
          </p:cNvPr>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234781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D2239-2C7C-8E8F-0A5E-5DFF0A330D7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6C2F78-561D-917C-22E7-5BDB4BCF1212}"/>
              </a:ext>
            </a:extLst>
          </p:cNvPr>
          <p:cNvSpPr txBox="1">
            <a:spLocks/>
          </p:cNvSpPr>
          <p:nvPr/>
        </p:nvSpPr>
        <p:spPr>
          <a:xfrm>
            <a:off x="768095" y="1150620"/>
            <a:ext cx="7613905"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Arial" panose="020B0604020202020204" pitchFamily="34" charset="0"/>
              <a:buChar char="•"/>
            </a:pPr>
            <a:r>
              <a:rPr lang="en-IN" dirty="0"/>
              <a:t>Then stripper is passed down distally, directed by finger.</a:t>
            </a:r>
          </a:p>
          <a:p>
            <a:pPr>
              <a:buFont typeface="Arial" panose="020B0604020202020204" pitchFamily="34" charset="0"/>
              <a:buChar char="•"/>
            </a:pPr>
            <a:r>
              <a:rPr lang="en-IN" dirty="0"/>
              <a:t>And delivered to point below external </a:t>
            </a:r>
            <a:r>
              <a:rPr lang="en-IN" dirty="0" err="1"/>
              <a:t>malleous</a:t>
            </a:r>
            <a:r>
              <a:rPr lang="en-IN" dirty="0"/>
              <a:t> through a small transverse incision.</a:t>
            </a:r>
          </a:p>
        </p:txBody>
      </p:sp>
      <p:pic>
        <p:nvPicPr>
          <p:cNvPr id="2" name="Picture 2">
            <a:extLst>
              <a:ext uri="{FF2B5EF4-FFF2-40B4-BE49-F238E27FC236}">
                <a16:creationId xmlns:a16="http://schemas.microsoft.com/office/drawing/2014/main" id="{DF8D843C-A1C9-7D09-2677-0E1F1D6D2F6F}"/>
              </a:ext>
            </a:extLst>
          </p:cNvPr>
          <p:cNvPicPr>
            <a:picLocks noChangeAspect="1" noChangeArrowheads="1"/>
          </p:cNvPicPr>
          <p:nvPr/>
        </p:nvPicPr>
        <p:blipFill>
          <a:blip r:embed="rId2"/>
          <a:stretch>
            <a:fillRect/>
          </a:stretch>
        </p:blipFill>
        <p:spPr bwMode="auto">
          <a:xfrm>
            <a:off x="4492625" y="2605069"/>
            <a:ext cx="3565525" cy="3384587"/>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D192EE1E-8D67-57E3-EC28-F49B8981DC1C}"/>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5853BB92-6571-F565-F5B3-3B2C923E460D}"/>
              </a:ext>
            </a:extLst>
          </p:cNvPr>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445516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BE0E7-CA01-3A1F-DD39-38E7D130503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3BAE4EC-48F5-F1CF-5FE3-0966891FAB16}"/>
              </a:ext>
            </a:extLst>
          </p:cNvPr>
          <p:cNvSpPr>
            <a:spLocks noGrp="1"/>
          </p:cNvSpPr>
          <p:nvPr>
            <p:ph type="title"/>
          </p:nvPr>
        </p:nvSpPr>
        <p:spPr/>
        <p:txBody>
          <a:bodyPr>
            <a:noAutofit/>
          </a:bodyPr>
          <a:lstStyle/>
          <a:p>
            <a:r>
              <a:rPr lang="en-IN" b="1" dirty="0"/>
              <a:t>INTRA - OPERATIVE COMPLICATIONS OF THE SURGERY</a:t>
            </a:r>
          </a:p>
        </p:txBody>
      </p:sp>
      <p:sp>
        <p:nvSpPr>
          <p:cNvPr id="3" name="Footer Placeholder 2">
            <a:extLst>
              <a:ext uri="{FF2B5EF4-FFF2-40B4-BE49-F238E27FC236}">
                <a16:creationId xmlns:a16="http://schemas.microsoft.com/office/drawing/2014/main" id="{3B5474A9-4971-9A74-2748-A01A8C88CE5E}"/>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C40751E1-C6F1-A6DA-C30F-7091D0413333}"/>
              </a:ext>
            </a:extLst>
          </p:cNvPr>
          <p:cNvSpPr>
            <a:spLocks noGrp="1"/>
          </p:cNvSpPr>
          <p:nvPr>
            <p:ph type="sldNum" sz="quarter" idx="12"/>
          </p:nvPr>
        </p:nvSpPr>
        <p:spPr/>
        <p:txBody>
          <a:bodyPr/>
          <a:lstStyle/>
          <a:p>
            <a:fld id="{B6F15528-21DE-4FAA-801E-634DDDAF4B2B}" type="slidenum">
              <a:rPr lang="en-US" smtClean="0"/>
              <a:pPr/>
              <a:t>54</a:t>
            </a:fld>
            <a:endParaRPr lang="en-US"/>
          </a:p>
        </p:txBody>
      </p:sp>
      <p:sp>
        <p:nvSpPr>
          <p:cNvPr id="2" name="Content Placeholder 4">
            <a:extLst>
              <a:ext uri="{FF2B5EF4-FFF2-40B4-BE49-F238E27FC236}">
                <a16:creationId xmlns:a16="http://schemas.microsoft.com/office/drawing/2014/main" id="{D08C797A-EAA3-F929-B6E4-A5CC1C3C3BF4}"/>
              </a:ext>
            </a:extLst>
          </p:cNvPr>
          <p:cNvSpPr txBox="1">
            <a:spLocks/>
          </p:cNvSpPr>
          <p:nvPr/>
        </p:nvSpPr>
        <p:spPr>
          <a:xfrm>
            <a:off x="768095" y="2286000"/>
            <a:ext cx="5327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IN" sz="2000" dirty="0"/>
              <a:t>Bleeding From A Torn </a:t>
            </a:r>
            <a:r>
              <a:rPr lang="en-IN" sz="2000" dirty="0" err="1"/>
              <a:t>Saphena</a:t>
            </a:r>
            <a:r>
              <a:rPr lang="en-IN" sz="2000" dirty="0"/>
              <a:t> Varix</a:t>
            </a:r>
          </a:p>
          <a:p>
            <a:pPr lvl="1">
              <a:buFont typeface="Arial" panose="020B0604020202020204" pitchFamily="34" charset="0"/>
              <a:buChar char="•"/>
            </a:pPr>
            <a:r>
              <a:rPr lang="en-IN" sz="2000" dirty="0"/>
              <a:t>Injury To Common Femoral Vein</a:t>
            </a:r>
          </a:p>
          <a:p>
            <a:pPr lvl="1">
              <a:buFont typeface="Arial" panose="020B0604020202020204" pitchFamily="34" charset="0"/>
              <a:buChar char="•"/>
            </a:pPr>
            <a:r>
              <a:rPr lang="en-IN" sz="2000" dirty="0"/>
              <a:t>Injury To common Femoral Artery</a:t>
            </a:r>
          </a:p>
          <a:p>
            <a:pPr lvl="1">
              <a:buFont typeface="Arial" panose="020B0604020202020204" pitchFamily="34" charset="0"/>
              <a:buChar char="•"/>
            </a:pPr>
            <a:r>
              <a:rPr lang="en-IN" sz="2000" dirty="0"/>
              <a:t>Injury To </a:t>
            </a:r>
            <a:r>
              <a:rPr lang="en-IN" sz="2000" dirty="0" err="1"/>
              <a:t>Saphaneous</a:t>
            </a:r>
            <a:r>
              <a:rPr lang="en-IN" sz="2000" dirty="0"/>
              <a:t> Nerve</a:t>
            </a:r>
          </a:p>
          <a:p>
            <a:pPr lvl="1">
              <a:buFont typeface="Arial" panose="020B0604020202020204" pitchFamily="34" charset="0"/>
              <a:buChar char="•"/>
            </a:pPr>
            <a:r>
              <a:rPr lang="en-IN" sz="2000" dirty="0"/>
              <a:t>Injury To Sural Nerve</a:t>
            </a:r>
          </a:p>
        </p:txBody>
      </p:sp>
    </p:spTree>
    <p:extLst>
      <p:ext uri="{BB962C8B-B14F-4D97-AF65-F5344CB8AC3E}">
        <p14:creationId xmlns:p14="http://schemas.microsoft.com/office/powerpoint/2010/main" val="3717284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IMMEDIATE POST-OP CARE</a:t>
            </a:r>
          </a:p>
        </p:txBody>
      </p:sp>
      <p:sp>
        <p:nvSpPr>
          <p:cNvPr id="3" name="Content Placeholder 2"/>
          <p:cNvSpPr>
            <a:spLocks noGrp="1"/>
          </p:cNvSpPr>
          <p:nvPr>
            <p:ph idx="1"/>
          </p:nvPr>
        </p:nvSpPr>
        <p:spPr/>
        <p:txBody>
          <a:bodyPr>
            <a:normAutofit/>
          </a:bodyPr>
          <a:lstStyle/>
          <a:p>
            <a:r>
              <a:rPr lang="en-IN" dirty="0"/>
              <a:t>Three factors to be kept in mind in the first week:</a:t>
            </a:r>
          </a:p>
          <a:p>
            <a:r>
              <a:rPr lang="en-IN" dirty="0"/>
              <a:t>1. Maintenance of firm elastic pressure over whole limb.</a:t>
            </a:r>
          </a:p>
          <a:p>
            <a:r>
              <a:rPr lang="en-IN" dirty="0"/>
              <a:t>2. Regular movement and exercise of the legs</a:t>
            </a:r>
          </a:p>
          <a:p>
            <a:r>
              <a:rPr lang="en-IN" dirty="0"/>
              <a:t>3. Elevation of the foot of the bed 6 to 9 inches so that the leg are just above the heart level when the patient is in bed.</a:t>
            </a:r>
          </a:p>
        </p:txBody>
      </p:sp>
      <p:sp>
        <p:nvSpPr>
          <p:cNvPr id="4" name="Footer Placeholder 3">
            <a:extLst>
              <a:ext uri="{FF2B5EF4-FFF2-40B4-BE49-F238E27FC236}">
                <a16:creationId xmlns:a16="http://schemas.microsoft.com/office/drawing/2014/main" id="{C34FB8EF-23EF-E52B-E2F0-3207428CA808}"/>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8192B3D0-3981-BD0E-EDCD-60E3A97C2E0E}"/>
              </a:ext>
            </a:extLst>
          </p:cNvPr>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Post operative complications</a:t>
            </a:r>
          </a:p>
        </p:txBody>
      </p:sp>
      <p:sp>
        <p:nvSpPr>
          <p:cNvPr id="3" name="Footer Placeholder 2">
            <a:extLst>
              <a:ext uri="{FF2B5EF4-FFF2-40B4-BE49-F238E27FC236}">
                <a16:creationId xmlns:a16="http://schemas.microsoft.com/office/drawing/2014/main" id="{ECDEA815-7CA5-068A-421D-65B16FEA0AB3}"/>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9563D26D-C594-1C89-5CE7-4C75C7AB2D69}"/>
              </a:ext>
            </a:extLst>
          </p:cNvPr>
          <p:cNvSpPr>
            <a:spLocks noGrp="1"/>
          </p:cNvSpPr>
          <p:nvPr>
            <p:ph type="sldNum" sz="quarter" idx="12"/>
          </p:nvPr>
        </p:nvSpPr>
        <p:spPr/>
        <p:txBody>
          <a:bodyPr/>
          <a:lstStyle/>
          <a:p>
            <a:fld id="{B6F15528-21DE-4FAA-801E-634DDDAF4B2B}" type="slidenum">
              <a:rPr lang="en-US" smtClean="0"/>
              <a:pPr/>
              <a:t>56</a:t>
            </a:fld>
            <a:endParaRPr lang="en-US"/>
          </a:p>
        </p:txBody>
      </p:sp>
      <p:sp>
        <p:nvSpPr>
          <p:cNvPr id="4" name="Content Placeholder 2">
            <a:extLst>
              <a:ext uri="{FF2B5EF4-FFF2-40B4-BE49-F238E27FC236}">
                <a16:creationId xmlns:a16="http://schemas.microsoft.com/office/drawing/2014/main" id="{5216781F-4945-6C66-19A1-7D338B4318D4}"/>
              </a:ext>
            </a:extLst>
          </p:cNvPr>
          <p:cNvSpPr txBox="1">
            <a:spLocks/>
          </p:cNvSpPr>
          <p:nvPr/>
        </p:nvSpPr>
        <p:spPr>
          <a:xfrm>
            <a:off x="920496" y="1752600"/>
            <a:ext cx="7290055" cy="4709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sz="1600" b="1" dirty="0"/>
              <a:t>Haematoma and </a:t>
            </a:r>
            <a:r>
              <a:rPr lang="en-IN" sz="1600" b="1" dirty="0" err="1"/>
              <a:t>buising</a:t>
            </a:r>
            <a:endParaRPr lang="en-IN" sz="1600" b="1" dirty="0"/>
          </a:p>
          <a:p>
            <a:pPr>
              <a:buFont typeface="Arial" panose="020B0604020202020204" pitchFamily="34" charset="0"/>
              <a:buChar char="•"/>
            </a:pPr>
            <a:r>
              <a:rPr lang="en-IN" sz="1400" i="1" dirty="0"/>
              <a:t>Normally bruise absorbed within 3-4 </a:t>
            </a:r>
            <a:r>
              <a:rPr lang="en-IN" sz="1400" i="1" dirty="0" err="1"/>
              <a:t>wks</a:t>
            </a:r>
            <a:endParaRPr lang="en-IN" sz="1400" i="1" dirty="0"/>
          </a:p>
          <a:p>
            <a:pPr>
              <a:buFont typeface="Arial" panose="020B0604020202020204" pitchFamily="34" charset="0"/>
              <a:buChar char="•"/>
            </a:pPr>
            <a:r>
              <a:rPr lang="en-IN" sz="1400" i="1" dirty="0"/>
              <a:t>Small </a:t>
            </a:r>
            <a:r>
              <a:rPr lang="en-IN" sz="1400" i="1" dirty="0" err="1"/>
              <a:t>haematos</a:t>
            </a:r>
            <a:r>
              <a:rPr lang="en-IN" sz="1400" i="1" dirty="0"/>
              <a:t> get reabsorbed large haematomas</a:t>
            </a:r>
          </a:p>
          <a:p>
            <a:pPr>
              <a:buFont typeface="Arial" panose="020B0604020202020204" pitchFamily="34" charset="0"/>
              <a:buChar char="•"/>
            </a:pPr>
            <a:r>
              <a:rPr lang="en-IN" sz="1400" i="1" dirty="0"/>
              <a:t>More than 4 cm </a:t>
            </a:r>
            <a:r>
              <a:rPr lang="en-IN" sz="1400" i="1" dirty="0" err="1"/>
              <a:t>evacuatedunder</a:t>
            </a:r>
            <a:r>
              <a:rPr lang="en-IN" sz="1400" i="1" dirty="0"/>
              <a:t> LA with sterile precautions</a:t>
            </a:r>
          </a:p>
          <a:p>
            <a:pPr marL="0" indent="0">
              <a:buNone/>
            </a:pPr>
            <a:r>
              <a:rPr lang="en-IN" sz="1600" b="1" dirty="0" err="1"/>
              <a:t>Lymphatoma</a:t>
            </a:r>
            <a:endParaRPr lang="en-IN" sz="1600" b="1" dirty="0"/>
          </a:p>
          <a:p>
            <a:pPr>
              <a:buFont typeface="Arial" panose="020B0604020202020204" pitchFamily="34" charset="0"/>
              <a:buChar char="•"/>
            </a:pPr>
            <a:r>
              <a:rPr lang="en-IN" sz="1400" i="1" dirty="0"/>
              <a:t>Generally occurs on 5-6 post op day</a:t>
            </a:r>
          </a:p>
          <a:p>
            <a:pPr>
              <a:buFont typeface="Arial" panose="020B0604020202020204" pitchFamily="34" charset="0"/>
              <a:buChar char="•"/>
            </a:pPr>
            <a:r>
              <a:rPr lang="en-IN" sz="1400" i="1" dirty="0"/>
              <a:t>Get absorbed within 1-2 </a:t>
            </a:r>
            <a:r>
              <a:rPr lang="en-IN" sz="1400" i="1" dirty="0" err="1"/>
              <a:t>wks</a:t>
            </a:r>
            <a:endParaRPr lang="en-IN" sz="1400" i="1" dirty="0"/>
          </a:p>
          <a:p>
            <a:pPr>
              <a:buFont typeface="Arial" panose="020B0604020202020204" pitchFamily="34" charset="0"/>
              <a:buChar char="•"/>
            </a:pPr>
            <a:r>
              <a:rPr lang="en-IN" sz="1400" i="1" dirty="0"/>
              <a:t>Should not be </a:t>
            </a:r>
            <a:r>
              <a:rPr lang="en-IN" sz="1400" i="1" dirty="0" err="1"/>
              <a:t>interveined</a:t>
            </a:r>
            <a:r>
              <a:rPr lang="en-IN" sz="1400" i="1" dirty="0"/>
              <a:t> as may lead to lymphatic fistula formation</a:t>
            </a:r>
          </a:p>
          <a:p>
            <a:pPr>
              <a:buFont typeface="Arial" panose="020B0604020202020204" pitchFamily="34" charset="0"/>
              <a:buChar char="•"/>
            </a:pPr>
            <a:r>
              <a:rPr lang="en-IN" sz="1400" dirty="0"/>
              <a:t>Wound sepsis</a:t>
            </a:r>
          </a:p>
          <a:p>
            <a:pPr>
              <a:buFont typeface="Arial" panose="020B0604020202020204" pitchFamily="34" charset="0"/>
              <a:buChar char="•"/>
            </a:pPr>
            <a:r>
              <a:rPr lang="en-IN" sz="1400" dirty="0"/>
              <a:t>Post operative saphenous neuritis</a:t>
            </a:r>
          </a:p>
          <a:p>
            <a:pPr>
              <a:buFont typeface="Arial" panose="020B0604020202020204" pitchFamily="34" charset="0"/>
              <a:buChar char="•"/>
            </a:pPr>
            <a:r>
              <a:rPr lang="en-IN" sz="1400" dirty="0"/>
              <a:t>Lymphoedema of leg</a:t>
            </a:r>
          </a:p>
          <a:p>
            <a:pPr>
              <a:buFont typeface="Arial" panose="020B0604020202020204" pitchFamily="34" charset="0"/>
              <a:buChar char="•"/>
            </a:pPr>
            <a:r>
              <a:rPr lang="en-IN" sz="1400" dirty="0"/>
              <a:t>Induration of stripper tract</a:t>
            </a:r>
          </a:p>
          <a:p>
            <a:pPr>
              <a:buFont typeface="Arial" panose="020B0604020202020204" pitchFamily="34" charset="0"/>
              <a:buChar char="•"/>
            </a:pPr>
            <a:r>
              <a:rPr lang="en-IN" sz="1400" dirty="0"/>
              <a:t>DVT and embolism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528304" cy="1499616"/>
          </a:xfrm>
        </p:spPr>
        <p:txBody>
          <a:bodyPr>
            <a:noAutofit/>
          </a:bodyPr>
          <a:lstStyle/>
          <a:p>
            <a:r>
              <a:rPr lang="en-IN" b="1" dirty="0"/>
              <a:t>Extra fascial ligation of perforators (</a:t>
            </a:r>
            <a:r>
              <a:rPr lang="en-IN" b="1" dirty="0" err="1"/>
              <a:t>Cocketts</a:t>
            </a:r>
            <a:r>
              <a:rPr lang="en-IN" b="1" dirty="0"/>
              <a:t> procedure)</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IN" sz="2000" dirty="0"/>
              <a:t>Not commonly employed.</a:t>
            </a:r>
          </a:p>
          <a:p>
            <a:pPr lvl="1">
              <a:buFont typeface="Arial" panose="020B0604020202020204" pitchFamily="34" charset="0"/>
              <a:buChar char="•"/>
            </a:pPr>
            <a:r>
              <a:rPr lang="en-IN" sz="2000" dirty="0"/>
              <a:t>Aim is to clear all the extra fascial veins.</a:t>
            </a:r>
          </a:p>
          <a:p>
            <a:pPr lvl="1">
              <a:buFont typeface="Arial" panose="020B0604020202020204" pitchFamily="34" charset="0"/>
              <a:buChar char="•"/>
            </a:pPr>
            <a:r>
              <a:rPr lang="en-IN" sz="2000" dirty="0"/>
              <a:t>More traumatic due to adherence of subcutaneous fat and connective tissue to the fascia.</a:t>
            </a:r>
          </a:p>
        </p:txBody>
      </p:sp>
      <p:sp>
        <p:nvSpPr>
          <p:cNvPr id="4" name="Footer Placeholder 3">
            <a:extLst>
              <a:ext uri="{FF2B5EF4-FFF2-40B4-BE49-F238E27FC236}">
                <a16:creationId xmlns:a16="http://schemas.microsoft.com/office/drawing/2014/main" id="{BBA51359-FC96-6CA7-38D0-F30A1FB84D08}"/>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4A48226F-E3EE-09AF-D3E1-4FD219469D3A}"/>
              </a:ext>
            </a:extLst>
          </p:cNvPr>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4375F-59B1-BFEE-DE59-80A1079366B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93F6F2-32D5-7223-67A4-7355C4B0B52D}"/>
              </a:ext>
            </a:extLst>
          </p:cNvPr>
          <p:cNvSpPr txBox="1">
            <a:spLocks/>
          </p:cNvSpPr>
          <p:nvPr/>
        </p:nvSpPr>
        <p:spPr>
          <a:xfrm>
            <a:off x="768095" y="2286000"/>
            <a:ext cx="5327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IN" dirty="0"/>
              <a:t>People who suffer with leg ulcers due to incompetent venous perforators.</a:t>
            </a:r>
          </a:p>
          <a:p>
            <a:endParaRPr lang="en-IN" dirty="0"/>
          </a:p>
          <a:p>
            <a:endParaRPr lang="en-IN" dirty="0"/>
          </a:p>
          <a:p>
            <a:pPr marL="0" indent="0">
              <a:buNone/>
            </a:pPr>
            <a:r>
              <a:rPr lang="en-IN" dirty="0">
                <a:solidFill>
                  <a:schemeClr val="accent1"/>
                </a:solidFill>
              </a:rPr>
              <a:t>Indication:</a:t>
            </a:r>
          </a:p>
          <a:p>
            <a:pPr lvl="1">
              <a:buFont typeface="Arial" panose="020B0604020202020204" pitchFamily="34" charset="0"/>
              <a:buChar char="•"/>
            </a:pPr>
            <a:r>
              <a:rPr lang="en-IN" sz="2000" dirty="0"/>
              <a:t>Incompetent perforating veins in calf with no superficial venous reflux or no evidence of DVT on Doppler .</a:t>
            </a:r>
          </a:p>
          <a:p>
            <a:pPr lvl="1">
              <a:buFont typeface="Arial" panose="020B0604020202020204" pitchFamily="34" charset="0"/>
              <a:buChar char="•"/>
            </a:pPr>
            <a:r>
              <a:rPr lang="en-IN" sz="2000" dirty="0"/>
              <a:t>Patient with LSV / SSV varicosity with ulcer.</a:t>
            </a:r>
          </a:p>
        </p:txBody>
      </p:sp>
      <p:sp>
        <p:nvSpPr>
          <p:cNvPr id="8" name="Title 1">
            <a:extLst>
              <a:ext uri="{FF2B5EF4-FFF2-40B4-BE49-F238E27FC236}">
                <a16:creationId xmlns:a16="http://schemas.microsoft.com/office/drawing/2014/main" id="{3C449987-F581-4FDF-8DE4-A071BB4E4992}"/>
              </a:ext>
            </a:extLst>
          </p:cNvPr>
          <p:cNvSpPr txBox="1">
            <a:spLocks/>
          </p:cNvSpPr>
          <p:nvPr/>
        </p:nvSpPr>
        <p:spPr>
          <a:xfrm>
            <a:off x="768096" y="585216"/>
            <a:ext cx="110429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Subfascial Endoscopic Perforator</a:t>
            </a:r>
          </a:p>
          <a:p>
            <a:r>
              <a:rPr lang="en-US" b="1" dirty="0"/>
              <a:t>Surgery</a:t>
            </a:r>
          </a:p>
        </p:txBody>
      </p:sp>
      <p:pic>
        <p:nvPicPr>
          <p:cNvPr id="3" name="Picture 2">
            <a:extLst>
              <a:ext uri="{FF2B5EF4-FFF2-40B4-BE49-F238E27FC236}">
                <a16:creationId xmlns:a16="http://schemas.microsoft.com/office/drawing/2014/main" id="{4E820021-6054-5311-00FC-BCD8D5F90597}"/>
              </a:ext>
            </a:extLst>
          </p:cNvPr>
          <p:cNvPicPr>
            <a:picLocks noChangeAspect="1" noChangeArrowheads="1"/>
          </p:cNvPicPr>
          <p:nvPr/>
        </p:nvPicPr>
        <p:blipFill>
          <a:blip r:embed="rId2"/>
          <a:stretch>
            <a:fillRect/>
          </a:stretch>
        </p:blipFill>
        <p:spPr bwMode="auto">
          <a:xfrm>
            <a:off x="4234806" y="2773151"/>
            <a:ext cx="3722387" cy="1311698"/>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F032E93B-E215-2A91-2F3C-E57E8152583A}"/>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68882C05-7107-5E71-2137-FEA589B99BB8}"/>
              </a:ext>
            </a:extLst>
          </p:cNvPr>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1855352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CBB85-749E-893A-1780-B0574CF862C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DD0DB83-99D3-6794-5EE7-DF6B4D0065C2}"/>
              </a:ext>
            </a:extLst>
          </p:cNvPr>
          <p:cNvSpPr>
            <a:spLocks noGrp="1"/>
          </p:cNvSpPr>
          <p:nvPr>
            <p:ph type="title"/>
          </p:nvPr>
        </p:nvSpPr>
        <p:spPr/>
        <p:txBody>
          <a:bodyPr/>
          <a:lstStyle/>
          <a:p>
            <a:r>
              <a:rPr lang="en-US" b="1" dirty="0">
                <a:solidFill>
                  <a:schemeClr val="accent1"/>
                </a:solidFill>
              </a:rPr>
              <a:t>Insertion Of Ports for SEPS</a:t>
            </a:r>
            <a:endParaRPr lang="en-IN" b="1" dirty="0">
              <a:solidFill>
                <a:schemeClr val="accent1"/>
              </a:solidFill>
            </a:endParaRPr>
          </a:p>
        </p:txBody>
      </p:sp>
      <p:sp>
        <p:nvSpPr>
          <p:cNvPr id="6" name="Content Placeholder 5">
            <a:extLst>
              <a:ext uri="{FF2B5EF4-FFF2-40B4-BE49-F238E27FC236}">
                <a16:creationId xmlns:a16="http://schemas.microsoft.com/office/drawing/2014/main" id="{AF720139-D118-529F-222B-677FE3850E85}"/>
              </a:ext>
            </a:extLst>
          </p:cNvPr>
          <p:cNvSpPr>
            <a:spLocks noGrp="1"/>
          </p:cNvSpPr>
          <p:nvPr>
            <p:ph sz="half" idx="1"/>
          </p:nvPr>
        </p:nvSpPr>
        <p:spPr>
          <a:xfrm>
            <a:off x="768096" y="2095500"/>
            <a:ext cx="2127504" cy="4023360"/>
          </a:xfrm>
        </p:spPr>
        <p:txBody>
          <a:bodyPr>
            <a:normAutofit/>
          </a:bodyPr>
          <a:lstStyle/>
          <a:p>
            <a:pPr marL="0" indent="0">
              <a:buNone/>
            </a:pPr>
            <a:r>
              <a:rPr lang="en-US" dirty="0"/>
              <a:t>A single 10 mm port for camera is inserted below the deep fascia at the medial end of upper part of tibia. Another 5mm port inserted at junction of upper 1/3rd and lower 2/3rd of the calf.</a:t>
            </a:r>
          </a:p>
        </p:txBody>
      </p:sp>
      <p:sp>
        <p:nvSpPr>
          <p:cNvPr id="2" name="Footer Placeholder 1">
            <a:extLst>
              <a:ext uri="{FF2B5EF4-FFF2-40B4-BE49-F238E27FC236}">
                <a16:creationId xmlns:a16="http://schemas.microsoft.com/office/drawing/2014/main" id="{F23ACD2E-F47A-C423-88DA-1481F38031DA}"/>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CAC1578A-694C-C787-D8B8-A6E0E0767707}"/>
              </a:ext>
            </a:extLst>
          </p:cNvPr>
          <p:cNvSpPr>
            <a:spLocks noGrp="1"/>
          </p:cNvSpPr>
          <p:nvPr>
            <p:ph type="sldNum" sz="quarter" idx="12"/>
          </p:nvPr>
        </p:nvSpPr>
        <p:spPr/>
        <p:txBody>
          <a:bodyPr/>
          <a:lstStyle/>
          <a:p>
            <a:fld id="{B6F15528-21DE-4FAA-801E-634DDDAF4B2B}" type="slidenum">
              <a:rPr lang="en-US" smtClean="0"/>
              <a:pPr/>
              <a:t>59</a:t>
            </a:fld>
            <a:endParaRPr lang="en-US"/>
          </a:p>
        </p:txBody>
      </p:sp>
      <p:pic>
        <p:nvPicPr>
          <p:cNvPr id="4" name="Picture 2">
            <a:extLst>
              <a:ext uri="{FF2B5EF4-FFF2-40B4-BE49-F238E27FC236}">
                <a16:creationId xmlns:a16="http://schemas.microsoft.com/office/drawing/2014/main" id="{A6713B8C-7E89-AF2A-5BAA-D43C30C5A857}"/>
              </a:ext>
            </a:extLst>
          </p:cNvPr>
          <p:cNvPicPr>
            <a:picLocks noChangeAspect="1" noChangeArrowheads="1"/>
          </p:cNvPicPr>
          <p:nvPr/>
        </p:nvPicPr>
        <p:blipFill>
          <a:blip r:embed="rId2"/>
          <a:srcRect t="13063" b="13063"/>
          <a:stretch/>
        </p:blipFill>
        <p:spPr bwMode="auto">
          <a:xfrm>
            <a:off x="2895600" y="2095500"/>
            <a:ext cx="5480304" cy="3010652"/>
          </a:xfrm>
          <a:prstGeom prst="rect">
            <a:avLst/>
          </a:prstGeom>
          <a:noFill/>
          <a:ln w="9525">
            <a:noFill/>
            <a:miter lim="800000"/>
            <a:headEnd/>
            <a:tailEnd/>
          </a:ln>
          <a:effectLst/>
        </p:spPr>
      </p:pic>
    </p:spTree>
    <p:extLst>
      <p:ext uri="{BB962C8B-B14F-4D97-AF65-F5344CB8AC3E}">
        <p14:creationId xmlns:p14="http://schemas.microsoft.com/office/powerpoint/2010/main" val="286867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6C736-1819-DE8A-D99D-1050FF370BC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3AE42C-BC49-2F4D-1A3C-B93AAFA461B8}"/>
              </a:ext>
            </a:extLst>
          </p:cNvPr>
          <p:cNvSpPr txBox="1">
            <a:spLocks/>
          </p:cNvSpPr>
          <p:nvPr/>
        </p:nvSpPr>
        <p:spPr>
          <a:xfrm>
            <a:off x="768095" y="2286000"/>
            <a:ext cx="44897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These are primary veins that drain venous blood from the lower extremity. They include:</a:t>
            </a:r>
          </a:p>
          <a:p>
            <a:pPr lvl="1">
              <a:buFont typeface="Arial" panose="020B0604020202020204" pitchFamily="34" charset="0"/>
              <a:buChar char="•"/>
            </a:pPr>
            <a:r>
              <a:rPr lang="en-US" sz="2000" dirty="0"/>
              <a:t>Common Femoral</a:t>
            </a:r>
          </a:p>
          <a:p>
            <a:pPr lvl="1">
              <a:buFont typeface="Arial" panose="020B0604020202020204" pitchFamily="34" charset="0"/>
              <a:buChar char="•"/>
            </a:pPr>
            <a:r>
              <a:rPr lang="en-US" sz="2000" dirty="0"/>
              <a:t>Deep femoral</a:t>
            </a:r>
          </a:p>
          <a:p>
            <a:pPr lvl="1">
              <a:buFont typeface="Arial" panose="020B0604020202020204" pitchFamily="34" charset="0"/>
              <a:buChar char="•"/>
            </a:pPr>
            <a:r>
              <a:rPr lang="en-US" sz="2000" dirty="0"/>
              <a:t>External Iliac</a:t>
            </a:r>
          </a:p>
          <a:p>
            <a:pPr lvl="1">
              <a:buFont typeface="Arial" panose="020B0604020202020204" pitchFamily="34" charset="0"/>
              <a:buChar char="•"/>
            </a:pPr>
            <a:r>
              <a:rPr lang="en-US" sz="2000" dirty="0"/>
              <a:t>Femoral</a:t>
            </a:r>
          </a:p>
          <a:p>
            <a:pPr lvl="1">
              <a:buFont typeface="Arial" panose="020B0604020202020204" pitchFamily="34" charset="0"/>
              <a:buChar char="•"/>
            </a:pPr>
            <a:r>
              <a:rPr lang="en-US" sz="2000" dirty="0"/>
              <a:t>Popliteal</a:t>
            </a:r>
          </a:p>
          <a:p>
            <a:pPr lvl="1">
              <a:buFont typeface="Arial" panose="020B0604020202020204" pitchFamily="34" charset="0"/>
              <a:buChar char="•"/>
            </a:pPr>
            <a:r>
              <a:rPr lang="en-US" sz="2000" dirty="0"/>
              <a:t>Tibial (Anterior and Posterior)</a:t>
            </a:r>
          </a:p>
          <a:p>
            <a:pPr lvl="1">
              <a:buFont typeface="Arial" panose="020B0604020202020204" pitchFamily="34" charset="0"/>
              <a:buChar char="•"/>
            </a:pPr>
            <a:r>
              <a:rPr lang="en-US" sz="2000" dirty="0"/>
              <a:t>Peroneal</a:t>
            </a:r>
          </a:p>
        </p:txBody>
      </p:sp>
      <p:sp>
        <p:nvSpPr>
          <p:cNvPr id="8" name="Title 1">
            <a:extLst>
              <a:ext uri="{FF2B5EF4-FFF2-40B4-BE49-F238E27FC236}">
                <a16:creationId xmlns:a16="http://schemas.microsoft.com/office/drawing/2014/main" id="{699AA564-B588-E0E2-491D-15F15AE6E31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Deep venous system</a:t>
            </a:r>
          </a:p>
        </p:txBody>
      </p:sp>
      <p:pic>
        <p:nvPicPr>
          <p:cNvPr id="2" name="Picture 4" descr="http://taqidoc.com/blog/wp-content/uploads/2010/03/normal-ll-vein.jpg">
            <a:extLst>
              <a:ext uri="{FF2B5EF4-FFF2-40B4-BE49-F238E27FC236}">
                <a16:creationId xmlns:a16="http://schemas.microsoft.com/office/drawing/2014/main" id="{00C937DA-1DAD-2D9E-C8FB-02233C33F1C6}"/>
              </a:ext>
            </a:extLst>
          </p:cNvPr>
          <p:cNvPicPr>
            <a:picLocks noGrp="1" noChangeAspect="1" noChangeArrowheads="1"/>
          </p:cNvPicPr>
          <p:nvPr>
            <p:ph idx="1"/>
          </p:nvPr>
        </p:nvPicPr>
        <p:blipFill>
          <a:blip r:embed="rId2"/>
          <a:stretch>
            <a:fillRect/>
          </a:stretch>
        </p:blipFill>
        <p:spPr bwMode="auto">
          <a:xfrm>
            <a:off x="5324503" y="1752600"/>
            <a:ext cx="3051401" cy="4271962"/>
          </a:xfrm>
          <a:noFill/>
        </p:spPr>
      </p:pic>
      <p:sp>
        <p:nvSpPr>
          <p:cNvPr id="3" name="Footer Placeholder 2">
            <a:extLst>
              <a:ext uri="{FF2B5EF4-FFF2-40B4-BE49-F238E27FC236}">
                <a16:creationId xmlns:a16="http://schemas.microsoft.com/office/drawing/2014/main" id="{DBEE475B-2B6D-060A-FB90-FEBCE8390083}"/>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BBC6E8E1-079B-D8BC-BC08-A9E8D81D4EB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52886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7FBD3-0472-F841-09EE-502B75171EB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8EE495D-A973-D202-198F-C357FFC459AB}"/>
              </a:ext>
            </a:extLst>
          </p:cNvPr>
          <p:cNvSpPr>
            <a:spLocks noGrp="1"/>
          </p:cNvSpPr>
          <p:nvPr>
            <p:ph type="title"/>
          </p:nvPr>
        </p:nvSpPr>
        <p:spPr/>
        <p:txBody>
          <a:bodyPr/>
          <a:lstStyle/>
          <a:p>
            <a:r>
              <a:rPr lang="en-US" b="1" dirty="0" err="1">
                <a:solidFill>
                  <a:schemeClr val="tx1"/>
                </a:solidFill>
              </a:rPr>
              <a:t>Endovenous</a:t>
            </a:r>
            <a:r>
              <a:rPr lang="en-US" b="1" dirty="0">
                <a:solidFill>
                  <a:schemeClr val="tx1"/>
                </a:solidFill>
              </a:rPr>
              <a:t> Laser Treatment (EVLT)</a:t>
            </a:r>
            <a:endParaRPr lang="en-IN" b="1" dirty="0">
              <a:solidFill>
                <a:schemeClr val="tx1"/>
              </a:solidFill>
            </a:endParaRPr>
          </a:p>
        </p:txBody>
      </p:sp>
      <p:sp>
        <p:nvSpPr>
          <p:cNvPr id="6" name="Content Placeholder 5">
            <a:extLst>
              <a:ext uri="{FF2B5EF4-FFF2-40B4-BE49-F238E27FC236}">
                <a16:creationId xmlns:a16="http://schemas.microsoft.com/office/drawing/2014/main" id="{50E7FC95-96E6-1C85-C2E1-620D066B733E}"/>
              </a:ext>
            </a:extLst>
          </p:cNvPr>
          <p:cNvSpPr>
            <a:spLocks noGrp="1"/>
          </p:cNvSpPr>
          <p:nvPr>
            <p:ph sz="half" idx="1"/>
          </p:nvPr>
        </p:nvSpPr>
        <p:spPr>
          <a:xfrm>
            <a:off x="768095" y="2095500"/>
            <a:ext cx="3565525" cy="4023360"/>
          </a:xfrm>
        </p:spPr>
        <p:txBody>
          <a:bodyPr>
            <a:normAutofit/>
          </a:bodyPr>
          <a:lstStyle/>
          <a:p>
            <a:r>
              <a:rPr lang="en-IN" b="1" dirty="0">
                <a:solidFill>
                  <a:schemeClr val="accent1"/>
                </a:solidFill>
              </a:rPr>
              <a:t>Principal:</a:t>
            </a:r>
          </a:p>
          <a:p>
            <a:r>
              <a:rPr lang="en-IN" dirty="0"/>
              <a:t>EVLT initiate a non-thrombotic occlusion by direct thermal injury to vein wall, causing endothelial denudation, collagen contraction and later fibrosis.</a:t>
            </a:r>
          </a:p>
        </p:txBody>
      </p:sp>
      <p:pic>
        <p:nvPicPr>
          <p:cNvPr id="2" name="Picture 2">
            <a:extLst>
              <a:ext uri="{FF2B5EF4-FFF2-40B4-BE49-F238E27FC236}">
                <a16:creationId xmlns:a16="http://schemas.microsoft.com/office/drawing/2014/main" id="{ACDF7CF2-E044-1A95-E4AD-82BA90717F99}"/>
              </a:ext>
            </a:extLst>
          </p:cNvPr>
          <p:cNvPicPr>
            <a:picLocks noGrp="1" noChangeAspect="1" noChangeArrowheads="1"/>
          </p:cNvPicPr>
          <p:nvPr>
            <p:ph sz="half" idx="2"/>
          </p:nvPr>
        </p:nvPicPr>
        <p:blipFill>
          <a:blip r:embed="rId2"/>
          <a:stretch>
            <a:fillRect/>
          </a:stretch>
        </p:blipFill>
        <p:spPr bwMode="auto">
          <a:xfrm>
            <a:off x="4492625" y="2084832"/>
            <a:ext cx="3565525" cy="2850697"/>
          </a:xfrm>
          <a:noFill/>
          <a:ln w="9525">
            <a:noFill/>
            <a:miter lim="800000"/>
            <a:headEnd/>
            <a:tailEnd/>
          </a:ln>
          <a:effectLst/>
        </p:spPr>
      </p:pic>
      <p:sp>
        <p:nvSpPr>
          <p:cNvPr id="3" name="Footer Placeholder 2">
            <a:extLst>
              <a:ext uri="{FF2B5EF4-FFF2-40B4-BE49-F238E27FC236}">
                <a16:creationId xmlns:a16="http://schemas.microsoft.com/office/drawing/2014/main" id="{61F2362E-D6E8-3DF5-99EA-AD4DD74E763D}"/>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39A25809-81B6-A6FE-70A9-19BDA224A2FD}"/>
              </a:ext>
            </a:extLst>
          </p:cNvPr>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347053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4C12C-FCB8-AA22-D5BA-E76C4B6811AE}"/>
            </a:ext>
          </a:extLst>
        </p:cNvPr>
        <p:cNvGrpSpPr/>
        <p:nvPr/>
      </p:nvGrpSpPr>
      <p:grpSpPr>
        <a:xfrm>
          <a:off x="0" y="0"/>
          <a:ext cx="0" cy="0"/>
          <a:chOff x="0" y="0"/>
          <a:chExt cx="0" cy="0"/>
        </a:xfrm>
      </p:grpSpPr>
      <p:sp>
        <p:nvSpPr>
          <p:cNvPr id="2" name="Text Placeholder 7">
            <a:extLst>
              <a:ext uri="{FF2B5EF4-FFF2-40B4-BE49-F238E27FC236}">
                <a16:creationId xmlns:a16="http://schemas.microsoft.com/office/drawing/2014/main" id="{D0D88E2D-F242-1565-5E41-9C0F16353F97}"/>
              </a:ext>
            </a:extLst>
          </p:cNvPr>
          <p:cNvSpPr txBox="1">
            <a:spLocks/>
          </p:cNvSpPr>
          <p:nvPr/>
        </p:nvSpPr>
        <p:spPr>
          <a:xfrm>
            <a:off x="762000" y="762000"/>
            <a:ext cx="3566160" cy="8229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dirty="0">
                <a:solidFill>
                  <a:schemeClr val="accent1"/>
                </a:solidFill>
              </a:rPr>
              <a:t>Indication</a:t>
            </a:r>
          </a:p>
        </p:txBody>
      </p:sp>
      <p:sp>
        <p:nvSpPr>
          <p:cNvPr id="3" name="Content Placeholder 8">
            <a:extLst>
              <a:ext uri="{FF2B5EF4-FFF2-40B4-BE49-F238E27FC236}">
                <a16:creationId xmlns:a16="http://schemas.microsoft.com/office/drawing/2014/main" id="{725642DA-A9D9-1124-58E2-9A8DA1EB87E5}"/>
              </a:ext>
            </a:extLst>
          </p:cNvPr>
          <p:cNvSpPr txBox="1">
            <a:spLocks/>
          </p:cNvSpPr>
          <p:nvPr/>
        </p:nvSpPr>
        <p:spPr>
          <a:xfrm>
            <a:off x="762000" y="1550152"/>
            <a:ext cx="3566160" cy="334157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IN" sz="2000" dirty="0"/>
              <a:t>Long saphenous vein varicosity.</a:t>
            </a:r>
          </a:p>
          <a:p>
            <a:pPr lvl="1">
              <a:buFont typeface="Arial" panose="020B0604020202020204" pitchFamily="34" charset="0"/>
              <a:buChar char="•"/>
            </a:pPr>
            <a:r>
              <a:rPr lang="en-IN" sz="2000" dirty="0"/>
              <a:t>Short saphenous vein varicosity.</a:t>
            </a:r>
          </a:p>
        </p:txBody>
      </p:sp>
      <p:sp>
        <p:nvSpPr>
          <p:cNvPr id="4" name="Text Placeholder 9">
            <a:extLst>
              <a:ext uri="{FF2B5EF4-FFF2-40B4-BE49-F238E27FC236}">
                <a16:creationId xmlns:a16="http://schemas.microsoft.com/office/drawing/2014/main" id="{CA7CCBB6-04C1-DE41-8F33-1316E2CD15BA}"/>
              </a:ext>
            </a:extLst>
          </p:cNvPr>
          <p:cNvSpPr txBox="1">
            <a:spLocks/>
          </p:cNvSpPr>
          <p:nvPr/>
        </p:nvSpPr>
        <p:spPr>
          <a:xfrm>
            <a:off x="4485894" y="762000"/>
            <a:ext cx="3566160" cy="8229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dirty="0">
                <a:solidFill>
                  <a:schemeClr val="accent1"/>
                </a:solidFill>
              </a:rPr>
              <a:t>Contraindication</a:t>
            </a:r>
          </a:p>
        </p:txBody>
      </p:sp>
      <p:sp>
        <p:nvSpPr>
          <p:cNvPr id="6" name="Content Placeholder 10">
            <a:extLst>
              <a:ext uri="{FF2B5EF4-FFF2-40B4-BE49-F238E27FC236}">
                <a16:creationId xmlns:a16="http://schemas.microsoft.com/office/drawing/2014/main" id="{2AFAEF42-ABC4-7A90-E343-614E41990066}"/>
              </a:ext>
            </a:extLst>
          </p:cNvPr>
          <p:cNvSpPr txBox="1">
            <a:spLocks/>
          </p:cNvSpPr>
          <p:nvPr/>
        </p:nvSpPr>
        <p:spPr>
          <a:xfrm>
            <a:off x="4485894" y="1550152"/>
            <a:ext cx="3566160" cy="334157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IN" sz="2000" dirty="0"/>
              <a:t>Superficial vein</a:t>
            </a:r>
          </a:p>
          <a:p>
            <a:pPr lvl="1">
              <a:buFont typeface="Arial" panose="020B0604020202020204" pitchFamily="34" charset="0"/>
              <a:buChar char="•"/>
            </a:pPr>
            <a:r>
              <a:rPr lang="en-IN" sz="2000" dirty="0"/>
              <a:t>Thrombophlebitis</a:t>
            </a:r>
          </a:p>
          <a:p>
            <a:pPr lvl="1">
              <a:buFont typeface="Arial" panose="020B0604020202020204" pitchFamily="34" charset="0"/>
              <a:buChar char="•"/>
            </a:pPr>
            <a:r>
              <a:rPr lang="en-IN" sz="2000" dirty="0"/>
              <a:t>DVT</a:t>
            </a:r>
          </a:p>
        </p:txBody>
      </p:sp>
      <p:sp>
        <p:nvSpPr>
          <p:cNvPr id="5" name="Footer Placeholder 4">
            <a:extLst>
              <a:ext uri="{FF2B5EF4-FFF2-40B4-BE49-F238E27FC236}">
                <a16:creationId xmlns:a16="http://schemas.microsoft.com/office/drawing/2014/main" id="{D388A51A-9811-EB4A-7F6D-BD255EB712B9}"/>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4C60025-FE6A-F1C1-FCFC-16D458982744}"/>
              </a:ext>
            </a:extLst>
          </p:cNvPr>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2897194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676400" y="1488281"/>
            <a:ext cx="5791200" cy="3881438"/>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16685AE1-0AD2-1CB7-E800-D366C50C73FE}"/>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D477591E-60E0-9C7B-994B-FFF505B0D59F}"/>
              </a:ext>
            </a:extLst>
          </p:cNvPr>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CC23F-6855-C26A-8F8C-97451014405C}"/>
            </a:ext>
          </a:extLst>
        </p:cNvPr>
        <p:cNvGrpSpPr/>
        <p:nvPr/>
      </p:nvGrpSpPr>
      <p:grpSpPr>
        <a:xfrm>
          <a:off x="0" y="0"/>
          <a:ext cx="0" cy="0"/>
          <a:chOff x="0" y="0"/>
          <a:chExt cx="0" cy="0"/>
        </a:xfrm>
      </p:grpSpPr>
      <p:sp>
        <p:nvSpPr>
          <p:cNvPr id="2" name="Text Placeholder 7">
            <a:extLst>
              <a:ext uri="{FF2B5EF4-FFF2-40B4-BE49-F238E27FC236}">
                <a16:creationId xmlns:a16="http://schemas.microsoft.com/office/drawing/2014/main" id="{8D07096E-2366-C2BD-3AAC-09BF8A7DF4F0}"/>
              </a:ext>
            </a:extLst>
          </p:cNvPr>
          <p:cNvSpPr txBox="1">
            <a:spLocks/>
          </p:cNvSpPr>
          <p:nvPr/>
        </p:nvSpPr>
        <p:spPr>
          <a:xfrm>
            <a:off x="762000" y="762000"/>
            <a:ext cx="3566160" cy="8229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dirty="0">
                <a:solidFill>
                  <a:schemeClr val="accent1"/>
                </a:solidFill>
              </a:rPr>
              <a:t>Advantage</a:t>
            </a:r>
          </a:p>
        </p:txBody>
      </p:sp>
      <p:sp>
        <p:nvSpPr>
          <p:cNvPr id="3" name="Content Placeholder 8">
            <a:extLst>
              <a:ext uri="{FF2B5EF4-FFF2-40B4-BE49-F238E27FC236}">
                <a16:creationId xmlns:a16="http://schemas.microsoft.com/office/drawing/2014/main" id="{8085A768-D2AC-B0AC-E315-B6C7FAA1A19C}"/>
              </a:ext>
            </a:extLst>
          </p:cNvPr>
          <p:cNvSpPr txBox="1">
            <a:spLocks/>
          </p:cNvSpPr>
          <p:nvPr/>
        </p:nvSpPr>
        <p:spPr>
          <a:xfrm>
            <a:off x="762000" y="1550152"/>
            <a:ext cx="3566160" cy="334157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IN" sz="2000" dirty="0"/>
              <a:t>Minimal invasive procedure</a:t>
            </a:r>
          </a:p>
          <a:p>
            <a:pPr lvl="1">
              <a:buFont typeface="Arial" panose="020B0604020202020204" pitchFamily="34" charset="0"/>
              <a:buChar char="•"/>
            </a:pPr>
            <a:r>
              <a:rPr lang="en-IN" sz="2000" dirty="0"/>
              <a:t>No post op scar</a:t>
            </a:r>
          </a:p>
          <a:p>
            <a:pPr lvl="1">
              <a:buFont typeface="Arial" panose="020B0604020202020204" pitchFamily="34" charset="0"/>
              <a:buChar char="•"/>
            </a:pPr>
            <a:r>
              <a:rPr lang="en-IN" sz="2000" dirty="0"/>
              <a:t>Done with local </a:t>
            </a:r>
            <a:r>
              <a:rPr lang="en-IN" sz="2000" dirty="0" err="1"/>
              <a:t>anesthesia</a:t>
            </a:r>
            <a:endParaRPr lang="en-IN" sz="2000" dirty="0"/>
          </a:p>
          <a:p>
            <a:pPr lvl="1">
              <a:buFont typeface="Arial" panose="020B0604020202020204" pitchFamily="34" charset="0"/>
              <a:buChar char="•"/>
            </a:pPr>
            <a:r>
              <a:rPr lang="en-IN" sz="2000" dirty="0"/>
              <a:t>Minimal post-op pain</a:t>
            </a:r>
          </a:p>
          <a:p>
            <a:pPr lvl="1">
              <a:buFont typeface="Arial" panose="020B0604020202020204" pitchFamily="34" charset="0"/>
              <a:buChar char="•"/>
            </a:pPr>
            <a:r>
              <a:rPr lang="en-IN" sz="2000" dirty="0"/>
              <a:t>Recurrence rate ( at 2 year f/u only 3%</a:t>
            </a:r>
          </a:p>
        </p:txBody>
      </p:sp>
      <p:sp>
        <p:nvSpPr>
          <p:cNvPr id="4" name="Text Placeholder 9">
            <a:extLst>
              <a:ext uri="{FF2B5EF4-FFF2-40B4-BE49-F238E27FC236}">
                <a16:creationId xmlns:a16="http://schemas.microsoft.com/office/drawing/2014/main" id="{239EAD53-5F65-3414-0A60-1C27C67DC046}"/>
              </a:ext>
            </a:extLst>
          </p:cNvPr>
          <p:cNvSpPr txBox="1">
            <a:spLocks/>
          </p:cNvSpPr>
          <p:nvPr/>
        </p:nvSpPr>
        <p:spPr>
          <a:xfrm>
            <a:off x="4485894" y="762000"/>
            <a:ext cx="3566160" cy="8229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dirty="0">
                <a:solidFill>
                  <a:schemeClr val="accent1"/>
                </a:solidFill>
              </a:rPr>
              <a:t>Disadvantage</a:t>
            </a:r>
          </a:p>
        </p:txBody>
      </p:sp>
      <p:sp>
        <p:nvSpPr>
          <p:cNvPr id="6" name="Content Placeholder 10">
            <a:extLst>
              <a:ext uri="{FF2B5EF4-FFF2-40B4-BE49-F238E27FC236}">
                <a16:creationId xmlns:a16="http://schemas.microsoft.com/office/drawing/2014/main" id="{3E7ACF0E-662D-EB47-4383-6C0C79370469}"/>
              </a:ext>
            </a:extLst>
          </p:cNvPr>
          <p:cNvSpPr txBox="1">
            <a:spLocks/>
          </p:cNvSpPr>
          <p:nvPr/>
        </p:nvSpPr>
        <p:spPr>
          <a:xfrm>
            <a:off x="4485894" y="1550152"/>
            <a:ext cx="3566160" cy="334157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IN" sz="2000" dirty="0"/>
              <a:t>Costly procedure</a:t>
            </a:r>
          </a:p>
          <a:p>
            <a:pPr lvl="1">
              <a:buFont typeface="Arial" panose="020B0604020202020204" pitchFamily="34" charset="0"/>
              <a:buChar char="•"/>
            </a:pPr>
            <a:r>
              <a:rPr lang="en-IN" sz="2000" dirty="0"/>
              <a:t>High technical skills </a:t>
            </a:r>
            <a:r>
              <a:rPr lang="en-IN" sz="2000" dirty="0" err="1"/>
              <a:t>req</a:t>
            </a:r>
            <a:endParaRPr lang="en-IN" sz="2000" dirty="0"/>
          </a:p>
          <a:p>
            <a:pPr lvl="1">
              <a:buFont typeface="Arial" panose="020B0604020202020204" pitchFamily="34" charset="0"/>
              <a:buChar char="•"/>
            </a:pPr>
            <a:r>
              <a:rPr lang="en-IN" sz="2000" dirty="0" err="1"/>
              <a:t>Color</a:t>
            </a:r>
            <a:r>
              <a:rPr lang="en-IN" sz="2000" dirty="0"/>
              <a:t> Doppler and Radiologist is </a:t>
            </a:r>
            <a:r>
              <a:rPr lang="en-IN" sz="2000" dirty="0" err="1"/>
              <a:t>req</a:t>
            </a:r>
            <a:endParaRPr lang="en-IN" sz="2000" dirty="0"/>
          </a:p>
          <a:p>
            <a:pPr lvl="1">
              <a:buFont typeface="Arial" panose="020B0604020202020204" pitchFamily="34" charset="0"/>
              <a:buChar char="•"/>
            </a:pPr>
            <a:r>
              <a:rPr lang="en-IN" sz="2000" dirty="0"/>
              <a:t>Skin burns</a:t>
            </a:r>
          </a:p>
          <a:p>
            <a:pPr lvl="1">
              <a:buFont typeface="Arial" panose="020B0604020202020204" pitchFamily="34" charset="0"/>
              <a:buChar char="•"/>
            </a:pPr>
            <a:r>
              <a:rPr lang="en-IN" sz="2000" dirty="0" err="1"/>
              <a:t>Thrombophebitis</a:t>
            </a:r>
            <a:endParaRPr lang="en-IN" sz="2000" dirty="0"/>
          </a:p>
          <a:p>
            <a:pPr lvl="1">
              <a:buFont typeface="Arial" panose="020B0604020202020204" pitchFamily="34" charset="0"/>
              <a:buChar char="•"/>
            </a:pPr>
            <a:r>
              <a:rPr lang="en-IN" sz="2000" dirty="0" err="1"/>
              <a:t>Paresthesia</a:t>
            </a:r>
            <a:endParaRPr lang="en-IN" sz="2000" dirty="0"/>
          </a:p>
        </p:txBody>
      </p:sp>
      <p:sp>
        <p:nvSpPr>
          <p:cNvPr id="5" name="Footer Placeholder 4">
            <a:extLst>
              <a:ext uri="{FF2B5EF4-FFF2-40B4-BE49-F238E27FC236}">
                <a16:creationId xmlns:a16="http://schemas.microsoft.com/office/drawing/2014/main" id="{A27D0FAD-6891-B350-E22F-49E4DD8E19FD}"/>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FB7D9A3-B9C1-EBD7-24D7-A2A2E4311341}"/>
              </a:ext>
            </a:extLst>
          </p:cNvPr>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2768487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9CD44-5E0A-9EAB-7FA6-DA61E6EE471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6DD138-5011-E96B-B6B0-BDB9004BF3A6}"/>
              </a:ext>
            </a:extLst>
          </p:cNvPr>
          <p:cNvSpPr txBox="1">
            <a:spLocks/>
          </p:cNvSpPr>
          <p:nvPr/>
        </p:nvSpPr>
        <p:spPr>
          <a:xfrm>
            <a:off x="768095" y="2286000"/>
            <a:ext cx="42611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This technique based on same principal of EVLT</a:t>
            </a:r>
          </a:p>
          <a:p>
            <a:r>
              <a:rPr lang="en-US" dirty="0"/>
              <a:t>Here instead of laser fiber, special heater probe is inserted which work at 85-120c</a:t>
            </a:r>
          </a:p>
          <a:p>
            <a:r>
              <a:rPr lang="en-US" dirty="0"/>
              <a:t>Probe directly comes in contact with vein wall &amp; causes tissue damage .</a:t>
            </a:r>
          </a:p>
          <a:p>
            <a:r>
              <a:rPr lang="en-US" dirty="0"/>
              <a:t>A 45 cm of vein segment takes only 3-5 min</a:t>
            </a:r>
          </a:p>
          <a:p>
            <a:r>
              <a:rPr lang="en-US" dirty="0"/>
              <a:t>Patient can directly go to home after procedure.</a:t>
            </a:r>
          </a:p>
        </p:txBody>
      </p:sp>
      <p:sp>
        <p:nvSpPr>
          <p:cNvPr id="8" name="Title 1">
            <a:extLst>
              <a:ext uri="{FF2B5EF4-FFF2-40B4-BE49-F238E27FC236}">
                <a16:creationId xmlns:a16="http://schemas.microsoft.com/office/drawing/2014/main" id="{CEE72CF4-4935-2C7D-79A8-CB6580F6C2FA}"/>
              </a:ext>
            </a:extLst>
          </p:cNvPr>
          <p:cNvSpPr txBox="1">
            <a:spLocks/>
          </p:cNvSpPr>
          <p:nvPr/>
        </p:nvSpPr>
        <p:spPr>
          <a:xfrm>
            <a:off x="768096" y="585216"/>
            <a:ext cx="110429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Radiofrequency Ablation</a:t>
            </a:r>
          </a:p>
        </p:txBody>
      </p:sp>
      <p:pic>
        <p:nvPicPr>
          <p:cNvPr id="2" name="Picture 2">
            <a:extLst>
              <a:ext uri="{FF2B5EF4-FFF2-40B4-BE49-F238E27FC236}">
                <a16:creationId xmlns:a16="http://schemas.microsoft.com/office/drawing/2014/main" id="{2B89BF0A-3982-2E79-EAC1-06BED4679BFD}"/>
              </a:ext>
            </a:extLst>
          </p:cNvPr>
          <p:cNvPicPr>
            <a:picLocks noChangeAspect="1" noChangeArrowheads="1"/>
          </p:cNvPicPr>
          <p:nvPr/>
        </p:nvPicPr>
        <p:blipFill>
          <a:blip r:embed="rId2"/>
          <a:stretch>
            <a:fillRect/>
          </a:stretch>
        </p:blipFill>
        <p:spPr bwMode="auto">
          <a:xfrm>
            <a:off x="5181600" y="2286000"/>
            <a:ext cx="3040553" cy="3733800"/>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430C3E6E-3395-2784-157D-B429A6D1C055}"/>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7D81C7BB-BE92-D637-B502-4CC3921343A9}"/>
              </a:ext>
            </a:extLst>
          </p:cNvPr>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2784460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Footer Placeholder 1">
            <a:extLst>
              <a:ext uri="{FF2B5EF4-FFF2-40B4-BE49-F238E27FC236}">
                <a16:creationId xmlns:a16="http://schemas.microsoft.com/office/drawing/2014/main" id="{BB119069-6433-62FA-325A-03F1EEF73A37}"/>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54D1ECE7-7C2D-0DCD-96DE-D1787261B529}"/>
              </a:ext>
            </a:extLst>
          </p:cNvPr>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48E20-BA03-48B5-0B1F-164BBBFF266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8AB110-A11F-0012-00D6-11C22499AC59}"/>
              </a:ext>
            </a:extLst>
          </p:cNvPr>
          <p:cNvSpPr txBox="1">
            <a:spLocks/>
          </p:cNvSpPr>
          <p:nvPr/>
        </p:nvSpPr>
        <p:spPr>
          <a:xfrm>
            <a:off x="768096" y="2286000"/>
            <a:ext cx="77663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Deep veins are located within the muscle fascia which allows a high volume and pressure of blood to pass through the veins. </a:t>
            </a:r>
          </a:p>
          <a:p>
            <a:pPr marL="0" indent="0">
              <a:buNone/>
            </a:pPr>
            <a:r>
              <a:rPr lang="en-US" dirty="0"/>
              <a:t>They account for approximately 90-95% of venous blood return to the heart. </a:t>
            </a:r>
          </a:p>
          <a:p>
            <a:pPr marL="0" indent="0">
              <a:buNone/>
            </a:pPr>
            <a:r>
              <a:rPr lang="en-US" dirty="0"/>
              <a:t>Deep veins can form deep vein thrombosis, or DVT, which is a dangerous clot in the deep system.</a:t>
            </a:r>
          </a:p>
          <a:p>
            <a:endParaRPr lang="en-IN" dirty="0"/>
          </a:p>
        </p:txBody>
      </p:sp>
      <p:sp>
        <p:nvSpPr>
          <p:cNvPr id="8" name="Title 1">
            <a:extLst>
              <a:ext uri="{FF2B5EF4-FFF2-40B4-BE49-F238E27FC236}">
                <a16:creationId xmlns:a16="http://schemas.microsoft.com/office/drawing/2014/main" id="{5206E97D-08CC-D5E1-3D55-B8E66DC0E9F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Deep venous system</a:t>
            </a:r>
          </a:p>
        </p:txBody>
      </p:sp>
      <p:sp>
        <p:nvSpPr>
          <p:cNvPr id="2" name="Footer Placeholder 1">
            <a:extLst>
              <a:ext uri="{FF2B5EF4-FFF2-40B4-BE49-F238E27FC236}">
                <a16:creationId xmlns:a16="http://schemas.microsoft.com/office/drawing/2014/main" id="{E3E76F60-F85A-6D04-7620-D51D307258DF}"/>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B43788A-DE50-66DE-9730-755233061BD0}"/>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24795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339C-48F2-2286-532B-09E03E0F1EE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E6ECC0-F412-2242-3C77-A5F1B97F1825}"/>
              </a:ext>
            </a:extLst>
          </p:cNvPr>
          <p:cNvSpPr txBox="1">
            <a:spLocks/>
          </p:cNvSpPr>
          <p:nvPr/>
        </p:nvSpPr>
        <p:spPr>
          <a:xfrm>
            <a:off x="768095" y="2286000"/>
            <a:ext cx="5327905"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Connect deep and superficial systems</a:t>
            </a:r>
          </a:p>
          <a:p>
            <a:pPr marL="0" indent="0">
              <a:buNone/>
            </a:pPr>
            <a:r>
              <a:rPr lang="en-US" dirty="0"/>
              <a:t>Flow normally from superficial to deep</a:t>
            </a:r>
          </a:p>
          <a:p>
            <a:pPr marL="0" indent="0">
              <a:buNone/>
            </a:pPr>
            <a:r>
              <a:rPr lang="en-US" dirty="0"/>
              <a:t>Common GSV perforators:</a:t>
            </a:r>
          </a:p>
          <a:p>
            <a:pPr lvl="1">
              <a:buFont typeface="Arial" panose="020B0604020202020204" pitchFamily="34" charset="0"/>
              <a:buChar char="•"/>
            </a:pPr>
            <a:r>
              <a:rPr lang="en-US" sz="2000" dirty="0"/>
              <a:t>Hunterian (midthigh)</a:t>
            </a:r>
          </a:p>
          <a:p>
            <a:pPr lvl="1">
              <a:buFont typeface="Arial" panose="020B0604020202020204" pitchFamily="34" charset="0"/>
              <a:buChar char="•"/>
            </a:pPr>
            <a:r>
              <a:rPr lang="en-US" sz="2000" dirty="0"/>
              <a:t>Dodd’s (above knee)</a:t>
            </a:r>
          </a:p>
          <a:p>
            <a:pPr lvl="1">
              <a:buFont typeface="Arial" panose="020B0604020202020204" pitchFamily="34" charset="0"/>
              <a:buChar char="•"/>
            </a:pPr>
            <a:r>
              <a:rPr lang="en-US" sz="2000" dirty="0"/>
              <a:t>Boyd’s (below knee)</a:t>
            </a:r>
          </a:p>
          <a:p>
            <a:pPr lvl="1">
              <a:buFont typeface="Arial" panose="020B0604020202020204" pitchFamily="34" charset="0"/>
              <a:buChar char="•"/>
            </a:pPr>
            <a:r>
              <a:rPr lang="en-US" sz="2000" dirty="0" err="1"/>
              <a:t>Cockett</a:t>
            </a:r>
            <a:r>
              <a:rPr lang="en-US" sz="2000" dirty="0"/>
              <a:t> (distal leg)</a:t>
            </a:r>
          </a:p>
          <a:p>
            <a:pPr marL="0" indent="0">
              <a:buNone/>
            </a:pPr>
            <a:r>
              <a:rPr lang="en-IN" dirty="0"/>
              <a:t>Saphenofemoral junction(SFJ)- Located proximally at groin where GSV meets femoral vein.</a:t>
            </a:r>
          </a:p>
        </p:txBody>
      </p:sp>
      <p:sp>
        <p:nvSpPr>
          <p:cNvPr id="8" name="Title 1">
            <a:extLst>
              <a:ext uri="{FF2B5EF4-FFF2-40B4-BE49-F238E27FC236}">
                <a16:creationId xmlns:a16="http://schemas.microsoft.com/office/drawing/2014/main" id="{9C00F6CC-E891-533F-C46F-0ABF43F5A2E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Perforators</a:t>
            </a:r>
          </a:p>
        </p:txBody>
      </p:sp>
      <p:pic>
        <p:nvPicPr>
          <p:cNvPr id="6" name="Picture 2">
            <a:extLst>
              <a:ext uri="{FF2B5EF4-FFF2-40B4-BE49-F238E27FC236}">
                <a16:creationId xmlns:a16="http://schemas.microsoft.com/office/drawing/2014/main" id="{E15F476C-F7FB-E8A0-2992-A45ED81D1FE8}"/>
              </a:ext>
            </a:extLst>
          </p:cNvPr>
          <p:cNvPicPr>
            <a:picLocks noChangeAspect="1" noChangeArrowheads="1"/>
          </p:cNvPicPr>
          <p:nvPr/>
        </p:nvPicPr>
        <p:blipFill>
          <a:blip r:embed="rId2"/>
          <a:stretch>
            <a:fillRect/>
          </a:stretch>
        </p:blipFill>
        <p:spPr bwMode="auto">
          <a:xfrm>
            <a:off x="5867400" y="2819400"/>
            <a:ext cx="2640479" cy="3338830"/>
          </a:xfrm>
          <a:prstGeom prst="rect">
            <a:avLst/>
          </a:prstGeom>
          <a:noFill/>
          <a:ln w="9525">
            <a:noFill/>
            <a:miter lim="800000"/>
            <a:headEnd/>
            <a:tailEnd/>
          </a:ln>
          <a:effectLst/>
        </p:spPr>
      </p:pic>
      <p:pic>
        <p:nvPicPr>
          <p:cNvPr id="7" name="Picture 8" descr="S:\Video transfer\Howards\pics taken from CD 5-2-03\uvs030502-005.BMP">
            <a:extLst>
              <a:ext uri="{FF2B5EF4-FFF2-40B4-BE49-F238E27FC236}">
                <a16:creationId xmlns:a16="http://schemas.microsoft.com/office/drawing/2014/main" id="{6B851FE2-4989-90F5-E82B-793355AAFA1F}"/>
              </a:ext>
            </a:extLst>
          </p:cNvPr>
          <p:cNvPicPr>
            <a:picLocks noChangeAspect="1" noChangeArrowheads="1"/>
          </p:cNvPicPr>
          <p:nvPr/>
        </p:nvPicPr>
        <p:blipFill>
          <a:blip r:embed="rId3"/>
          <a:srcRect/>
          <a:stretch>
            <a:fillRect/>
          </a:stretch>
        </p:blipFill>
        <p:spPr bwMode="auto">
          <a:xfrm>
            <a:off x="5708904" y="585216"/>
            <a:ext cx="2667000" cy="1666875"/>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B3032FDF-8562-3D68-0F05-57978D3C8DE5}"/>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4354D063-3EBC-23A8-9BA5-1096F72FFB1F}"/>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35323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56ADEEA-E5FE-D78F-53F2-F1F79E7998AD}"/>
              </a:ext>
            </a:extLst>
          </p:cNvPr>
          <p:cNvSpPr txBox="1">
            <a:spLocks/>
          </p:cNvSpPr>
          <p:nvPr/>
        </p:nvSpPr>
        <p:spPr>
          <a:xfrm>
            <a:off x="765047" y="838200"/>
            <a:ext cx="7613905" cy="5181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IN" b="1" dirty="0" err="1"/>
              <a:t>Saphenopopliteal</a:t>
            </a:r>
            <a:r>
              <a:rPr lang="en-IN" b="1" dirty="0"/>
              <a:t> Junction-</a:t>
            </a:r>
          </a:p>
          <a:p>
            <a:pPr lvl="1">
              <a:buFont typeface="Arial" pitchFamily="34" charset="0"/>
              <a:buChar char="•"/>
            </a:pPr>
            <a:r>
              <a:rPr lang="en-IN" sz="2000" i="1" dirty="0"/>
              <a:t>Behind knee where SSV join Popliteal vein.</a:t>
            </a:r>
          </a:p>
          <a:p>
            <a:pPr lvl="1">
              <a:buFont typeface="Arial" pitchFamily="34" charset="0"/>
              <a:buChar char="•"/>
            </a:pPr>
            <a:r>
              <a:rPr lang="en-IN" sz="2000" i="1" dirty="0"/>
              <a:t>Normally, flow of venous blood is through superficial system to deep and up the leg and toward heart.</a:t>
            </a:r>
          </a:p>
          <a:p>
            <a:pPr lvl="1">
              <a:buFont typeface="Arial" pitchFamily="34" charset="0"/>
              <a:buChar char="•"/>
            </a:pPr>
            <a:r>
              <a:rPr lang="en-IN" sz="2000" i="1" dirty="0"/>
              <a:t>One-way venous valve in both systems and perforating veins.</a:t>
            </a:r>
          </a:p>
          <a:p>
            <a:pPr lvl="1">
              <a:buFont typeface="Arial" pitchFamily="34" charset="0"/>
              <a:buChar char="•"/>
            </a:pPr>
            <a:r>
              <a:rPr lang="en-IN" sz="2000" i="1" dirty="0"/>
              <a:t>Incompetence in any of these valves lead </a:t>
            </a:r>
            <a:r>
              <a:rPr lang="en-IN" sz="2000" b="1" i="1" dirty="0"/>
              <a:t>disruption in unidirectional flow result in ambulatory venous HTN.</a:t>
            </a:r>
            <a:endParaRPr lang="en-IN" sz="2000" i="1" dirty="0"/>
          </a:p>
          <a:p>
            <a:pPr lvl="1">
              <a:buFont typeface="Arial" pitchFamily="34" charset="0"/>
              <a:buChar char="•"/>
            </a:pPr>
            <a:r>
              <a:rPr lang="en-IN" sz="2000" i="1" dirty="0"/>
              <a:t>Incompetence in one system can lead incompetence in another.</a:t>
            </a:r>
          </a:p>
          <a:p>
            <a:pPr lvl="1">
              <a:buFont typeface="Arial" pitchFamily="34" charset="0"/>
              <a:buChar char="•"/>
            </a:pPr>
            <a:r>
              <a:rPr lang="en-IN" sz="2000" i="1" dirty="0"/>
              <a:t>Incompetence in superficial venous system alone usually result from failure at valves located at SFJ and SPJ.</a:t>
            </a:r>
          </a:p>
          <a:p>
            <a:pPr lvl="1">
              <a:buFont typeface="Arial" pitchFamily="34" charset="0"/>
              <a:buChar char="•"/>
            </a:pPr>
            <a:r>
              <a:rPr lang="en-IN" sz="2000" i="1" dirty="0"/>
              <a:t>Gravitational weight of blood column along the length of vein creates hydrostatic pressure, which is worse at distal aspect of the length of vein.</a:t>
            </a:r>
          </a:p>
          <a:p>
            <a:pPr lvl="1">
              <a:buFont typeface="Arial" pitchFamily="34" charset="0"/>
              <a:buChar char="•"/>
            </a:pPr>
            <a:r>
              <a:rPr lang="en-IN" sz="2000" i="1" dirty="0"/>
              <a:t>Incompetence of perforating veins leads to hydrodynamic pressure.</a:t>
            </a:r>
          </a:p>
          <a:p>
            <a:pPr lvl="1">
              <a:buFont typeface="Arial" pitchFamily="34" charset="0"/>
              <a:buChar char="•"/>
            </a:pPr>
            <a:r>
              <a:rPr lang="en-IN" sz="2000" i="1" dirty="0"/>
              <a:t>Calf pump mechanism helps to empty deep venous system, but if perforating vein valves fail, then pressure generated in deep venous system are transmitted into superficial system via incompetent perforating veins.</a:t>
            </a:r>
          </a:p>
          <a:p>
            <a:pPr marL="0" indent="0">
              <a:buNone/>
            </a:pPr>
            <a:endParaRPr lang="en-IN" sz="1600" i="1" dirty="0"/>
          </a:p>
        </p:txBody>
      </p:sp>
      <p:sp>
        <p:nvSpPr>
          <p:cNvPr id="3" name="Footer Placeholder 2">
            <a:extLst>
              <a:ext uri="{FF2B5EF4-FFF2-40B4-BE49-F238E27FC236}">
                <a16:creationId xmlns:a16="http://schemas.microsoft.com/office/drawing/2014/main" id="{81DA1942-6C6D-760D-1494-615849D0530E}"/>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A3FB4897-FC0E-E474-AA61-F47BC17E1B44}"/>
              </a:ext>
            </a:extLst>
          </p:cNvPr>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660</TotalTime>
  <Words>3568</Words>
  <Application>Microsoft Office PowerPoint</Application>
  <PresentationFormat>On-screen Show (4:3)</PresentationFormat>
  <Paragraphs>546</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Conservative Treatment</vt:lpstr>
      <vt:lpstr>PowerPoint Presentation</vt:lpstr>
      <vt:lpstr>PowerPoint Presentation</vt:lpstr>
      <vt:lpstr>PowerPoint Presentation</vt:lpstr>
      <vt:lpstr>PowerPoint Presentation</vt:lpstr>
      <vt:lpstr>Surgical Management</vt:lpstr>
      <vt:lpstr>Surgical Management</vt:lpstr>
      <vt:lpstr>PowerPoint Presentation</vt:lpstr>
      <vt:lpstr>Steps continued..</vt:lpstr>
      <vt:lpstr>Steps continued..</vt:lpstr>
      <vt:lpstr>Steps continued..</vt:lpstr>
      <vt:lpstr>Steps continued..</vt:lpstr>
      <vt:lpstr>Steps continued..</vt:lpstr>
      <vt:lpstr>PowerPoint Presentation</vt:lpstr>
      <vt:lpstr>PowerPoint Presentation</vt:lpstr>
      <vt:lpstr>PowerPoint Presentation</vt:lpstr>
      <vt:lpstr>STEPS OF SURGERY FOR SSV</vt:lpstr>
      <vt:lpstr>PowerPoint Presentation</vt:lpstr>
      <vt:lpstr>PowerPoint Presentation</vt:lpstr>
      <vt:lpstr>INTRA - OPERATIVE COMPLICATIONS OF THE SURGERY</vt:lpstr>
      <vt:lpstr>IMMEDIATE POST-OP CARE</vt:lpstr>
      <vt:lpstr>Post operative complications</vt:lpstr>
      <vt:lpstr>Extra fascial ligation of perforators (Cocketts procedure)</vt:lpstr>
      <vt:lpstr>PowerPoint Presentation</vt:lpstr>
      <vt:lpstr>Insertion Of Ports for SEPS</vt:lpstr>
      <vt:lpstr>Endovenous Laser Treatment (EVLT)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Dr.Neeraj Kr.Banoria</dc:creator>
  <cp:lastModifiedBy>Rajesh Patel</cp:lastModifiedBy>
  <cp:revision>66</cp:revision>
  <dcterms:created xsi:type="dcterms:W3CDTF">2006-08-16T00:00:00Z</dcterms:created>
  <dcterms:modified xsi:type="dcterms:W3CDTF">2024-11-09T04:19:09Z</dcterms:modified>
</cp:coreProperties>
</file>