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4" r:id="rId1"/>
  </p:sldMasterIdLst>
  <p:notesMasterIdLst>
    <p:notesMasterId r:id="rId29"/>
  </p:notesMasterIdLst>
  <p:sldIdLst>
    <p:sldId id="256" r:id="rId2"/>
    <p:sldId id="300" r:id="rId3"/>
    <p:sldId id="297" r:id="rId4"/>
    <p:sldId id="290" r:id="rId5"/>
    <p:sldId id="301" r:id="rId6"/>
    <p:sldId id="292" r:id="rId7"/>
    <p:sldId id="302" r:id="rId8"/>
    <p:sldId id="288" r:id="rId9"/>
    <p:sldId id="264" r:id="rId10"/>
    <p:sldId id="303" r:id="rId11"/>
    <p:sldId id="304" r:id="rId12"/>
    <p:sldId id="305" r:id="rId13"/>
    <p:sldId id="306" r:id="rId14"/>
    <p:sldId id="307" r:id="rId15"/>
    <p:sldId id="270" r:id="rId16"/>
    <p:sldId id="308" r:id="rId17"/>
    <p:sldId id="287" r:id="rId18"/>
    <p:sldId id="284" r:id="rId19"/>
    <p:sldId id="309" r:id="rId20"/>
    <p:sldId id="310" r:id="rId21"/>
    <p:sldId id="311" r:id="rId22"/>
    <p:sldId id="312" r:id="rId23"/>
    <p:sldId id="313" r:id="rId24"/>
    <p:sldId id="314" r:id="rId25"/>
    <p:sldId id="315" r:id="rId26"/>
    <p:sldId id="316" r:id="rId27"/>
    <p:sldId id="34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5" d="100"/>
          <a:sy n="105" d="100"/>
        </p:scale>
        <p:origin x="107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54E883D-1BF7-0211-9EB3-FA710179543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smtClean="0">
                <a:latin typeface="Arial" charset="0"/>
              </a:defRPr>
            </a:lvl1pPr>
          </a:lstStyle>
          <a:p>
            <a:pPr>
              <a:defRPr/>
            </a:pPr>
            <a:endParaRPr lang="en-US"/>
          </a:p>
        </p:txBody>
      </p:sp>
      <p:sp>
        <p:nvSpPr>
          <p:cNvPr id="3" name="Date Placeholder 2">
            <a:extLst>
              <a:ext uri="{FF2B5EF4-FFF2-40B4-BE49-F238E27FC236}">
                <a16:creationId xmlns:a16="http://schemas.microsoft.com/office/drawing/2014/main" id="{ABE5A7A9-E013-5073-A05E-E768CCCBCE6D}"/>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smtClean="0">
                <a:latin typeface="Arial" charset="0"/>
              </a:defRPr>
            </a:lvl1pPr>
          </a:lstStyle>
          <a:p>
            <a:pPr>
              <a:defRPr/>
            </a:pPr>
            <a:fld id="{58057779-53C3-4348-8D29-4A49FDDC5DB0}" type="datetimeFigureOut">
              <a:rPr lang="en-US"/>
              <a:pPr>
                <a:defRPr/>
              </a:pPr>
              <a:t>11/11/2024</a:t>
            </a:fld>
            <a:endParaRPr lang="en-US"/>
          </a:p>
        </p:txBody>
      </p:sp>
      <p:sp>
        <p:nvSpPr>
          <p:cNvPr id="4" name="Slide Image Placeholder 3">
            <a:extLst>
              <a:ext uri="{FF2B5EF4-FFF2-40B4-BE49-F238E27FC236}">
                <a16:creationId xmlns:a16="http://schemas.microsoft.com/office/drawing/2014/main" id="{C548B4B1-A256-36B4-4543-A5BB0A56A52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5F220B14-8B1F-981F-3C20-1D268438A3C3}"/>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34CF1689-A1FC-CB5C-AFD4-C91151961F1C}"/>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smtClean="0">
                <a:latin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7DA09AA4-205B-3036-2D87-4D681DB6BA72}"/>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D96D7D98-3283-4F6D-ADFC-43D4593E337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8EF54A-589B-E796-3104-00958D12015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59DA038F-C4A2-8517-0F2F-DCB85C06E42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F122A597-3017-1FAE-89CF-1CD0BBD8BC0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09DDDF9-EEC9-44A9-9AD3-426FC0671C08}" type="slidenum">
              <a:rPr lang="en-US" altLang="en-US"/>
              <a:pPr eaLnBrk="1" hangingPunct="1"/>
              <a:t>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0" y="-1"/>
            <a:ext cx="9144000" cy="457200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42900" y="4960137"/>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Subtitle 2"/>
          <p:cNvSpPr>
            <a:spLocks noGrp="1"/>
          </p:cNvSpPr>
          <p:nvPr>
            <p:ph type="subTitle" idx="1"/>
          </p:nvPr>
        </p:nvSpPr>
        <p:spPr>
          <a:xfrm>
            <a:off x="6457950" y="4960137"/>
            <a:ext cx="2400300" cy="1463040"/>
          </a:xfrm>
        </p:spPr>
        <p:txBody>
          <a:bodyPr lIns="91440" rIns="91440" anchor="ctr">
            <a:normAutofit/>
          </a:bodyPr>
          <a:lstStyle>
            <a:lvl1pPr marL="0" indent="0" algn="l">
              <a:lnSpc>
                <a:spcPct val="100000"/>
              </a:lnSpc>
              <a:spcBef>
                <a:spcPts val="0"/>
              </a:spcBef>
              <a:buNone/>
              <a:defRPr sz="1600">
                <a:solidFill>
                  <a:schemeClr val="tx1">
                    <a:lumMod val="90000"/>
                    <a:lumOff val="10000"/>
                  </a:schemeClr>
                </a:solidFill>
              </a:defRPr>
            </a:lvl1pPr>
            <a:lvl2pPr marL="457189" indent="0" algn="ctr">
              <a:buNone/>
              <a:defRPr sz="1600"/>
            </a:lvl2pPr>
            <a:lvl3pPr marL="914377" indent="0" algn="ctr">
              <a:buNone/>
              <a:defRPr sz="16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132992AB-6528-467C-BC4B-16540C5AF00C}"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27461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335B27BC-D532-4C91-8F50-3F52C6242A6A}" type="slidenum">
              <a:rPr lang="en-US" altLang="en-US" smtClean="0"/>
              <a:pPr/>
              <a:t>‹#›</a:t>
            </a:fld>
            <a:endParaRPr lang="en-US" altLang="en-US"/>
          </a:p>
        </p:txBody>
      </p:sp>
    </p:spTree>
    <p:extLst>
      <p:ext uri="{BB962C8B-B14F-4D97-AF65-F5344CB8AC3E}">
        <p14:creationId xmlns:p14="http://schemas.microsoft.com/office/powerpoint/2010/main" val="40109095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971675"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742951" y="762000"/>
            <a:ext cx="56864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F4121EDE-AF97-4807-8932-F7967C8AF67D}" type="slidenum">
              <a:rPr lang="en-US" altLang="en-US" smtClean="0"/>
              <a:pPr/>
              <a:t>‹#›</a:t>
            </a:fld>
            <a:endParaRPr lang="en-US" altLang="en-US"/>
          </a:p>
        </p:txBody>
      </p:sp>
      <p:cxnSp>
        <p:nvCxnSpPr>
          <p:cNvPr id="7" name="Straight Connector 6"/>
          <p:cNvCxnSpPr/>
          <p:nvPr/>
        </p:nvCxnSpPr>
        <p:spPr>
          <a:xfrm rot="5400000" flipV="1">
            <a:off x="7543800" y="173563"/>
            <a:ext cx="0" cy="6858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80835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45BF9F1D-DF73-4704-ABAF-CC88F35377B7}" type="slidenum">
              <a:rPr lang="en-US" altLang="en-US" smtClean="0"/>
              <a:pPr/>
              <a:t>‹#›</a:t>
            </a:fld>
            <a:endParaRPr lang="en-US" altLang="en-US"/>
          </a:p>
        </p:txBody>
      </p:sp>
    </p:spTree>
    <p:extLst>
      <p:ext uri="{BB962C8B-B14F-4D97-AF65-F5344CB8AC3E}">
        <p14:creationId xmlns:p14="http://schemas.microsoft.com/office/powerpoint/2010/main" val="2510409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1"/>
            <a:ext cx="9144000" cy="4572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4960137"/>
            <a:ext cx="5829300" cy="1463040"/>
          </a:xfrm>
        </p:spPr>
        <p:txBody>
          <a:bodyPr anchor="ctr">
            <a:normAutofit/>
          </a:bodyPr>
          <a:lstStyle>
            <a:lvl1pPr algn="r">
              <a:defRPr sz="44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6457950" y="4960137"/>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457189" indent="0">
              <a:buNone/>
              <a:defRPr sz="1600">
                <a:solidFill>
                  <a:schemeClr val="tx1">
                    <a:tint val="75000"/>
                  </a:schemeClr>
                </a:solidFill>
              </a:defRPr>
            </a:lvl2pPr>
            <a:lvl3pPr marL="914377" indent="0">
              <a:buNone/>
              <a:defRPr sz="1600">
                <a:solidFill>
                  <a:schemeClr val="tx1">
                    <a:tint val="75000"/>
                  </a:schemeClr>
                </a:solidFill>
              </a:defRPr>
            </a:lvl3pPr>
            <a:lvl4pPr marL="1371566" indent="0">
              <a:buNone/>
              <a:defRPr sz="1400">
                <a:solidFill>
                  <a:schemeClr val="tx1">
                    <a:tint val="75000"/>
                  </a:schemeClr>
                </a:solidFill>
              </a:defRPr>
            </a:lvl4pPr>
            <a:lvl5pPr marL="1828754" indent="0">
              <a:buNone/>
              <a:defRPr sz="1400">
                <a:solidFill>
                  <a:schemeClr val="tx1">
                    <a:tint val="75000"/>
                  </a:schemeClr>
                </a:solidFill>
              </a:defRPr>
            </a:lvl5pPr>
            <a:lvl6pPr marL="2285943" indent="0">
              <a:buNone/>
              <a:defRPr sz="1400">
                <a:solidFill>
                  <a:schemeClr val="tx1">
                    <a:tint val="75000"/>
                  </a:schemeClr>
                </a:solidFill>
              </a:defRPr>
            </a:lvl6pPr>
            <a:lvl7pPr marL="2743131" indent="0">
              <a:buNone/>
              <a:defRPr sz="1400">
                <a:solidFill>
                  <a:schemeClr val="tx1">
                    <a:tint val="75000"/>
                  </a:schemeClr>
                </a:solidFill>
              </a:defRPr>
            </a:lvl7pPr>
            <a:lvl8pPr marL="3200320" indent="0">
              <a:buNone/>
              <a:defRPr sz="1400">
                <a:solidFill>
                  <a:schemeClr val="tx1">
                    <a:tint val="75000"/>
                  </a:schemeClr>
                </a:solidFill>
              </a:defRPr>
            </a:lvl8pPr>
            <a:lvl9pPr marL="3657509"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MBBSPPT.COM</a:t>
            </a:r>
          </a:p>
        </p:txBody>
      </p:sp>
      <p:sp>
        <p:nvSpPr>
          <p:cNvPr id="6" name="Slide Number Placeholder 5"/>
          <p:cNvSpPr>
            <a:spLocks noGrp="1"/>
          </p:cNvSpPr>
          <p:nvPr>
            <p:ph type="sldNum" sz="quarter" idx="12"/>
          </p:nvPr>
        </p:nvSpPr>
        <p:spPr/>
        <p:txBody>
          <a:bodyPr/>
          <a:lstStyle/>
          <a:p>
            <a:fld id="{A8955079-CB43-4F07-BBE0-1749A161F8FF}" type="slidenum">
              <a:rPr lang="en-US" altLang="en-US" smtClean="0"/>
              <a:pPr/>
              <a:t>‹#›</a:t>
            </a:fld>
            <a:endParaRPr lang="en-US" altLang="en-US"/>
          </a:p>
        </p:txBody>
      </p:sp>
      <p:cxnSp>
        <p:nvCxnSpPr>
          <p:cNvPr id="8" name="Straight Connector 7"/>
          <p:cNvCxnSpPr/>
          <p:nvPr/>
        </p:nvCxnSpPr>
        <p:spPr>
          <a:xfrm flipV="1">
            <a:off x="6290132" y="5264106"/>
            <a:ext cx="0" cy="91440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964948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768096"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491990" y="2286000"/>
            <a:ext cx="35661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168390FB-5424-47DD-93D7-D37AE6545381}" type="slidenum">
              <a:rPr lang="en-US" altLang="en-US" smtClean="0"/>
              <a:pPr/>
              <a:t>‹#›</a:t>
            </a:fld>
            <a:endParaRPr lang="en-US" altLang="en-US"/>
          </a:p>
        </p:txBody>
      </p:sp>
    </p:spTree>
    <p:extLst>
      <p:ext uri="{BB962C8B-B14F-4D97-AF65-F5344CB8AC3E}">
        <p14:creationId xmlns:p14="http://schemas.microsoft.com/office/powerpoint/2010/main" val="24140647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768096" y="585216"/>
            <a:ext cx="7290054" cy="1499616"/>
          </a:xfrm>
        </p:spPr>
        <p:txBody>
          <a:bodyPr/>
          <a:lstStyle/>
          <a:p>
            <a:r>
              <a:rPr lang="en-US"/>
              <a:t>Click to edit Master title style</a:t>
            </a:r>
            <a:endParaRPr lang="en-US" dirty="0"/>
          </a:p>
        </p:txBody>
      </p:sp>
      <p:sp>
        <p:nvSpPr>
          <p:cNvPr id="3" name="Text Placeholder 2"/>
          <p:cNvSpPr>
            <a:spLocks noGrp="1"/>
          </p:cNvSpPr>
          <p:nvPr>
            <p:ph type="body" idx="1"/>
          </p:nvPr>
        </p:nvSpPr>
        <p:spPr>
          <a:xfrm>
            <a:off x="768096" y="2179636"/>
            <a:ext cx="3566160" cy="822960"/>
          </a:xfrm>
        </p:spPr>
        <p:txBody>
          <a:bodyPr lIns="137160" rIns="137160" anchor="ctr">
            <a:normAutofit/>
          </a:bodyPr>
          <a:lstStyle>
            <a:lvl1pPr marL="0" indent="0">
              <a:spcBef>
                <a:spcPts val="0"/>
              </a:spcBef>
              <a:spcAft>
                <a:spcPts val="0"/>
              </a:spcAft>
              <a:buNone/>
              <a:defRPr sz="2200" b="0" cap="none" baseline="0">
                <a:solidFill>
                  <a:schemeClr val="accent2">
                    <a:lumMod val="75000"/>
                  </a:schemeClr>
                </a:solidFill>
                <a:latin typeface="+mn-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768096"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491990" y="2179636"/>
            <a:ext cx="3566160" cy="822960"/>
          </a:xfrm>
        </p:spPr>
        <p:txBody>
          <a:bodyPr lIns="137160" rIns="137160" anchor="ctr">
            <a:normAutofit/>
          </a:bodyPr>
          <a:lstStyle>
            <a:lvl1pPr marL="0" indent="0">
              <a:spcBef>
                <a:spcPts val="0"/>
              </a:spcBef>
              <a:spcAft>
                <a:spcPts val="0"/>
              </a:spcAft>
              <a:buNone/>
              <a:defRPr lang="en-US" sz="2200" b="0" kern="1200" cap="none" baseline="0" dirty="0">
                <a:solidFill>
                  <a:schemeClr val="accent2">
                    <a:lumMod val="75000"/>
                  </a:schemeClr>
                </a:solidFill>
                <a:latin typeface="+mn-lt"/>
                <a:ea typeface="+mn-ea"/>
                <a:cs typeface="+mn-cs"/>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marL="0" lvl="0" indent="0" algn="l" defTabSz="914377"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4491990" y="2967788"/>
            <a:ext cx="356616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MBBSPPT.COM</a:t>
            </a:r>
          </a:p>
        </p:txBody>
      </p:sp>
      <p:sp>
        <p:nvSpPr>
          <p:cNvPr id="9" name="Slide Number Placeholder 8"/>
          <p:cNvSpPr>
            <a:spLocks noGrp="1"/>
          </p:cNvSpPr>
          <p:nvPr>
            <p:ph type="sldNum" sz="quarter" idx="12"/>
          </p:nvPr>
        </p:nvSpPr>
        <p:spPr/>
        <p:txBody>
          <a:bodyPr/>
          <a:lstStyle/>
          <a:p>
            <a:fld id="{23694019-0663-49BE-9B42-9D292E8E9C7C}" type="slidenum">
              <a:rPr lang="en-US" altLang="en-US" smtClean="0"/>
              <a:pPr/>
              <a:t>‹#›</a:t>
            </a:fld>
            <a:endParaRPr lang="en-US" altLang="en-US"/>
          </a:p>
        </p:txBody>
      </p:sp>
    </p:spTree>
    <p:extLst>
      <p:ext uri="{BB962C8B-B14F-4D97-AF65-F5344CB8AC3E}">
        <p14:creationId xmlns:p14="http://schemas.microsoft.com/office/powerpoint/2010/main" val="30661425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MBBSPPT.COM</a:t>
            </a:r>
          </a:p>
        </p:txBody>
      </p:sp>
      <p:sp>
        <p:nvSpPr>
          <p:cNvPr id="5" name="Slide Number Placeholder 4"/>
          <p:cNvSpPr>
            <a:spLocks noGrp="1"/>
          </p:cNvSpPr>
          <p:nvPr>
            <p:ph type="sldNum" sz="quarter" idx="12"/>
          </p:nvPr>
        </p:nvSpPr>
        <p:spPr/>
        <p:txBody>
          <a:bodyPr/>
          <a:lstStyle/>
          <a:p>
            <a:fld id="{458A3EB3-0ABE-4A0A-8CBB-6C1CB8BA51E3}" type="slidenum">
              <a:rPr lang="en-US" altLang="en-US" smtClean="0"/>
              <a:pPr/>
              <a:t>‹#›</a:t>
            </a:fld>
            <a:endParaRPr lang="en-US" altLang="en-US"/>
          </a:p>
        </p:txBody>
      </p:sp>
    </p:spTree>
    <p:extLst>
      <p:ext uri="{BB962C8B-B14F-4D97-AF65-F5344CB8AC3E}">
        <p14:creationId xmlns:p14="http://schemas.microsoft.com/office/powerpoint/2010/main" val="2343821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MBBSPPT.COM</a:t>
            </a:r>
          </a:p>
        </p:txBody>
      </p:sp>
      <p:sp>
        <p:nvSpPr>
          <p:cNvPr id="4" name="Slide Number Placeholder 3"/>
          <p:cNvSpPr>
            <a:spLocks noGrp="1"/>
          </p:cNvSpPr>
          <p:nvPr>
            <p:ph type="sldNum" sz="quarter" idx="12"/>
          </p:nvPr>
        </p:nvSpPr>
        <p:spPr/>
        <p:txBody>
          <a:bodyPr/>
          <a:lstStyle/>
          <a:p>
            <a:fld id="{DEF7FA58-4E7B-4576-9ECC-CFA2390A0BCE}" type="slidenum">
              <a:rPr lang="en-US" altLang="en-US" smtClean="0"/>
              <a:pPr/>
              <a:t>‹#›</a:t>
            </a:fld>
            <a:endParaRPr lang="en-US" altLang="en-US"/>
          </a:p>
        </p:txBody>
      </p:sp>
    </p:spTree>
    <p:extLst>
      <p:ext uri="{BB962C8B-B14F-4D97-AF65-F5344CB8AC3E}">
        <p14:creationId xmlns:p14="http://schemas.microsoft.com/office/powerpoint/2010/main" val="3265205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768096" y="471509"/>
            <a:ext cx="3291840" cy="1737360"/>
          </a:xfrm>
        </p:spPr>
        <p:txBody>
          <a:bodyPr>
            <a:noAutofit/>
          </a:bodyPr>
          <a:lstStyle>
            <a:lvl1pPr>
              <a:lnSpc>
                <a:spcPct val="80000"/>
              </a:lnSpc>
              <a:defRPr sz="3600"/>
            </a:lvl1pPr>
          </a:lstStyle>
          <a:p>
            <a:r>
              <a:rPr lang="en-US"/>
              <a:t>Click to edit Master title style</a:t>
            </a:r>
            <a:endParaRPr lang="en-US" dirty="0"/>
          </a:p>
        </p:txBody>
      </p:sp>
      <p:sp>
        <p:nvSpPr>
          <p:cNvPr id="3" name="Content Placeholder 2"/>
          <p:cNvSpPr>
            <a:spLocks noGrp="1"/>
          </p:cNvSpPr>
          <p:nvPr>
            <p:ph idx="1"/>
          </p:nvPr>
        </p:nvSpPr>
        <p:spPr>
          <a:xfrm>
            <a:off x="4286250" y="822960"/>
            <a:ext cx="4258818" cy="5184648"/>
          </a:xfrm>
        </p:spPr>
        <p:txBody>
          <a:bodyPr>
            <a:normAutofit/>
          </a:bodyPr>
          <a:lstStyle>
            <a:lvl1pPr>
              <a:defRPr sz="2000"/>
            </a:lvl1pPr>
            <a:lvl2pPr>
              <a:defRPr sz="16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8096" y="2257506"/>
            <a:ext cx="3291840" cy="3762294"/>
          </a:xfrm>
        </p:spPr>
        <p:txBody>
          <a:bodyPr lIns="91440" rIns="91440">
            <a:normAutofit/>
          </a:bodyPr>
          <a:lstStyle>
            <a:lvl1pPr marL="0" indent="0">
              <a:lnSpc>
                <a:spcPct val="108000"/>
              </a:lnSpc>
              <a:spcBef>
                <a:spcPts val="600"/>
              </a:spcBef>
              <a:buNone/>
              <a:defRPr sz="1600"/>
            </a:lvl1pPr>
            <a:lvl2pPr marL="457189" indent="0">
              <a:buNone/>
              <a:defRPr sz="1200"/>
            </a:lvl2pPr>
            <a:lvl3pPr marL="914377" indent="0">
              <a:buNone/>
              <a:defRPr sz="1000"/>
            </a:lvl3pPr>
            <a:lvl4pPr marL="1371566" indent="0">
              <a:buNone/>
              <a:defRPr sz="900"/>
            </a:lvl4pPr>
            <a:lvl5pPr marL="1828754" indent="0">
              <a:buNone/>
              <a:defRPr sz="900"/>
            </a:lvl5pPr>
            <a:lvl6pPr marL="2285943" indent="0">
              <a:buNone/>
              <a:defRPr sz="900"/>
            </a:lvl6pPr>
            <a:lvl7pPr marL="2743131" indent="0">
              <a:buNone/>
              <a:defRPr sz="900"/>
            </a:lvl7pPr>
            <a:lvl8pPr marL="3200320" indent="0">
              <a:buNone/>
              <a:defRPr sz="900"/>
            </a:lvl8pPr>
            <a:lvl9pPr marL="3657509"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B5F4BE96-E5FF-453C-B573-EEA669EB4C01}" type="slidenum">
              <a:rPr lang="en-US" altLang="en-US" smtClean="0"/>
              <a:pPr/>
              <a:t>‹#›</a:t>
            </a:fld>
            <a:endParaRPr lang="en-US" altLang="en-US"/>
          </a:p>
        </p:txBody>
      </p:sp>
    </p:spTree>
    <p:extLst>
      <p:ext uri="{BB962C8B-B14F-4D97-AF65-F5344CB8AC3E}">
        <p14:creationId xmlns:p14="http://schemas.microsoft.com/office/powerpoint/2010/main" val="24781022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4960138"/>
            <a:ext cx="5829300" cy="1463040"/>
          </a:xfrm>
        </p:spPr>
        <p:txBody>
          <a:bodyPr anchor="ctr">
            <a:normAutofit/>
          </a:bodyPr>
          <a:lstStyle>
            <a:lvl1pPr algn="r">
              <a:defRPr sz="44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9141714" cy="4572000"/>
          </a:xfrm>
          <a:solidFill>
            <a:schemeClr val="accent2">
              <a:lumMod val="60000"/>
              <a:lumOff val="40000"/>
            </a:schemeClr>
          </a:solidFill>
        </p:spPr>
        <p:txBody>
          <a:bodyPr lIns="457200" tIns="365760"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457950" y="4960138"/>
            <a:ext cx="2400300" cy="1463040"/>
          </a:xfrm>
        </p:spPr>
        <p:txBody>
          <a:bodyPr lIns="91440" rIns="91440" anchor="ctr">
            <a:normAutofit/>
          </a:bodyPr>
          <a:lstStyle>
            <a:lvl1pPr marL="0" indent="0">
              <a:lnSpc>
                <a:spcPct val="100000"/>
              </a:lnSpc>
              <a:spcBef>
                <a:spcPts val="0"/>
              </a:spcBef>
              <a:buNone/>
              <a:defRPr sz="1600">
                <a:solidFill>
                  <a:schemeClr val="tx1">
                    <a:lumMod val="90000"/>
                    <a:lumOff val="1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MBBSPPT.COM</a:t>
            </a:r>
          </a:p>
        </p:txBody>
      </p:sp>
      <p:sp>
        <p:nvSpPr>
          <p:cNvPr id="7" name="Slide Number Placeholder 6"/>
          <p:cNvSpPr>
            <a:spLocks noGrp="1"/>
          </p:cNvSpPr>
          <p:nvPr>
            <p:ph type="sldNum" sz="quarter" idx="12"/>
          </p:nvPr>
        </p:nvSpPr>
        <p:spPr/>
        <p:txBody>
          <a:bodyPr/>
          <a:lstStyle/>
          <a:p>
            <a:fld id="{E2314567-CE22-4043-AB57-0C2904428DA4}" type="slidenum">
              <a:rPr lang="en-US" altLang="en-US" smtClean="0"/>
              <a:pPr/>
              <a:t>‹#›</a:t>
            </a:fld>
            <a:endParaRPr lang="en-US" altLang="en-US"/>
          </a:p>
        </p:txBody>
      </p:sp>
      <p:cxnSp>
        <p:nvCxnSpPr>
          <p:cNvPr id="9" name="Straight Connector 8"/>
          <p:cNvCxnSpPr/>
          <p:nvPr/>
        </p:nvCxnSpPr>
        <p:spPr>
          <a:xfrm flipV="1">
            <a:off x="6290132" y="5264106"/>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667596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8096" y="585216"/>
            <a:ext cx="7290054"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768096" y="2286000"/>
            <a:ext cx="7290055"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8097" y="6470704"/>
            <a:ext cx="1615607"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pPr>
              <a:defRPr/>
            </a:pPr>
            <a:endParaRPr lang="en-US"/>
          </a:p>
        </p:txBody>
      </p:sp>
      <p:sp>
        <p:nvSpPr>
          <p:cNvPr id="5" name="Footer Placeholder 4"/>
          <p:cNvSpPr>
            <a:spLocks noGrp="1"/>
          </p:cNvSpPr>
          <p:nvPr>
            <p:ph type="ftr" sz="quarter" idx="3"/>
          </p:nvPr>
        </p:nvSpPr>
        <p:spPr>
          <a:xfrm>
            <a:off x="3632200" y="6470704"/>
            <a:ext cx="4426094" cy="274320"/>
          </a:xfrm>
          <a:prstGeom prst="rect">
            <a:avLst/>
          </a:prstGeom>
        </p:spPr>
        <p:txBody>
          <a:bodyPr vert="horz" lIns="91440" tIns="45720" rIns="91440" bIns="45720" rtlCol="0" anchor="ctr"/>
          <a:lstStyle>
            <a:lvl1pPr algn="r">
              <a:defRPr sz="1000" cap="all" baseline="0">
                <a:solidFill>
                  <a:schemeClr val="tx1">
                    <a:lumMod val="90000"/>
                    <a:lumOff val="10000"/>
                  </a:schemeClr>
                </a:solidFill>
                <a:latin typeface="+mj-lt"/>
              </a:defRPr>
            </a:lvl1pPr>
          </a:lstStyle>
          <a:p>
            <a:pPr>
              <a:defRPr/>
            </a:pPr>
            <a:r>
              <a:rPr lang="en-US"/>
              <a:t>MBBSPPT.COM</a:t>
            </a:r>
          </a:p>
        </p:txBody>
      </p:sp>
      <p:sp>
        <p:nvSpPr>
          <p:cNvPr id="6" name="Slide Number Placeholder 5"/>
          <p:cNvSpPr>
            <a:spLocks noGrp="1"/>
          </p:cNvSpPr>
          <p:nvPr>
            <p:ph type="sldNum" sz="quarter" idx="4"/>
          </p:nvPr>
        </p:nvSpPr>
        <p:spPr>
          <a:xfrm>
            <a:off x="8128000" y="6470704"/>
            <a:ext cx="730250" cy="274320"/>
          </a:xfrm>
          <a:prstGeom prst="rect">
            <a:avLst/>
          </a:prstGeom>
        </p:spPr>
        <p:txBody>
          <a:bodyPr vert="horz" lIns="91440" tIns="45720" rIns="91440" bIns="45720" rtlCol="0" anchor="ctr"/>
          <a:lstStyle>
            <a:lvl1pPr algn="l">
              <a:defRPr sz="1000">
                <a:solidFill>
                  <a:schemeClr val="tx1">
                    <a:lumMod val="90000"/>
                    <a:lumOff val="10000"/>
                  </a:schemeClr>
                </a:solidFill>
                <a:latin typeface="+mj-lt"/>
              </a:defRPr>
            </a:lvl1pPr>
          </a:lstStyle>
          <a:p>
            <a:fld id="{D86C685B-9871-4780-A7F0-04A8DFC49D95}" type="slidenum">
              <a:rPr lang="en-US" altLang="en-US" smtClean="0"/>
              <a:pPr/>
              <a:t>‹#›</a:t>
            </a:fld>
            <a:endParaRPr lang="en-US" altLang="en-US"/>
          </a:p>
        </p:txBody>
      </p:sp>
      <p:cxnSp>
        <p:nvCxnSpPr>
          <p:cNvPr id="7" name="Straight Connector 6"/>
          <p:cNvCxnSpPr/>
          <p:nvPr/>
        </p:nvCxnSpPr>
        <p:spPr>
          <a:xfrm flipV="1">
            <a:off x="571500" y="826324"/>
            <a:ext cx="0" cy="91440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6536703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377" rtl="0" eaLnBrk="1" latinLnBrk="0" hangingPunct="1">
        <a:lnSpc>
          <a:spcPct val="80000"/>
        </a:lnSpc>
        <a:spcBef>
          <a:spcPct val="0"/>
        </a:spcBef>
        <a:buNone/>
        <a:defRPr sz="4400" kern="1200" cap="all" spc="100" baseline="0">
          <a:solidFill>
            <a:schemeClr val="tx1">
              <a:lumMod val="90000"/>
              <a:lumOff val="10000"/>
            </a:schemeClr>
          </a:solidFill>
          <a:latin typeface="+mj-lt"/>
          <a:ea typeface="+mj-ea"/>
          <a:cs typeface="+mj-cs"/>
        </a:defRPr>
      </a:lvl1pPr>
    </p:titleStyle>
    <p:bodyStyle>
      <a:lvl1pPr marL="91440" indent="-91440" algn="l" defTabSz="914377" rtl="0" eaLnBrk="1" latinLnBrk="0" hangingPunct="1">
        <a:lnSpc>
          <a:spcPct val="90000"/>
        </a:lnSpc>
        <a:spcBef>
          <a:spcPts val="1200"/>
        </a:spcBef>
        <a:spcAft>
          <a:spcPts val="200"/>
        </a:spcAft>
        <a:buClr>
          <a:schemeClr val="accent2"/>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600" kern="1200">
          <a:solidFill>
            <a:schemeClr val="tx1"/>
          </a:solidFill>
          <a:latin typeface="+mn-lt"/>
          <a:ea typeface="+mn-ea"/>
          <a:cs typeface="+mn-cs"/>
        </a:defRPr>
      </a:lvl2pPr>
      <a:lvl3pPr marL="4480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3pPr>
      <a:lvl4pPr marL="59436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4pPr>
      <a:lvl5pPr marL="77724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5pPr>
      <a:lvl6pPr marL="914400"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6pPr>
      <a:lvl7pPr marL="1060704"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7pPr>
      <a:lvl8pPr marL="1216152"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8pPr>
      <a:lvl9pPr marL="1362456" indent="-137157" algn="l" defTabSz="914377" rtl="0" eaLnBrk="1" latinLnBrk="0" hangingPunct="1">
        <a:lnSpc>
          <a:spcPct val="90000"/>
        </a:lnSpc>
        <a:spcBef>
          <a:spcPts val="200"/>
        </a:spcBef>
        <a:spcAft>
          <a:spcPts val="400"/>
        </a:spcAft>
        <a:buClr>
          <a:schemeClr val="accent2"/>
        </a:buClr>
        <a:buFont typeface="Wingdings 3" pitchFamily="18" charset="2"/>
        <a:buChar char=""/>
        <a:defRPr sz="1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24091F5-81C4-3541-C621-409CE659F148}"/>
              </a:ext>
            </a:extLst>
          </p:cNvPr>
          <p:cNvSpPr txBox="1">
            <a:spLocks/>
          </p:cNvSpPr>
          <p:nvPr/>
        </p:nvSpPr>
        <p:spPr>
          <a:xfrm>
            <a:off x="495300" y="5112537"/>
            <a:ext cx="5676900" cy="1463040"/>
          </a:xfrm>
          <a:prstGeom prst="rect">
            <a:avLst/>
          </a:prstGeom>
        </p:spPr>
        <p:txBody>
          <a:bodyPr vert="horz" lIns="91440" tIns="45720" rIns="91440" bIns="45720" rtlCol="0" anchor="ctr">
            <a:normAutofit/>
          </a:bodyPr>
          <a:lstStyle>
            <a:lvl1pPr algn="r" defTabSz="914400" rtl="0" eaLnBrk="1" latinLnBrk="0" hangingPunct="1">
              <a:lnSpc>
                <a:spcPct val="80000"/>
              </a:lnSpc>
              <a:spcBef>
                <a:spcPct val="0"/>
              </a:spcBef>
              <a:buNone/>
              <a:defRPr sz="4400" kern="1200" cap="all" spc="200" baseline="0">
                <a:solidFill>
                  <a:schemeClr val="tx1">
                    <a:lumMod val="95000"/>
                    <a:lumOff val="5000"/>
                  </a:schemeClr>
                </a:solidFill>
                <a:latin typeface="+mj-lt"/>
                <a:ea typeface="+mj-ea"/>
                <a:cs typeface="+mj-cs"/>
              </a:defRPr>
            </a:lvl1pPr>
          </a:lstStyle>
          <a:p>
            <a:r>
              <a:rPr lang="en-US" cap="all" dirty="0"/>
              <a:t>Vermiform appendix </a:t>
            </a:r>
            <a:endParaRPr lang="en-US" dirty="0"/>
          </a:p>
        </p:txBody>
      </p:sp>
      <p:sp>
        <p:nvSpPr>
          <p:cNvPr id="5" name="Subtitle 2">
            <a:extLst>
              <a:ext uri="{FF2B5EF4-FFF2-40B4-BE49-F238E27FC236}">
                <a16:creationId xmlns:a16="http://schemas.microsoft.com/office/drawing/2014/main" id="{F3EDA570-B4E9-4608-3687-466B6A340214}"/>
              </a:ext>
            </a:extLst>
          </p:cNvPr>
          <p:cNvSpPr txBox="1">
            <a:spLocks/>
          </p:cNvSpPr>
          <p:nvPr/>
        </p:nvSpPr>
        <p:spPr>
          <a:xfrm>
            <a:off x="6610350" y="5112537"/>
            <a:ext cx="2400300" cy="1463040"/>
          </a:xfrm>
          <a:prstGeom prst="rect">
            <a:avLst/>
          </a:prstGeom>
        </p:spPr>
        <p:txBody>
          <a:bodyPr vert="horz" lIns="91440" tIns="45720" rIns="91440" bIns="45720" rtlCol="0" anchor="ctr">
            <a:normAutofit/>
          </a:bodyPr>
          <a:lstStyle>
            <a:lvl1pPr marL="0" indent="0" algn="l" defTabSz="914400" rtl="0" eaLnBrk="1" latinLnBrk="0" hangingPunct="1">
              <a:lnSpc>
                <a:spcPct val="100000"/>
              </a:lnSpc>
              <a:spcBef>
                <a:spcPts val="0"/>
              </a:spcBef>
              <a:spcAft>
                <a:spcPts val="200"/>
              </a:spcAft>
              <a:buClr>
                <a:schemeClr val="accent1"/>
              </a:buClr>
              <a:buSzPct val="100000"/>
              <a:buFont typeface="Tw Cen MT" panose="020B0602020104020603" pitchFamily="34" charset="0"/>
              <a:buNone/>
              <a:defRPr sz="1600" kern="1200">
                <a:solidFill>
                  <a:schemeClr val="tx1">
                    <a:lumMod val="95000"/>
                    <a:lumOff val="5000"/>
                  </a:schemeClr>
                </a:solidFill>
                <a:latin typeface="+mn-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Wingdings 3" pitchFamily="18" charset="2"/>
              <a:buNone/>
              <a:defRPr sz="1600" kern="1200">
                <a:solidFill>
                  <a:schemeClr val="tx1"/>
                </a:solidFill>
                <a:latin typeface="+mn-lt"/>
                <a:ea typeface="+mn-ea"/>
                <a:cs typeface="+mn-cs"/>
              </a:defRPr>
            </a:lvl9pPr>
          </a:lstStyle>
          <a:p>
            <a:r>
              <a:rPr lang="en-US" dirty="0"/>
              <a:t>BY MBBSPPT.COM</a:t>
            </a:r>
          </a:p>
        </p:txBody>
      </p:sp>
      <p:pic>
        <p:nvPicPr>
          <p:cNvPr id="3" name="Picture 2">
            <a:extLst>
              <a:ext uri="{FF2B5EF4-FFF2-40B4-BE49-F238E27FC236}">
                <a16:creationId xmlns:a16="http://schemas.microsoft.com/office/drawing/2014/main" id="{7F5FF63B-3146-3215-2745-2A77733BB8D2}"/>
              </a:ext>
            </a:extLst>
          </p:cNvPr>
          <p:cNvPicPr>
            <a:picLocks noChangeAspect="1"/>
          </p:cNvPicPr>
          <p:nvPr/>
        </p:nvPicPr>
        <p:blipFill>
          <a:blip r:embed="rId2">
            <a:extLst>
              <a:ext uri="{28A0092B-C50C-407E-A947-70E740481C1C}">
                <a14:useLocalDpi xmlns:a14="http://schemas.microsoft.com/office/drawing/2010/main" val="0"/>
              </a:ext>
            </a:extLst>
          </a:blip>
          <a:srcRect b="31111"/>
          <a:stretch/>
        </p:blipFill>
        <p:spPr>
          <a:xfrm>
            <a:off x="2541679" y="381000"/>
            <a:ext cx="4060641" cy="384248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CD750B-4B80-CFCF-F16E-2A83EC550B89}"/>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2432BA19-B5E0-293A-7C9A-68E802756391}"/>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appendiceal wall is similar to the wall of the colon. It is formed by the serosa.</a:t>
            </a:r>
          </a:p>
          <a:p>
            <a:pPr lvl="1">
              <a:buFont typeface="Arial" panose="020B0604020202020204" pitchFamily="34" charset="0"/>
              <a:buChar char="•"/>
            </a:pPr>
            <a:r>
              <a:rPr lang="en-US" sz="2000" dirty="0"/>
              <a:t>A muscular layer composed of the longitudinal and circular layers. At the appendiceal base, the longitudinal muscle produces a thickening that is related to all cecal taeniae. </a:t>
            </a:r>
          </a:p>
          <a:p>
            <a:pPr lvl="1">
              <a:buFont typeface="Arial" panose="020B0604020202020204" pitchFamily="34" charset="0"/>
              <a:buChar char="•"/>
            </a:pPr>
            <a:r>
              <a:rPr lang="en-US" sz="2000" dirty="0"/>
              <a:t>The submucosa, which contains many lymphoid islands. </a:t>
            </a:r>
          </a:p>
          <a:p>
            <a:pPr lvl="1">
              <a:buFont typeface="Arial" panose="020B0604020202020204" pitchFamily="34" charset="0"/>
              <a:buChar char="•"/>
            </a:pPr>
            <a:r>
              <a:rPr lang="en-US" sz="2000" dirty="0"/>
              <a:t>The mucosa.</a:t>
            </a:r>
          </a:p>
        </p:txBody>
      </p:sp>
      <p:sp>
        <p:nvSpPr>
          <p:cNvPr id="8" name="Title 1">
            <a:extLst>
              <a:ext uri="{FF2B5EF4-FFF2-40B4-BE49-F238E27FC236}">
                <a16:creationId xmlns:a16="http://schemas.microsoft.com/office/drawing/2014/main" id="{17A8F594-9876-5435-68FF-49CF68EA4056}"/>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Appendiceal Wall</a:t>
            </a:r>
          </a:p>
        </p:txBody>
      </p:sp>
      <p:sp>
        <p:nvSpPr>
          <p:cNvPr id="2" name="Footer Placeholder 1">
            <a:extLst>
              <a:ext uri="{FF2B5EF4-FFF2-40B4-BE49-F238E27FC236}">
                <a16:creationId xmlns:a16="http://schemas.microsoft.com/office/drawing/2014/main" id="{E620F877-64FE-24A6-D12C-EBB99ABB3676}"/>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89B7DE28-70E2-1AE9-27FA-80F6D3295CBE}"/>
              </a:ext>
            </a:extLst>
          </p:cNvPr>
          <p:cNvSpPr>
            <a:spLocks noGrp="1"/>
          </p:cNvSpPr>
          <p:nvPr>
            <p:ph type="sldNum" sz="quarter" idx="12"/>
          </p:nvPr>
        </p:nvSpPr>
        <p:spPr/>
        <p:txBody>
          <a:bodyPr/>
          <a:lstStyle/>
          <a:p>
            <a:fld id="{45BF9F1D-DF73-4704-ABAF-CC88F35377B7}" type="slidenum">
              <a:rPr lang="en-US" altLang="en-US" smtClean="0"/>
              <a:pPr/>
              <a:t>10</a:t>
            </a:fld>
            <a:endParaRPr lang="en-US" altLang="en-US"/>
          </a:p>
        </p:txBody>
      </p:sp>
    </p:spTree>
    <p:extLst>
      <p:ext uri="{BB962C8B-B14F-4D97-AF65-F5344CB8AC3E}">
        <p14:creationId xmlns:p14="http://schemas.microsoft.com/office/powerpoint/2010/main" val="41152998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8A9D3B-070B-3422-9590-82DA50B0333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1816460-54AC-A877-B949-023716BF8A5B}"/>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Though the thick appendiceal wall has the same four layers as the colon. </a:t>
            </a:r>
          </a:p>
          <a:p>
            <a:pPr lvl="1">
              <a:buFont typeface="Arial" panose="020B0604020202020204" pitchFamily="34" charset="0"/>
              <a:buChar char="•"/>
            </a:pPr>
            <a:r>
              <a:rPr lang="en-US" dirty="0"/>
              <a:t>Serosa or adventitia, </a:t>
            </a:r>
          </a:p>
          <a:p>
            <a:pPr lvl="1">
              <a:buFont typeface="Arial" panose="020B0604020202020204" pitchFamily="34" charset="0"/>
              <a:buChar char="•"/>
            </a:pPr>
            <a:r>
              <a:rPr lang="en-US" dirty="0"/>
              <a:t>Muscularis externa, </a:t>
            </a:r>
          </a:p>
          <a:p>
            <a:pPr lvl="1">
              <a:buFont typeface="Arial" panose="020B0604020202020204" pitchFamily="34" charset="0"/>
              <a:buChar char="•"/>
            </a:pPr>
            <a:r>
              <a:rPr lang="en-US" dirty="0"/>
              <a:t>Submucosa and </a:t>
            </a:r>
          </a:p>
          <a:p>
            <a:pPr lvl="1">
              <a:buFont typeface="Arial" panose="020B0604020202020204" pitchFamily="34" charset="0"/>
              <a:buChar char="•"/>
            </a:pPr>
            <a:r>
              <a:rPr lang="en-US" dirty="0"/>
              <a:t>Mucosa, </a:t>
            </a:r>
          </a:p>
          <a:p>
            <a:pPr marL="0" indent="0" eaLnBrk="1" hangingPunct="1">
              <a:buNone/>
            </a:pPr>
            <a:r>
              <a:rPr lang="en-US" dirty="0"/>
              <a:t>It differs by having the following characteristics:</a:t>
            </a:r>
          </a:p>
          <a:p>
            <a:pPr lvl="1">
              <a:buFont typeface="Arial" panose="020B0604020202020204" pitchFamily="34" charset="0"/>
              <a:buChar char="•"/>
            </a:pPr>
            <a:r>
              <a:rPr lang="en-US" dirty="0"/>
              <a:t>Its outer layer of longitudinal smooth muscle is complete, and </a:t>
            </a:r>
          </a:p>
          <a:p>
            <a:pPr lvl="1">
              <a:buFont typeface="Arial" panose="020B0604020202020204" pitchFamily="34" charset="0"/>
              <a:buChar char="•"/>
            </a:pPr>
            <a:r>
              <a:rPr lang="en-US" dirty="0"/>
              <a:t>The mucosa and submucosa have multiple lymph nodules.</a:t>
            </a:r>
          </a:p>
        </p:txBody>
      </p:sp>
      <p:sp>
        <p:nvSpPr>
          <p:cNvPr id="8" name="Title 1">
            <a:extLst>
              <a:ext uri="{FF2B5EF4-FFF2-40B4-BE49-F238E27FC236}">
                <a16:creationId xmlns:a16="http://schemas.microsoft.com/office/drawing/2014/main" id="{63B05563-1365-1A4B-EF74-2A2B4FAC6CDB}"/>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Histology</a:t>
            </a:r>
          </a:p>
        </p:txBody>
      </p:sp>
      <p:sp>
        <p:nvSpPr>
          <p:cNvPr id="2" name="Footer Placeholder 1">
            <a:extLst>
              <a:ext uri="{FF2B5EF4-FFF2-40B4-BE49-F238E27FC236}">
                <a16:creationId xmlns:a16="http://schemas.microsoft.com/office/drawing/2014/main" id="{73725556-2CE4-D0F8-0201-DA70168810FE}"/>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438F043-8C7E-72B2-C2F6-CD54C93CB46F}"/>
              </a:ext>
            </a:extLst>
          </p:cNvPr>
          <p:cNvSpPr>
            <a:spLocks noGrp="1"/>
          </p:cNvSpPr>
          <p:nvPr>
            <p:ph type="sldNum" sz="quarter" idx="12"/>
          </p:nvPr>
        </p:nvSpPr>
        <p:spPr/>
        <p:txBody>
          <a:bodyPr/>
          <a:lstStyle/>
          <a:p>
            <a:fld id="{45BF9F1D-DF73-4704-ABAF-CC88F35377B7}" type="slidenum">
              <a:rPr lang="en-US" altLang="en-US" smtClean="0"/>
              <a:pPr/>
              <a:t>11</a:t>
            </a:fld>
            <a:endParaRPr lang="en-US" altLang="en-US"/>
          </a:p>
        </p:txBody>
      </p:sp>
    </p:spTree>
    <p:extLst>
      <p:ext uri="{BB962C8B-B14F-4D97-AF65-F5344CB8AC3E}">
        <p14:creationId xmlns:p14="http://schemas.microsoft.com/office/powerpoint/2010/main" val="2265750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2B258D-2F38-76F9-330B-A6DEBF802018}"/>
            </a:ext>
          </a:extLst>
        </p:cNvPr>
        <p:cNvGrpSpPr/>
        <p:nvPr/>
      </p:nvGrpSpPr>
      <p:grpSpPr>
        <a:xfrm>
          <a:off x="0" y="0"/>
          <a:ext cx="0" cy="0"/>
          <a:chOff x="0" y="0"/>
          <a:chExt cx="0" cy="0"/>
        </a:xfrm>
      </p:grpSpPr>
      <p:pic>
        <p:nvPicPr>
          <p:cNvPr id="2" name="Picture 2">
            <a:extLst>
              <a:ext uri="{FF2B5EF4-FFF2-40B4-BE49-F238E27FC236}">
                <a16:creationId xmlns:a16="http://schemas.microsoft.com/office/drawing/2014/main" id="{102D4BC8-86D8-6D57-E164-522A9A3D306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6325" y="571500"/>
            <a:ext cx="6991350"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ooter Placeholder 2">
            <a:extLst>
              <a:ext uri="{FF2B5EF4-FFF2-40B4-BE49-F238E27FC236}">
                <a16:creationId xmlns:a16="http://schemas.microsoft.com/office/drawing/2014/main" id="{9F17149E-AC8A-BCB4-E5E8-1B8896FB5989}"/>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A85B7FA5-ED36-6300-A67E-ADBD6599E6AE}"/>
              </a:ext>
            </a:extLst>
          </p:cNvPr>
          <p:cNvSpPr>
            <a:spLocks noGrp="1"/>
          </p:cNvSpPr>
          <p:nvPr>
            <p:ph type="sldNum" sz="quarter" idx="12"/>
          </p:nvPr>
        </p:nvSpPr>
        <p:spPr/>
        <p:txBody>
          <a:bodyPr/>
          <a:lstStyle/>
          <a:p>
            <a:fld id="{DEF7FA58-4E7B-4576-9ECC-CFA2390A0BCE}" type="slidenum">
              <a:rPr lang="en-US" altLang="en-US" smtClean="0"/>
              <a:pPr/>
              <a:t>12</a:t>
            </a:fld>
            <a:endParaRPr lang="en-US" altLang="en-US"/>
          </a:p>
        </p:txBody>
      </p:sp>
    </p:spTree>
    <p:extLst>
      <p:ext uri="{BB962C8B-B14F-4D97-AF65-F5344CB8AC3E}">
        <p14:creationId xmlns:p14="http://schemas.microsoft.com/office/powerpoint/2010/main" val="3025932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8B1221-D5BF-3F5E-9F54-3A096D722C7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F558E6F-D7F3-CC98-FE99-73DF4889B642}"/>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Right psoas muscle test: The forced extension of the right thigh produces increased pain in the RLQ of the abdomen when the inflamed appendix and its short mesentery rest on the peritoneum which covers the right major psoas muscle.</a:t>
            </a:r>
          </a:p>
          <a:p>
            <a:pPr lvl="1">
              <a:buFont typeface="Arial" panose="020B0604020202020204" pitchFamily="34" charset="0"/>
              <a:buChar char="•"/>
            </a:pPr>
            <a:r>
              <a:rPr lang="en-US" sz="2000" dirty="0"/>
              <a:t>Right obturator muscle test: Flexion and lateral rotation of the right thigh produces increased pain in the RLQ and right pelvic area when the inflamed appendix is closely related to the obturator internus muscle.</a:t>
            </a:r>
          </a:p>
        </p:txBody>
      </p:sp>
      <p:sp>
        <p:nvSpPr>
          <p:cNvPr id="8" name="Title 1">
            <a:extLst>
              <a:ext uri="{FF2B5EF4-FFF2-40B4-BE49-F238E27FC236}">
                <a16:creationId xmlns:a16="http://schemas.microsoft.com/office/drawing/2014/main" id="{F8B16314-4C69-6667-EAB6-69E6B91722BE}"/>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Anatomical basis of tests</a:t>
            </a:r>
          </a:p>
        </p:txBody>
      </p:sp>
      <p:sp>
        <p:nvSpPr>
          <p:cNvPr id="2" name="Footer Placeholder 1">
            <a:extLst>
              <a:ext uri="{FF2B5EF4-FFF2-40B4-BE49-F238E27FC236}">
                <a16:creationId xmlns:a16="http://schemas.microsoft.com/office/drawing/2014/main" id="{88C01DF2-473D-7249-28C9-F13F05E94EE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25E1A4EB-BD1B-3115-A2DE-F8C09A831707}"/>
              </a:ext>
            </a:extLst>
          </p:cNvPr>
          <p:cNvSpPr>
            <a:spLocks noGrp="1"/>
          </p:cNvSpPr>
          <p:nvPr>
            <p:ph type="sldNum" sz="quarter" idx="12"/>
          </p:nvPr>
        </p:nvSpPr>
        <p:spPr/>
        <p:txBody>
          <a:bodyPr/>
          <a:lstStyle/>
          <a:p>
            <a:fld id="{45BF9F1D-DF73-4704-ABAF-CC88F35377B7}" type="slidenum">
              <a:rPr lang="en-US" altLang="en-US" smtClean="0"/>
              <a:pPr/>
              <a:t>13</a:t>
            </a:fld>
            <a:endParaRPr lang="en-US" altLang="en-US"/>
          </a:p>
        </p:txBody>
      </p:sp>
    </p:spTree>
    <p:extLst>
      <p:ext uri="{BB962C8B-B14F-4D97-AF65-F5344CB8AC3E}">
        <p14:creationId xmlns:p14="http://schemas.microsoft.com/office/powerpoint/2010/main" val="3497773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EA6656-F13C-B008-C99B-24C06FD29B61}"/>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5CBA9A2-5BAF-7B66-59C4-049C8B874769}"/>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Retrocecal appendix: </a:t>
            </a:r>
          </a:p>
          <a:p>
            <a:pPr>
              <a:buFont typeface="Arial" panose="020B0604020202020204" pitchFamily="34" charset="0"/>
              <a:buChar char="•"/>
            </a:pPr>
            <a:r>
              <a:rPr lang="en-US" sz="1600" i="1" dirty="0"/>
              <a:t>RLQ or right flank pain with ureteric irritation.</a:t>
            </a:r>
          </a:p>
          <a:p>
            <a:pPr marL="0" indent="0" eaLnBrk="1" hangingPunct="1">
              <a:buNone/>
            </a:pPr>
            <a:r>
              <a:rPr lang="en-US" dirty="0"/>
              <a:t>Pelvic appendix: </a:t>
            </a:r>
          </a:p>
          <a:p>
            <a:pPr eaLnBrk="1" hangingPunct="1">
              <a:buFont typeface="Arial" panose="020B0604020202020204" pitchFamily="34" charset="0"/>
              <a:buChar char="•"/>
            </a:pPr>
            <a:r>
              <a:rPr lang="en-US" sz="1600" dirty="0"/>
              <a:t>Pelvic pain with urinary symptoms; rule out pelvic inflammatory disease.</a:t>
            </a:r>
          </a:p>
          <a:p>
            <a:pPr marL="0" indent="0" eaLnBrk="1" hangingPunct="1">
              <a:buNone/>
            </a:pPr>
            <a:r>
              <a:rPr lang="en-US" dirty="0"/>
              <a:t>Subhepatic appendix: </a:t>
            </a:r>
          </a:p>
          <a:p>
            <a:pPr eaLnBrk="1" hangingPunct="1">
              <a:buFont typeface="Arial" panose="020B0604020202020204" pitchFamily="34" charset="0"/>
              <a:buChar char="•"/>
            </a:pPr>
            <a:r>
              <a:rPr lang="en-US" sz="1600" dirty="0"/>
              <a:t>Due to cecal malrotation; presents gallbladder symptoms.</a:t>
            </a:r>
          </a:p>
          <a:p>
            <a:pPr marL="0" indent="0" eaLnBrk="1" hangingPunct="1">
              <a:buNone/>
            </a:pPr>
            <a:r>
              <a:rPr lang="en-US" dirty="0"/>
              <a:t>Upper or lower midline appendix: </a:t>
            </a:r>
          </a:p>
          <a:p>
            <a:pPr eaLnBrk="1" hangingPunct="1">
              <a:buFont typeface="Arial" panose="020B0604020202020204" pitchFamily="34" charset="0"/>
              <a:buChar char="•"/>
            </a:pPr>
            <a:r>
              <a:rPr lang="en-US" sz="1600" dirty="0"/>
              <a:t>Epigastric or hypogastric pain.</a:t>
            </a:r>
          </a:p>
          <a:p>
            <a:pPr marL="0" indent="0" eaLnBrk="1" hangingPunct="1">
              <a:buNone/>
            </a:pPr>
            <a:r>
              <a:rPr lang="en-US" dirty="0"/>
              <a:t>Situs inversus: </a:t>
            </a:r>
          </a:p>
          <a:p>
            <a:pPr eaLnBrk="1" hangingPunct="1">
              <a:buFont typeface="Arial" panose="020B0604020202020204" pitchFamily="34" charset="0"/>
              <a:buChar char="•"/>
            </a:pPr>
            <a:r>
              <a:rPr lang="en-US" sz="1600" dirty="0"/>
              <a:t>When present, pain is located at the LLQ. </a:t>
            </a:r>
          </a:p>
        </p:txBody>
      </p:sp>
      <p:sp>
        <p:nvSpPr>
          <p:cNvPr id="8" name="Title 1">
            <a:extLst>
              <a:ext uri="{FF2B5EF4-FFF2-40B4-BE49-F238E27FC236}">
                <a16:creationId xmlns:a16="http://schemas.microsoft.com/office/drawing/2014/main" id="{05B39DBD-1CE6-989D-DA95-152250F69220}"/>
              </a:ext>
            </a:extLst>
          </p:cNvPr>
          <p:cNvSpPr txBox="1">
            <a:spLocks/>
          </p:cNvSpPr>
          <p:nvPr/>
        </p:nvSpPr>
        <p:spPr>
          <a:xfrm>
            <a:off x="768096" y="585216"/>
            <a:ext cx="8223504" cy="1499616"/>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Each position of the appendix produces and mimics a different clinical picture</a:t>
            </a:r>
          </a:p>
        </p:txBody>
      </p:sp>
      <p:sp>
        <p:nvSpPr>
          <p:cNvPr id="2" name="Footer Placeholder 1">
            <a:extLst>
              <a:ext uri="{FF2B5EF4-FFF2-40B4-BE49-F238E27FC236}">
                <a16:creationId xmlns:a16="http://schemas.microsoft.com/office/drawing/2014/main" id="{CB502D1B-4509-9A49-F3FF-F27B2B2198F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98AA37C8-FC4B-A1E0-D938-E1D3FA944191}"/>
              </a:ext>
            </a:extLst>
          </p:cNvPr>
          <p:cNvSpPr>
            <a:spLocks noGrp="1"/>
          </p:cNvSpPr>
          <p:nvPr>
            <p:ph type="sldNum" sz="quarter" idx="12"/>
          </p:nvPr>
        </p:nvSpPr>
        <p:spPr/>
        <p:txBody>
          <a:bodyPr/>
          <a:lstStyle/>
          <a:p>
            <a:fld id="{45BF9F1D-DF73-4704-ABAF-CC88F35377B7}" type="slidenum">
              <a:rPr lang="en-US" altLang="en-US" smtClean="0"/>
              <a:pPr/>
              <a:t>14</a:t>
            </a:fld>
            <a:endParaRPr lang="en-US" altLang="en-US"/>
          </a:p>
        </p:txBody>
      </p:sp>
    </p:spTree>
    <p:extLst>
      <p:ext uri="{BB962C8B-B14F-4D97-AF65-F5344CB8AC3E}">
        <p14:creationId xmlns:p14="http://schemas.microsoft.com/office/powerpoint/2010/main" val="2223551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a:extLst>
              <a:ext uri="{FF2B5EF4-FFF2-40B4-BE49-F238E27FC236}">
                <a16:creationId xmlns:a16="http://schemas.microsoft.com/office/drawing/2014/main" id="{44C7737C-B4C1-0020-2883-FB1F2327655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096" y="3494417"/>
            <a:ext cx="7690104" cy="16181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87A65587-A894-D92A-2926-41A81D4ACF5F}"/>
              </a:ext>
            </a:extLst>
          </p:cNvPr>
          <p:cNvSpPr txBox="1">
            <a:spLocks/>
          </p:cNvSpPr>
          <p:nvPr/>
        </p:nvSpPr>
        <p:spPr>
          <a:xfrm>
            <a:off x="768096" y="914400"/>
            <a:ext cx="7690104" cy="23622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convergence of the taeniae coli at the appendiceal base will help the surgeon find a hidden appendix.</a:t>
            </a:r>
          </a:p>
          <a:p>
            <a:pPr lvl="1">
              <a:buFont typeface="Arial" panose="020B0604020202020204" pitchFamily="34" charset="0"/>
              <a:buChar char="•"/>
            </a:pPr>
            <a:r>
              <a:rPr lang="en-US" sz="2000" dirty="0"/>
              <a:t>The lumen may be widely patent in early childhood and is often partially or wholly obliterated in the later decades of life.</a:t>
            </a:r>
          </a:p>
          <a:p>
            <a:pPr lvl="1">
              <a:buFont typeface="Arial" panose="020B0604020202020204" pitchFamily="34" charset="0"/>
              <a:buChar char="•"/>
            </a:pPr>
            <a:r>
              <a:rPr lang="en-US" sz="2000" dirty="0"/>
              <a:t>The appendix usually contains numerous patches of lymphoid tissue although these tend to decrease in size from early adulthood.</a:t>
            </a:r>
          </a:p>
        </p:txBody>
      </p:sp>
      <p:sp>
        <p:nvSpPr>
          <p:cNvPr id="3" name="Footer Placeholder 2">
            <a:extLst>
              <a:ext uri="{FF2B5EF4-FFF2-40B4-BE49-F238E27FC236}">
                <a16:creationId xmlns:a16="http://schemas.microsoft.com/office/drawing/2014/main" id="{097A7154-5344-676A-B35E-7DC26B79EDE8}"/>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ABB05CB4-4951-25FA-4E13-056DF2E8180D}"/>
              </a:ext>
            </a:extLst>
          </p:cNvPr>
          <p:cNvSpPr>
            <a:spLocks noGrp="1"/>
          </p:cNvSpPr>
          <p:nvPr>
            <p:ph type="sldNum" sz="quarter" idx="12"/>
          </p:nvPr>
        </p:nvSpPr>
        <p:spPr/>
        <p:txBody>
          <a:bodyPr/>
          <a:lstStyle/>
          <a:p>
            <a:fld id="{DEF7FA58-4E7B-4576-9ECC-CFA2390A0BCE}" type="slidenum">
              <a:rPr lang="en-US" altLang="en-US" smtClean="0"/>
              <a:pPr/>
              <a:t>15</a:t>
            </a:fld>
            <a:endParaRPr lang="en-US" alt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88673F-120E-6AC1-E6F1-81A5132DD40C}"/>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590DE41C-8F4A-6207-0FF4-03AAD7C93B2B}"/>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appendicular artery is a branch of the posterior cecal artery.</a:t>
            </a:r>
          </a:p>
          <a:p>
            <a:pPr lvl="1">
              <a:buFont typeface="Arial" panose="020B0604020202020204" pitchFamily="34" charset="0"/>
              <a:buChar char="•"/>
            </a:pPr>
            <a:r>
              <a:rPr lang="en-US" sz="2000" dirty="0"/>
              <a:t>The appendicular artery represents the entire vascular supply of the appendix. It runs first in the edge of the appendicular mesentery and then, distally, along the wall of the appendix. </a:t>
            </a:r>
          </a:p>
          <a:p>
            <a:pPr lvl="1">
              <a:buFont typeface="Arial" panose="020B0604020202020204" pitchFamily="34" charset="0"/>
              <a:buChar char="•"/>
            </a:pPr>
            <a:r>
              <a:rPr lang="en-US" sz="2000" dirty="0"/>
              <a:t>Acute infection of the appendix may result in thrombosis of this artery with rapid development of gangrene and subsequent perforation.</a:t>
            </a:r>
          </a:p>
        </p:txBody>
      </p:sp>
      <p:sp>
        <p:nvSpPr>
          <p:cNvPr id="8" name="Title 1">
            <a:extLst>
              <a:ext uri="{FF2B5EF4-FFF2-40B4-BE49-F238E27FC236}">
                <a16:creationId xmlns:a16="http://schemas.microsoft.com/office/drawing/2014/main" id="{EE07857D-AFC7-3885-A33B-E029B585FB91}"/>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Arteries</a:t>
            </a:r>
          </a:p>
        </p:txBody>
      </p:sp>
      <p:sp>
        <p:nvSpPr>
          <p:cNvPr id="2" name="Footer Placeholder 1">
            <a:extLst>
              <a:ext uri="{FF2B5EF4-FFF2-40B4-BE49-F238E27FC236}">
                <a16:creationId xmlns:a16="http://schemas.microsoft.com/office/drawing/2014/main" id="{CDA3564D-ADA1-13EA-96C7-B1D8A0C4C8A1}"/>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430633E-FB4E-ED27-567A-CD68CB62B855}"/>
              </a:ext>
            </a:extLst>
          </p:cNvPr>
          <p:cNvSpPr>
            <a:spLocks noGrp="1"/>
          </p:cNvSpPr>
          <p:nvPr>
            <p:ph type="sldNum" sz="quarter" idx="12"/>
          </p:nvPr>
        </p:nvSpPr>
        <p:spPr/>
        <p:txBody>
          <a:bodyPr/>
          <a:lstStyle/>
          <a:p>
            <a:fld id="{45BF9F1D-DF73-4704-ABAF-CC88F35377B7}" type="slidenum">
              <a:rPr lang="en-US" altLang="en-US" smtClean="0"/>
              <a:pPr/>
              <a:t>16</a:t>
            </a:fld>
            <a:endParaRPr lang="en-US" altLang="en-US"/>
          </a:p>
        </p:txBody>
      </p:sp>
    </p:spTree>
    <p:extLst>
      <p:ext uri="{BB962C8B-B14F-4D97-AF65-F5344CB8AC3E}">
        <p14:creationId xmlns:p14="http://schemas.microsoft.com/office/powerpoint/2010/main" val="36645386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4">
            <a:extLst>
              <a:ext uri="{FF2B5EF4-FFF2-40B4-BE49-F238E27FC236}">
                <a16:creationId xmlns:a16="http://schemas.microsoft.com/office/drawing/2014/main" id="{BD8479C2-A530-D58A-8EA4-A0C6EEA286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65726" y="1660525"/>
            <a:ext cx="5412548" cy="353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E9B4678A-6436-87C6-7CED-3D8439E8D10D}"/>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66710C6-4054-4CB2-6B65-09FB2796BD39}"/>
              </a:ext>
            </a:extLst>
          </p:cNvPr>
          <p:cNvSpPr>
            <a:spLocks noGrp="1"/>
          </p:cNvSpPr>
          <p:nvPr>
            <p:ph type="sldNum" sz="quarter" idx="12"/>
          </p:nvPr>
        </p:nvSpPr>
        <p:spPr/>
        <p:txBody>
          <a:bodyPr/>
          <a:lstStyle/>
          <a:p>
            <a:fld id="{DEF7FA58-4E7B-4576-9ECC-CFA2390A0BCE}" type="slidenum">
              <a:rPr lang="en-US" altLang="en-US" smtClean="0"/>
              <a:pPr/>
              <a:t>17</a:t>
            </a:fld>
            <a:endParaRPr lang="en-US"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4">
            <a:extLst>
              <a:ext uri="{FF2B5EF4-FFF2-40B4-BE49-F238E27FC236}">
                <a16:creationId xmlns:a16="http://schemas.microsoft.com/office/drawing/2014/main" id="{5267971E-9B02-0FDE-D5AE-C39B8A2C996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73841" y="1066800"/>
            <a:ext cx="4396317"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691EA39-0A20-B720-D220-7D9CCCC8012D}"/>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1E8D8FF3-43E1-78A1-6B6A-FEE7C8D7CDEE}"/>
              </a:ext>
            </a:extLst>
          </p:cNvPr>
          <p:cNvSpPr>
            <a:spLocks noGrp="1"/>
          </p:cNvSpPr>
          <p:nvPr>
            <p:ph type="sldNum" sz="quarter" idx="12"/>
          </p:nvPr>
        </p:nvSpPr>
        <p:spPr/>
        <p:txBody>
          <a:bodyPr/>
          <a:lstStyle/>
          <a:p>
            <a:fld id="{DEF7FA58-4E7B-4576-9ECC-CFA2390A0BCE}" type="slidenum">
              <a:rPr lang="en-US" altLang="en-US" smtClean="0"/>
              <a:pPr/>
              <a:t>18</a:t>
            </a:fld>
            <a:endParaRPr lang="en-US" alt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48FECC-7F20-1D3C-2705-59FDDF05015E}"/>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3D7BC779-2BDF-5DD7-4E55-E8A34FB4B285}"/>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appendicular vein drains into the posterior cecal vein.</a:t>
            </a:r>
          </a:p>
        </p:txBody>
      </p:sp>
      <p:sp>
        <p:nvSpPr>
          <p:cNvPr id="8" name="Title 1">
            <a:extLst>
              <a:ext uri="{FF2B5EF4-FFF2-40B4-BE49-F238E27FC236}">
                <a16:creationId xmlns:a16="http://schemas.microsoft.com/office/drawing/2014/main" id="{D8FADD1B-2F0F-0B0C-CF7E-0FE446EB6512}"/>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Veins</a:t>
            </a:r>
          </a:p>
        </p:txBody>
      </p:sp>
      <p:sp>
        <p:nvSpPr>
          <p:cNvPr id="2" name="Footer Placeholder 1">
            <a:extLst>
              <a:ext uri="{FF2B5EF4-FFF2-40B4-BE49-F238E27FC236}">
                <a16:creationId xmlns:a16="http://schemas.microsoft.com/office/drawing/2014/main" id="{1FA3C5ED-4752-C057-E633-CB1C2D26C94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F10DF19C-EEE9-01C7-16DE-97CDCD8E95E7}"/>
              </a:ext>
            </a:extLst>
          </p:cNvPr>
          <p:cNvSpPr>
            <a:spLocks noGrp="1"/>
          </p:cNvSpPr>
          <p:nvPr>
            <p:ph type="sldNum" sz="quarter" idx="12"/>
          </p:nvPr>
        </p:nvSpPr>
        <p:spPr/>
        <p:txBody>
          <a:bodyPr/>
          <a:lstStyle/>
          <a:p>
            <a:fld id="{45BF9F1D-DF73-4704-ABAF-CC88F35377B7}" type="slidenum">
              <a:rPr lang="en-US" altLang="en-US" smtClean="0"/>
              <a:pPr/>
              <a:t>19</a:t>
            </a:fld>
            <a:endParaRPr lang="en-US" altLang="en-US"/>
          </a:p>
        </p:txBody>
      </p:sp>
    </p:spTree>
    <p:extLst>
      <p:ext uri="{BB962C8B-B14F-4D97-AF65-F5344CB8AC3E}">
        <p14:creationId xmlns:p14="http://schemas.microsoft.com/office/powerpoint/2010/main" val="27957695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48D9A2C0-A3ED-DFC3-4C3D-E3CBDC1B22F3}"/>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It is a blind intestinal diverticulum. </a:t>
            </a:r>
          </a:p>
          <a:p>
            <a:pPr lvl="1">
              <a:buFont typeface="Arial" panose="020B0604020202020204" pitchFamily="34" charset="0"/>
              <a:buChar char="•"/>
            </a:pPr>
            <a:r>
              <a:rPr lang="en-US" sz="2000" dirty="0"/>
              <a:t>It varies in length from 3 to 5 in. (8 to 13 cm).</a:t>
            </a:r>
          </a:p>
          <a:p>
            <a:pPr lvl="1">
              <a:buFont typeface="Arial" panose="020B0604020202020204" pitchFamily="34" charset="0"/>
              <a:buChar char="•"/>
            </a:pPr>
            <a:r>
              <a:rPr lang="en-US" sz="2000" dirty="0"/>
              <a:t>It contains masses of lymphoid tissue. </a:t>
            </a:r>
          </a:p>
          <a:p>
            <a:pPr lvl="1">
              <a:buFont typeface="Arial" panose="020B0604020202020204" pitchFamily="34" charset="0"/>
              <a:buChar char="•"/>
            </a:pPr>
            <a:r>
              <a:rPr lang="en-US" sz="2000" dirty="0"/>
              <a:t>It arises from the posteromedial aspect of the cecum inferior to the ileocecal junction. </a:t>
            </a:r>
          </a:p>
          <a:p>
            <a:pPr lvl="1">
              <a:buFont typeface="Arial" panose="020B0604020202020204" pitchFamily="34" charset="0"/>
              <a:buChar char="•"/>
            </a:pPr>
            <a:r>
              <a:rPr lang="en-US" sz="2000" dirty="0"/>
              <a:t>The appendix has a short triangular mesentery, the mesoappendix, which derives from the posterior side of the mesentery of the terminal ileum. </a:t>
            </a:r>
          </a:p>
          <a:p>
            <a:pPr lvl="1">
              <a:buFont typeface="Arial" panose="020B0604020202020204" pitchFamily="34" charset="0"/>
              <a:buChar char="•"/>
            </a:pPr>
            <a:r>
              <a:rPr lang="en-US" sz="2000" dirty="0"/>
              <a:t>The mesoappendix contains the appendicular vessels and nerves.</a:t>
            </a:r>
          </a:p>
        </p:txBody>
      </p:sp>
      <p:sp>
        <p:nvSpPr>
          <p:cNvPr id="8" name="Title 1">
            <a:extLst>
              <a:ext uri="{FF2B5EF4-FFF2-40B4-BE49-F238E27FC236}">
                <a16:creationId xmlns:a16="http://schemas.microsoft.com/office/drawing/2014/main" id="{F8095D52-5496-7CA0-E8AD-F0C4958549E9}"/>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Vermiform appendix </a:t>
            </a:r>
          </a:p>
        </p:txBody>
      </p:sp>
      <p:sp>
        <p:nvSpPr>
          <p:cNvPr id="2" name="Footer Placeholder 1">
            <a:extLst>
              <a:ext uri="{FF2B5EF4-FFF2-40B4-BE49-F238E27FC236}">
                <a16:creationId xmlns:a16="http://schemas.microsoft.com/office/drawing/2014/main" id="{982020F8-2ACC-814E-8308-4193096CA8CE}"/>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AFFFF155-7238-78FA-3E8A-1BD38EB86D7E}"/>
              </a:ext>
            </a:extLst>
          </p:cNvPr>
          <p:cNvSpPr>
            <a:spLocks noGrp="1"/>
          </p:cNvSpPr>
          <p:nvPr>
            <p:ph type="sldNum" sz="quarter" idx="12"/>
          </p:nvPr>
        </p:nvSpPr>
        <p:spPr/>
        <p:txBody>
          <a:bodyPr/>
          <a:lstStyle/>
          <a:p>
            <a:fld id="{45BF9F1D-DF73-4704-ABAF-CC88F35377B7}" type="slidenum">
              <a:rPr lang="en-US" altLang="en-US" smtClean="0"/>
              <a:pPr/>
              <a:t>2</a:t>
            </a:fld>
            <a:endParaRPr lang="en-US" alt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0C0BD-0919-7368-582E-5E060A999E5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BD79EFCD-BAE3-D424-312E-5C2F0E0361C7}"/>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lymph vessels drain into one or two nodes lying in the mesoappendix and then eventually into the superior mesenteric nodes.</a:t>
            </a:r>
          </a:p>
          <a:p>
            <a:pPr lvl="1">
              <a:buFont typeface="Arial" panose="020B0604020202020204" pitchFamily="34" charset="0"/>
              <a:buChar char="•"/>
            </a:pPr>
            <a:r>
              <a:rPr lang="en-US" sz="2000" dirty="0"/>
              <a:t>Lymphatic drainage from the ileocecal region is through a chain of nodes on the appendicular, ileocolic, and superior mesenteric arteries through which the lymph passes to reach the celiac lymph nodes and the cisterna chyli.</a:t>
            </a:r>
          </a:p>
          <a:p>
            <a:pPr lvl="1">
              <a:buFont typeface="Arial" panose="020B0604020202020204" pitchFamily="34" charset="0"/>
              <a:buChar char="•"/>
            </a:pPr>
            <a:r>
              <a:rPr lang="en-US" sz="2000" dirty="0"/>
              <a:t> A secondary drainage (which passes anterior to the pancreas) to </a:t>
            </a:r>
            <a:r>
              <a:rPr lang="en-US" sz="2000" dirty="0" err="1"/>
              <a:t>subpyloric</a:t>
            </a:r>
            <a:r>
              <a:rPr lang="en-US" sz="2000" dirty="0"/>
              <a:t> nodes.</a:t>
            </a:r>
          </a:p>
          <a:p>
            <a:pPr lvl="1">
              <a:buFont typeface="Arial" panose="020B0604020202020204" pitchFamily="34" charset="0"/>
              <a:buChar char="•"/>
            </a:pPr>
            <a:r>
              <a:rPr lang="en-US" sz="2000" dirty="0"/>
              <a:t>It should be remembered that lymph nodules in the wall of the appendix are not connected with the lymphatic drainage of the organ. The lymphocytes formed in the nodules pass into the lumen of the appendix.</a:t>
            </a:r>
          </a:p>
        </p:txBody>
      </p:sp>
      <p:sp>
        <p:nvSpPr>
          <p:cNvPr id="8" name="Title 1">
            <a:extLst>
              <a:ext uri="{FF2B5EF4-FFF2-40B4-BE49-F238E27FC236}">
                <a16:creationId xmlns:a16="http://schemas.microsoft.com/office/drawing/2014/main" id="{885E257F-BF80-42CA-E509-18AFA9BD6788}"/>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Lymphatic Drainage</a:t>
            </a:r>
          </a:p>
        </p:txBody>
      </p:sp>
      <p:sp>
        <p:nvSpPr>
          <p:cNvPr id="2" name="Footer Placeholder 1">
            <a:extLst>
              <a:ext uri="{FF2B5EF4-FFF2-40B4-BE49-F238E27FC236}">
                <a16:creationId xmlns:a16="http://schemas.microsoft.com/office/drawing/2014/main" id="{CB6D7FC7-F96F-BAB7-FFC3-1417BE997193}"/>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FE7CBBBB-DB2C-91BE-F616-7F8579BB1A53}"/>
              </a:ext>
            </a:extLst>
          </p:cNvPr>
          <p:cNvSpPr>
            <a:spLocks noGrp="1"/>
          </p:cNvSpPr>
          <p:nvPr>
            <p:ph type="sldNum" sz="quarter" idx="12"/>
          </p:nvPr>
        </p:nvSpPr>
        <p:spPr/>
        <p:txBody>
          <a:bodyPr/>
          <a:lstStyle/>
          <a:p>
            <a:fld id="{45BF9F1D-DF73-4704-ABAF-CC88F35377B7}" type="slidenum">
              <a:rPr lang="en-US" altLang="en-US" smtClean="0"/>
              <a:pPr/>
              <a:t>20</a:t>
            </a:fld>
            <a:endParaRPr lang="en-US" altLang="en-US"/>
          </a:p>
        </p:txBody>
      </p:sp>
    </p:spTree>
    <p:extLst>
      <p:ext uri="{BB962C8B-B14F-4D97-AF65-F5344CB8AC3E}">
        <p14:creationId xmlns:p14="http://schemas.microsoft.com/office/powerpoint/2010/main" val="27220800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6B2A44-61C5-AC59-84F3-E1F1AA6F915D}"/>
            </a:ext>
          </a:extLst>
        </p:cNvPr>
        <p:cNvGrpSpPr/>
        <p:nvPr/>
      </p:nvGrpSpPr>
      <p:grpSpPr>
        <a:xfrm>
          <a:off x="0" y="0"/>
          <a:ext cx="0" cy="0"/>
          <a:chOff x="0" y="0"/>
          <a:chExt cx="0" cy="0"/>
        </a:xfrm>
      </p:grpSpPr>
      <p:sp>
        <p:nvSpPr>
          <p:cNvPr id="8" name="Title 1">
            <a:extLst>
              <a:ext uri="{FF2B5EF4-FFF2-40B4-BE49-F238E27FC236}">
                <a16:creationId xmlns:a16="http://schemas.microsoft.com/office/drawing/2014/main" id="{C387FCA4-BADC-FCF2-E933-759B1285CA16}"/>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Lymphatic Drainage</a:t>
            </a:r>
          </a:p>
        </p:txBody>
      </p:sp>
      <p:pic>
        <p:nvPicPr>
          <p:cNvPr id="2" name="Picture 2">
            <a:extLst>
              <a:ext uri="{FF2B5EF4-FFF2-40B4-BE49-F238E27FC236}">
                <a16:creationId xmlns:a16="http://schemas.microsoft.com/office/drawing/2014/main" id="{7EC31E70-6C06-0B39-800C-5B91BC4103F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a:xfrm>
            <a:off x="2004036" y="2286000"/>
            <a:ext cx="4818428" cy="4022725"/>
          </a:xfrm>
          <a:noFill/>
        </p:spPr>
      </p:pic>
      <p:sp>
        <p:nvSpPr>
          <p:cNvPr id="3" name="Footer Placeholder 2">
            <a:extLst>
              <a:ext uri="{FF2B5EF4-FFF2-40B4-BE49-F238E27FC236}">
                <a16:creationId xmlns:a16="http://schemas.microsoft.com/office/drawing/2014/main" id="{0A49F79C-1BC5-5AE2-BB7C-72F449EBD28B}"/>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40A52D5A-86BA-A541-B014-E3FE346D7072}"/>
              </a:ext>
            </a:extLst>
          </p:cNvPr>
          <p:cNvSpPr>
            <a:spLocks noGrp="1"/>
          </p:cNvSpPr>
          <p:nvPr>
            <p:ph type="sldNum" sz="quarter" idx="12"/>
          </p:nvPr>
        </p:nvSpPr>
        <p:spPr/>
        <p:txBody>
          <a:bodyPr/>
          <a:lstStyle/>
          <a:p>
            <a:fld id="{45BF9F1D-DF73-4704-ABAF-CC88F35377B7}" type="slidenum">
              <a:rPr lang="en-US" altLang="en-US" smtClean="0"/>
              <a:pPr/>
              <a:t>21</a:t>
            </a:fld>
            <a:endParaRPr lang="en-US" altLang="en-US"/>
          </a:p>
        </p:txBody>
      </p:sp>
    </p:spTree>
    <p:extLst>
      <p:ext uri="{BB962C8B-B14F-4D97-AF65-F5344CB8AC3E}">
        <p14:creationId xmlns:p14="http://schemas.microsoft.com/office/powerpoint/2010/main" val="2306951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5FAC95-9F8D-4418-921B-D050CFFE7E32}"/>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E9BBD23F-6336-4E48-2E8C-176E4B292038}"/>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appendix is supplied by the sympathetic and parasympathetic (</a:t>
            </a:r>
            <a:r>
              <a:rPr lang="en-US" sz="2000" dirty="0" err="1"/>
              <a:t>vagus</a:t>
            </a:r>
            <a:r>
              <a:rPr lang="en-US" sz="2000" dirty="0"/>
              <a:t>) nerves from the superior mesenteric plexus. </a:t>
            </a:r>
          </a:p>
          <a:p>
            <a:pPr lvl="1">
              <a:buFont typeface="Arial" panose="020B0604020202020204" pitchFamily="34" charset="0"/>
              <a:buChar char="•"/>
            </a:pPr>
            <a:r>
              <a:rPr lang="en-US" sz="2000" dirty="0"/>
              <a:t>Afferent nerve fibers concerned with the conduction of visceral pain from the appendix accompany the sympathetic nerves and enter the spinal cord at the level of the 10</a:t>
            </a:r>
            <a:r>
              <a:rPr lang="en-US" sz="2000" baseline="30000" dirty="0"/>
              <a:t>th</a:t>
            </a:r>
            <a:r>
              <a:rPr lang="en-US" sz="2000" dirty="0"/>
              <a:t> thoracic segment.</a:t>
            </a:r>
          </a:p>
        </p:txBody>
      </p:sp>
      <p:sp>
        <p:nvSpPr>
          <p:cNvPr id="8" name="Title 1">
            <a:extLst>
              <a:ext uri="{FF2B5EF4-FFF2-40B4-BE49-F238E27FC236}">
                <a16:creationId xmlns:a16="http://schemas.microsoft.com/office/drawing/2014/main" id="{35CAD004-E29B-765D-F5F6-04293833DB17}"/>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Nerve Supply</a:t>
            </a:r>
          </a:p>
        </p:txBody>
      </p:sp>
      <p:sp>
        <p:nvSpPr>
          <p:cNvPr id="2" name="Footer Placeholder 1">
            <a:extLst>
              <a:ext uri="{FF2B5EF4-FFF2-40B4-BE49-F238E27FC236}">
                <a16:creationId xmlns:a16="http://schemas.microsoft.com/office/drawing/2014/main" id="{BD8F0C16-3CB4-318A-9BCF-DC3A7A5B2EB0}"/>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5793BA96-51D9-7B88-0B76-CE239FE92D97}"/>
              </a:ext>
            </a:extLst>
          </p:cNvPr>
          <p:cNvSpPr>
            <a:spLocks noGrp="1"/>
          </p:cNvSpPr>
          <p:nvPr>
            <p:ph type="sldNum" sz="quarter" idx="12"/>
          </p:nvPr>
        </p:nvSpPr>
        <p:spPr/>
        <p:txBody>
          <a:bodyPr/>
          <a:lstStyle/>
          <a:p>
            <a:fld id="{45BF9F1D-DF73-4704-ABAF-CC88F35377B7}" type="slidenum">
              <a:rPr lang="en-US" altLang="en-US" smtClean="0"/>
              <a:pPr/>
              <a:t>22</a:t>
            </a:fld>
            <a:endParaRPr lang="en-US" altLang="en-US"/>
          </a:p>
        </p:txBody>
      </p:sp>
    </p:spTree>
    <p:extLst>
      <p:ext uri="{BB962C8B-B14F-4D97-AF65-F5344CB8AC3E}">
        <p14:creationId xmlns:p14="http://schemas.microsoft.com/office/powerpoint/2010/main" val="24578427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DF645-DC3D-CCAF-231A-ABFB4A208758}"/>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306B3F7-8A90-547C-DEB7-49DCB77752CB}"/>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following factors contribute to the appendix's predilection to infection:</a:t>
            </a:r>
          </a:p>
          <a:p>
            <a:pPr lvl="1">
              <a:buFont typeface="Arial" panose="020B0604020202020204" pitchFamily="34" charset="0"/>
              <a:buChar char="•"/>
            </a:pPr>
            <a:r>
              <a:rPr lang="en-US" sz="2000" dirty="0"/>
              <a:t>It is a long, narrow, blind-ended tube, which encourages stasis of large-bowel contents.</a:t>
            </a:r>
          </a:p>
          <a:p>
            <a:pPr lvl="1">
              <a:buFont typeface="Arial" panose="020B0604020202020204" pitchFamily="34" charset="0"/>
              <a:buChar char="•"/>
            </a:pPr>
            <a:r>
              <a:rPr lang="en-US" sz="2000" dirty="0"/>
              <a:t>It has a large amount of lymphoid tissue in its wall.</a:t>
            </a:r>
          </a:p>
          <a:p>
            <a:pPr lvl="1">
              <a:buFont typeface="Arial" panose="020B0604020202020204" pitchFamily="34" charset="0"/>
              <a:buChar char="•"/>
            </a:pPr>
            <a:r>
              <a:rPr lang="en-US" sz="2000" dirty="0"/>
              <a:t>The lumen has a tendency to become obstructed by hardened intestinal contents (enteroliths), which leads to further stagnation of its contents.</a:t>
            </a:r>
          </a:p>
          <a:p>
            <a:pPr eaLnBrk="1" hangingPunct="1">
              <a:buFont typeface="Arial" panose="020B0604020202020204" pitchFamily="34" charset="0"/>
              <a:buChar char="•"/>
            </a:pPr>
            <a:endParaRPr lang="en-US" dirty="0"/>
          </a:p>
        </p:txBody>
      </p:sp>
      <p:sp>
        <p:nvSpPr>
          <p:cNvPr id="8" name="Title 1">
            <a:extLst>
              <a:ext uri="{FF2B5EF4-FFF2-40B4-BE49-F238E27FC236}">
                <a16:creationId xmlns:a16="http://schemas.microsoft.com/office/drawing/2014/main" id="{50B571E7-308D-6C96-41CC-95F83E84752C}"/>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Predisposition of the Appendix to Infection</a:t>
            </a:r>
          </a:p>
        </p:txBody>
      </p:sp>
      <p:sp>
        <p:nvSpPr>
          <p:cNvPr id="2" name="Footer Placeholder 1">
            <a:extLst>
              <a:ext uri="{FF2B5EF4-FFF2-40B4-BE49-F238E27FC236}">
                <a16:creationId xmlns:a16="http://schemas.microsoft.com/office/drawing/2014/main" id="{B18580D0-87E8-31CC-D0DA-EEDE59AD6FE0}"/>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716E6D9-7A31-26BF-4449-6E6831981365}"/>
              </a:ext>
            </a:extLst>
          </p:cNvPr>
          <p:cNvSpPr>
            <a:spLocks noGrp="1"/>
          </p:cNvSpPr>
          <p:nvPr>
            <p:ph type="sldNum" sz="quarter" idx="12"/>
          </p:nvPr>
        </p:nvSpPr>
        <p:spPr/>
        <p:txBody>
          <a:bodyPr/>
          <a:lstStyle/>
          <a:p>
            <a:fld id="{45BF9F1D-DF73-4704-ABAF-CC88F35377B7}" type="slidenum">
              <a:rPr lang="en-US" altLang="en-US" smtClean="0"/>
              <a:pPr/>
              <a:t>23</a:t>
            </a:fld>
            <a:endParaRPr lang="en-US" altLang="en-US"/>
          </a:p>
        </p:txBody>
      </p:sp>
    </p:spTree>
    <p:extLst>
      <p:ext uri="{BB962C8B-B14F-4D97-AF65-F5344CB8AC3E}">
        <p14:creationId xmlns:p14="http://schemas.microsoft.com/office/powerpoint/2010/main" val="843442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341E63-4B90-14EF-39D3-4567065845D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867E5E72-5853-3986-E5AC-83CDFD92F4C5}"/>
              </a:ext>
            </a:extLst>
          </p:cNvPr>
          <p:cNvSpPr txBox="1">
            <a:spLocks/>
          </p:cNvSpPr>
          <p:nvPr/>
        </p:nvSpPr>
        <p:spPr>
          <a:xfrm>
            <a:off x="768096" y="2057400"/>
            <a:ext cx="7690104" cy="422452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The appendix is supplied by a long small artery that does not anastomose with other arteries. </a:t>
            </a:r>
          </a:p>
          <a:p>
            <a:pPr marL="0" indent="0" eaLnBrk="1" hangingPunct="1">
              <a:buNone/>
            </a:pPr>
            <a:r>
              <a:rPr lang="en-US" dirty="0"/>
              <a:t>The blind end of the appendix is supplied by the terminal branches of the appendicular artery. Inflammatory edema of the appendicular wall compresses the blood supply to the appendix and often leads to thrombosis of the appendicular artery.</a:t>
            </a:r>
          </a:p>
          <a:p>
            <a:pPr marL="0" indent="0" eaLnBrk="1" hangingPunct="1">
              <a:buNone/>
            </a:pPr>
            <a:r>
              <a:rPr lang="en-US" dirty="0"/>
              <a:t>These conditions commonly result in necrosis or gangrene of the appendicular wall, with perforation.</a:t>
            </a:r>
          </a:p>
          <a:p>
            <a:pPr marL="0" indent="0" eaLnBrk="1" hangingPunct="1">
              <a:buNone/>
            </a:pPr>
            <a:r>
              <a:rPr lang="en-US" dirty="0"/>
              <a:t>Perforation of the appendix or transmigration of bacteria through the inflamed appendicular wall results in infection of the peritoneum of the greater sac. </a:t>
            </a:r>
          </a:p>
          <a:p>
            <a:pPr marL="0" indent="0" eaLnBrk="1" hangingPunct="1">
              <a:buNone/>
            </a:pPr>
            <a:r>
              <a:rPr lang="en-US" dirty="0"/>
              <a:t>The greater </a:t>
            </a:r>
            <a:r>
              <a:rPr lang="en-US" dirty="0" err="1"/>
              <a:t>omentum</a:t>
            </a:r>
            <a:r>
              <a:rPr lang="en-US" dirty="0"/>
              <a:t> may play in arresting the spread of the peritoneal infection.</a:t>
            </a:r>
          </a:p>
        </p:txBody>
      </p:sp>
      <p:sp>
        <p:nvSpPr>
          <p:cNvPr id="8" name="Title 1">
            <a:extLst>
              <a:ext uri="{FF2B5EF4-FFF2-40B4-BE49-F238E27FC236}">
                <a16:creationId xmlns:a16="http://schemas.microsoft.com/office/drawing/2014/main" id="{6BA57E9E-E801-7E51-3631-C22D94251020}"/>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Predisposition of the Appendix</a:t>
            </a:r>
          </a:p>
          <a:p>
            <a:r>
              <a:rPr lang="en-US" b="1" dirty="0"/>
              <a:t>to Perforation</a:t>
            </a:r>
          </a:p>
        </p:txBody>
      </p:sp>
      <p:sp>
        <p:nvSpPr>
          <p:cNvPr id="2" name="Footer Placeholder 1">
            <a:extLst>
              <a:ext uri="{FF2B5EF4-FFF2-40B4-BE49-F238E27FC236}">
                <a16:creationId xmlns:a16="http://schemas.microsoft.com/office/drawing/2014/main" id="{8AA8C392-123C-1287-E77E-5194BE77D7C0}"/>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5C83AC1-4FCC-145D-F4C7-4A6976508B68}"/>
              </a:ext>
            </a:extLst>
          </p:cNvPr>
          <p:cNvSpPr>
            <a:spLocks noGrp="1"/>
          </p:cNvSpPr>
          <p:nvPr>
            <p:ph type="sldNum" sz="quarter" idx="12"/>
          </p:nvPr>
        </p:nvSpPr>
        <p:spPr/>
        <p:txBody>
          <a:bodyPr/>
          <a:lstStyle/>
          <a:p>
            <a:fld id="{45BF9F1D-DF73-4704-ABAF-CC88F35377B7}" type="slidenum">
              <a:rPr lang="en-US" altLang="en-US" smtClean="0"/>
              <a:pPr/>
              <a:t>24</a:t>
            </a:fld>
            <a:endParaRPr lang="en-US" altLang="en-US"/>
          </a:p>
        </p:txBody>
      </p:sp>
    </p:spTree>
    <p:extLst>
      <p:ext uri="{BB962C8B-B14F-4D97-AF65-F5344CB8AC3E}">
        <p14:creationId xmlns:p14="http://schemas.microsoft.com/office/powerpoint/2010/main" val="424082124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932E4-51B8-6AF8-DB25-CDB4C9AC036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F926545E-5B19-67F7-AEF9-6A715F1E721D}"/>
              </a:ext>
            </a:extLst>
          </p:cNvPr>
          <p:cNvSpPr txBox="1">
            <a:spLocks/>
          </p:cNvSpPr>
          <p:nvPr/>
        </p:nvSpPr>
        <p:spPr>
          <a:xfrm>
            <a:off x="768096" y="2209800"/>
            <a:ext cx="7690104" cy="40995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dirty="0"/>
              <a:t>Appendicectomy is performed most commonly through a grid-iron muscle-splitting incision. </a:t>
            </a:r>
          </a:p>
          <a:p>
            <a:pPr marL="0" indent="0" eaLnBrk="1" hangingPunct="1">
              <a:buNone/>
            </a:pPr>
            <a:r>
              <a:rPr lang="en-US" dirty="0"/>
              <a:t>The appendix is first located by tracing the taeniae coli along the caecum—they fuse at the base of the appendix and then delivered into the wound. </a:t>
            </a:r>
          </a:p>
          <a:p>
            <a:pPr marL="0" indent="0" eaLnBrk="1" hangingPunct="1">
              <a:buNone/>
            </a:pPr>
            <a:r>
              <a:rPr lang="en-US" dirty="0"/>
              <a:t>The mesentery of the appendix is then divided and ligated. </a:t>
            </a:r>
          </a:p>
          <a:p>
            <a:pPr marL="0" indent="0" eaLnBrk="1" hangingPunct="1">
              <a:buNone/>
            </a:pPr>
            <a:r>
              <a:rPr lang="en-US" dirty="0"/>
              <a:t>The appendix is then tied at its base, excised and removed.</a:t>
            </a:r>
          </a:p>
          <a:p>
            <a:pPr marL="0" indent="0" eaLnBrk="1" hangingPunct="1">
              <a:buNone/>
            </a:pPr>
            <a:r>
              <a:rPr lang="en-US" dirty="0"/>
              <a:t>Most surgeons still opt to invaginate the appendix stump as a precautionary measure against slippage of the stump ligature.</a:t>
            </a:r>
          </a:p>
        </p:txBody>
      </p:sp>
      <p:sp>
        <p:nvSpPr>
          <p:cNvPr id="8" name="Title 1">
            <a:extLst>
              <a:ext uri="{FF2B5EF4-FFF2-40B4-BE49-F238E27FC236}">
                <a16:creationId xmlns:a16="http://schemas.microsoft.com/office/drawing/2014/main" id="{44B89A14-8B28-5F6D-4203-57DBA8300A48}"/>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Appendicectomy</a:t>
            </a:r>
          </a:p>
        </p:txBody>
      </p:sp>
      <p:sp>
        <p:nvSpPr>
          <p:cNvPr id="2" name="Footer Placeholder 1">
            <a:extLst>
              <a:ext uri="{FF2B5EF4-FFF2-40B4-BE49-F238E27FC236}">
                <a16:creationId xmlns:a16="http://schemas.microsoft.com/office/drawing/2014/main" id="{3DA45911-C0B5-1FE0-BC0E-49F8DDCFE2E9}"/>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E2EF0CB5-9043-2435-BC49-3F53234ECAA8}"/>
              </a:ext>
            </a:extLst>
          </p:cNvPr>
          <p:cNvSpPr>
            <a:spLocks noGrp="1"/>
          </p:cNvSpPr>
          <p:nvPr>
            <p:ph type="sldNum" sz="quarter" idx="12"/>
          </p:nvPr>
        </p:nvSpPr>
        <p:spPr/>
        <p:txBody>
          <a:bodyPr/>
          <a:lstStyle/>
          <a:p>
            <a:fld id="{45BF9F1D-DF73-4704-ABAF-CC88F35377B7}" type="slidenum">
              <a:rPr lang="en-US" altLang="en-US" smtClean="0"/>
              <a:pPr/>
              <a:t>25</a:t>
            </a:fld>
            <a:endParaRPr lang="en-US" altLang="en-US"/>
          </a:p>
        </p:txBody>
      </p:sp>
    </p:spTree>
    <p:extLst>
      <p:ext uri="{BB962C8B-B14F-4D97-AF65-F5344CB8AC3E}">
        <p14:creationId xmlns:p14="http://schemas.microsoft.com/office/powerpoint/2010/main" val="31091905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120845-F96F-8575-B7A8-B51503DBF997}"/>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09A9A122-8F05-9660-89F0-58BF9E32BE22}"/>
              </a:ext>
            </a:extLst>
          </p:cNvPr>
          <p:cNvSpPr txBox="1">
            <a:spLocks/>
          </p:cNvSpPr>
          <p:nvPr/>
        </p:nvSpPr>
        <p:spPr>
          <a:xfrm>
            <a:off x="768096" y="2084832"/>
            <a:ext cx="7690104" cy="4239768"/>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marL="0" indent="0" eaLnBrk="1" hangingPunct="1">
              <a:buNone/>
            </a:pPr>
            <a:r>
              <a:rPr lang="en-US" sz="1800" dirty="0"/>
              <a:t>Appendiceal variations are few, and are all rare</a:t>
            </a:r>
          </a:p>
          <a:p>
            <a:pPr>
              <a:buFont typeface="Wingdings" panose="05000000000000000000" pitchFamily="2" charset="2"/>
              <a:buChar char="q"/>
            </a:pPr>
            <a:r>
              <a:rPr lang="en-US" sz="1800" dirty="0"/>
              <a:t>Absence of the Appendix.</a:t>
            </a:r>
          </a:p>
          <a:p>
            <a:pPr>
              <a:buFont typeface="Wingdings" panose="05000000000000000000" pitchFamily="2" charset="2"/>
              <a:buChar char="q"/>
            </a:pPr>
            <a:r>
              <a:rPr lang="en-US" sz="1800" dirty="0"/>
              <a:t>Ectopic Appendix</a:t>
            </a:r>
          </a:p>
          <a:p>
            <a:pPr eaLnBrk="1" hangingPunct="1">
              <a:buFont typeface="Arial" panose="020B0604020202020204" pitchFamily="34" charset="0"/>
              <a:buChar char="•"/>
            </a:pPr>
            <a:r>
              <a:rPr lang="en-US" sz="1400" i="1" dirty="0"/>
              <a:t>Found an appendix in the thorax, in association with malrotation and diaphragmatic defect, in the lumbar area, can be located within the posterior cecal wall, and which did not have a serous coat.</a:t>
            </a:r>
          </a:p>
          <a:p>
            <a:pPr eaLnBrk="1" hangingPunct="1">
              <a:buFont typeface="Wingdings" panose="05000000000000000000" pitchFamily="2" charset="2"/>
              <a:buChar char="q"/>
            </a:pPr>
            <a:r>
              <a:rPr lang="en-US" sz="1800" dirty="0"/>
              <a:t>Left-Sided Appendix</a:t>
            </a:r>
          </a:p>
          <a:p>
            <a:pPr eaLnBrk="1" hangingPunct="1">
              <a:buFont typeface="Arial" panose="020B0604020202020204" pitchFamily="34" charset="0"/>
              <a:buChar char="•"/>
            </a:pPr>
            <a:r>
              <a:rPr lang="en-US" sz="1400" i="1" dirty="0"/>
              <a:t>There are four conditions that can result in a left-sided appendix. In order of frequency, they are: </a:t>
            </a:r>
          </a:p>
          <a:p>
            <a:pPr marL="228600" indent="-228600" eaLnBrk="1" hangingPunct="1">
              <a:buFont typeface="+mj-lt"/>
              <a:buAutoNum type="arabicPeriod"/>
            </a:pPr>
            <a:r>
              <a:rPr lang="en-US" sz="1200" dirty="0"/>
              <a:t>Situs Inversus </a:t>
            </a:r>
            <a:r>
              <a:rPr lang="en-US" sz="1200" dirty="0" err="1"/>
              <a:t>Viscerum</a:t>
            </a:r>
            <a:r>
              <a:rPr lang="en-US" sz="1200" dirty="0"/>
              <a:t>, </a:t>
            </a:r>
          </a:p>
          <a:p>
            <a:pPr marL="228600" indent="-228600" eaLnBrk="1" hangingPunct="1">
              <a:buFont typeface="+mj-lt"/>
              <a:buAutoNum type="arabicPeriod"/>
            </a:pPr>
            <a:r>
              <a:rPr lang="en-US" sz="1200" dirty="0"/>
              <a:t>Nonrotation of The Intestines, </a:t>
            </a:r>
          </a:p>
          <a:p>
            <a:pPr marL="228600" indent="-228600" eaLnBrk="1" hangingPunct="1">
              <a:buFont typeface="+mj-lt"/>
              <a:buAutoNum type="arabicPeriod"/>
            </a:pPr>
            <a:r>
              <a:rPr lang="en-US" sz="1200" dirty="0"/>
              <a:t>"Wandering" Cecum With a Long Mesentery, and </a:t>
            </a:r>
          </a:p>
          <a:p>
            <a:pPr marL="228600" indent="-228600" eaLnBrk="1" hangingPunct="1">
              <a:buFont typeface="+mj-lt"/>
              <a:buAutoNum type="arabicPeriod"/>
            </a:pPr>
            <a:r>
              <a:rPr lang="en-US" sz="1200" dirty="0"/>
              <a:t>An Excessively Long Appendix Crossing the Midline.</a:t>
            </a:r>
          </a:p>
          <a:p>
            <a:pPr eaLnBrk="1" hangingPunct="1">
              <a:buFont typeface="Wingdings" panose="05000000000000000000" pitchFamily="2" charset="2"/>
              <a:buChar char="q"/>
            </a:pPr>
            <a:r>
              <a:rPr lang="en-US" sz="1800" dirty="0"/>
              <a:t>Duplication of the Appendix</a:t>
            </a:r>
          </a:p>
        </p:txBody>
      </p:sp>
      <p:sp>
        <p:nvSpPr>
          <p:cNvPr id="8" name="Title 1">
            <a:extLst>
              <a:ext uri="{FF2B5EF4-FFF2-40B4-BE49-F238E27FC236}">
                <a16:creationId xmlns:a16="http://schemas.microsoft.com/office/drawing/2014/main" id="{2DA6AA57-AD8A-CD36-B666-20C753AFFDD3}"/>
              </a:ext>
            </a:extLst>
          </p:cNvPr>
          <p:cNvSpPr txBox="1">
            <a:spLocks/>
          </p:cNvSpPr>
          <p:nvPr/>
        </p:nvSpPr>
        <p:spPr>
          <a:xfrm>
            <a:off x="768096" y="585216"/>
            <a:ext cx="822350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Congenital Anomalies</a:t>
            </a:r>
          </a:p>
        </p:txBody>
      </p:sp>
      <p:sp>
        <p:nvSpPr>
          <p:cNvPr id="2" name="Footer Placeholder 1">
            <a:extLst>
              <a:ext uri="{FF2B5EF4-FFF2-40B4-BE49-F238E27FC236}">
                <a16:creationId xmlns:a16="http://schemas.microsoft.com/office/drawing/2014/main" id="{AE65CA31-FF0B-2C89-5033-2B16675CFE63}"/>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D37C23D9-B066-C021-9D7D-8E3FF8FCE8E3}"/>
              </a:ext>
            </a:extLst>
          </p:cNvPr>
          <p:cNvSpPr>
            <a:spLocks noGrp="1"/>
          </p:cNvSpPr>
          <p:nvPr>
            <p:ph type="sldNum" sz="quarter" idx="12"/>
          </p:nvPr>
        </p:nvSpPr>
        <p:spPr/>
        <p:txBody>
          <a:bodyPr/>
          <a:lstStyle/>
          <a:p>
            <a:fld id="{45BF9F1D-DF73-4704-ABAF-CC88F35377B7}" type="slidenum">
              <a:rPr lang="en-US" altLang="en-US" smtClean="0"/>
              <a:pPr/>
              <a:t>26</a:t>
            </a:fld>
            <a:endParaRPr lang="en-US" altLang="en-US"/>
          </a:p>
        </p:txBody>
      </p:sp>
    </p:spTree>
    <p:extLst>
      <p:ext uri="{BB962C8B-B14F-4D97-AF65-F5344CB8AC3E}">
        <p14:creationId xmlns:p14="http://schemas.microsoft.com/office/powerpoint/2010/main" val="399785987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793084" y="2875002"/>
            <a:ext cx="3557832" cy="1107996"/>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66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Thank You</a:t>
            </a:r>
            <a:endParaRPr lang="en-US" sz="6600"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2" name="Footer Placeholder 1">
            <a:extLst>
              <a:ext uri="{FF2B5EF4-FFF2-40B4-BE49-F238E27FC236}">
                <a16:creationId xmlns:a16="http://schemas.microsoft.com/office/drawing/2014/main" id="{874543C3-A10B-963A-C182-B9B14119FD59}"/>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8AA77C5C-10A6-7660-B64B-90EC94246F1A}"/>
              </a:ext>
            </a:extLst>
          </p:cNvPr>
          <p:cNvSpPr>
            <a:spLocks noGrp="1"/>
          </p:cNvSpPr>
          <p:nvPr>
            <p:ph type="sldNum" sz="quarter" idx="12"/>
          </p:nvPr>
        </p:nvSpPr>
        <p:spPr/>
        <p:txBody>
          <a:bodyPr/>
          <a:lstStyle/>
          <a:p>
            <a:fld id="{DEF7FA58-4E7B-4576-9ECC-CFA2390A0BCE}" type="slidenum">
              <a:rPr lang="en-US" altLang="en-US" smtClean="0"/>
              <a:pPr/>
              <a:t>27</a:t>
            </a:fld>
            <a:endParaRPr lang="en-US"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anim calcmode="lin" valueType="num">
                                      <p:cBhvr>
                                        <p:cTn id="8" dur="2000" fill="hold"/>
                                        <p:tgtEl>
                                          <p:spTgt spid="3"/>
                                        </p:tgtEl>
                                        <p:attrNameLst>
                                          <p:attrName>style.rotation</p:attrName>
                                        </p:attrNameLst>
                                      </p:cBhvr>
                                      <p:tavLst>
                                        <p:tav tm="0">
                                          <p:val>
                                            <p:fltVal val="720"/>
                                          </p:val>
                                        </p:tav>
                                        <p:tav tm="100000">
                                          <p:val>
                                            <p:fltVal val="0"/>
                                          </p:val>
                                        </p:tav>
                                      </p:tavLst>
                                    </p:anim>
                                    <p:anim calcmode="lin" valueType="num">
                                      <p:cBhvr>
                                        <p:cTn id="9" dur="2000" fill="hold"/>
                                        <p:tgtEl>
                                          <p:spTgt spid="3"/>
                                        </p:tgtEl>
                                        <p:attrNameLst>
                                          <p:attrName>ppt_h</p:attrName>
                                        </p:attrNameLst>
                                      </p:cBhvr>
                                      <p:tavLst>
                                        <p:tav tm="0">
                                          <p:val>
                                            <p:fltVal val="0"/>
                                          </p:val>
                                        </p:tav>
                                        <p:tav tm="100000">
                                          <p:val>
                                            <p:strVal val="#ppt_h"/>
                                          </p:val>
                                        </p:tav>
                                      </p:tavLst>
                                    </p:anim>
                                    <p:anim calcmode="lin" valueType="num">
                                      <p:cBhvr>
                                        <p:cTn id="10" dur="2000" fill="hold"/>
                                        <p:tgtEl>
                                          <p:spTgt spid="3"/>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2">
            <a:extLst>
              <a:ext uri="{FF2B5EF4-FFF2-40B4-BE49-F238E27FC236}">
                <a16:creationId xmlns:a16="http://schemas.microsoft.com/office/drawing/2014/main" id="{09A68627-9615-0343-12D3-B7DF14DDB3F8}"/>
              </a:ext>
            </a:extLst>
          </p:cNvPr>
          <p:cNvGraphicFramePr>
            <a:graphicFrameLocks noChangeAspect="1"/>
          </p:cNvGraphicFramePr>
          <p:nvPr>
            <p:extLst>
              <p:ext uri="{D42A27DB-BD31-4B8C-83A1-F6EECF244321}">
                <p14:modId xmlns:p14="http://schemas.microsoft.com/office/powerpoint/2010/main" val="2677484250"/>
              </p:ext>
            </p:extLst>
          </p:nvPr>
        </p:nvGraphicFramePr>
        <p:xfrm>
          <a:off x="5181600" y="3429000"/>
          <a:ext cx="2942486" cy="2667000"/>
        </p:xfrm>
        <a:graphic>
          <a:graphicData uri="http://schemas.openxmlformats.org/presentationml/2006/ole">
            <mc:AlternateContent xmlns:mc="http://schemas.openxmlformats.org/markup-compatibility/2006">
              <mc:Choice xmlns:v="urn:schemas-microsoft-com:vml" Requires="v">
                <p:oleObj name="Bitmap Image" r:id="rId3" imgW="3772427" imgH="4247619" progId="Paint.Picture">
                  <p:embed/>
                </p:oleObj>
              </mc:Choice>
              <mc:Fallback>
                <p:oleObj name="Bitmap Image" r:id="rId3" imgW="3772427" imgH="4247619" progId="Paint.Picture">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t="19493"/>
                      <a:stretch>
                        <a:fillRect/>
                      </a:stretch>
                    </p:blipFill>
                    <p:spPr bwMode="auto">
                      <a:xfrm>
                        <a:off x="5181600" y="3429000"/>
                        <a:ext cx="2942486" cy="2667000"/>
                      </a:xfrm>
                      <a:prstGeom prst="rect">
                        <a:avLst/>
                      </a:prstGeom>
                      <a:noFill/>
                      <a:ln>
                        <a:noFill/>
                      </a:ln>
                      <a:effectLst/>
                    </p:spPr>
                  </p:pic>
                </p:oleObj>
              </mc:Fallback>
            </mc:AlternateContent>
          </a:graphicData>
        </a:graphic>
      </p:graphicFrame>
      <p:pic>
        <p:nvPicPr>
          <p:cNvPr id="1027" name="Picture 3">
            <a:extLst>
              <a:ext uri="{FF2B5EF4-FFF2-40B4-BE49-F238E27FC236}">
                <a16:creationId xmlns:a16="http://schemas.microsoft.com/office/drawing/2014/main" id="{513A37C7-A9C6-AC10-0058-55958BB8EA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1219200"/>
            <a:ext cx="2895600"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8" name="Picture 4">
            <a:extLst>
              <a:ext uri="{FF2B5EF4-FFF2-40B4-BE49-F238E27FC236}">
                <a16:creationId xmlns:a16="http://schemas.microsoft.com/office/drawing/2014/main" id="{932395CF-D504-D88F-1EA0-EC97758522D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400" y="1504950"/>
            <a:ext cx="4296776"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A5B5201B-51DE-29CA-0D4F-5D47AC0DCB41}"/>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69C50849-41A4-0751-FFB6-38D77FA7B0DF}"/>
              </a:ext>
            </a:extLst>
          </p:cNvPr>
          <p:cNvSpPr>
            <a:spLocks noGrp="1"/>
          </p:cNvSpPr>
          <p:nvPr>
            <p:ph type="sldNum" sz="quarter" idx="12"/>
          </p:nvPr>
        </p:nvSpPr>
        <p:spPr/>
        <p:txBody>
          <a:bodyPr/>
          <a:lstStyle/>
          <a:p>
            <a:fld id="{DEF7FA58-4E7B-4576-9ECC-CFA2390A0BCE}" type="slidenum">
              <a:rPr lang="en-US" altLang="en-US" smtClean="0"/>
              <a:pPr/>
              <a:t>3</a:t>
            </a:fld>
            <a:endParaRPr lang="en-US" alt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a:extLst>
              <a:ext uri="{FF2B5EF4-FFF2-40B4-BE49-F238E27FC236}">
                <a16:creationId xmlns:a16="http://schemas.microsoft.com/office/drawing/2014/main" id="{DC5E7A37-ED20-8C8E-BBC8-EAE5877D9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738" y="1236662"/>
            <a:ext cx="5942524" cy="438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6A53EB5-1864-F41D-E5DC-38FDE99DA6AB}"/>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AF5B8CB-A179-C56F-AA27-2731DB7E7DB0}"/>
              </a:ext>
            </a:extLst>
          </p:cNvPr>
          <p:cNvSpPr>
            <a:spLocks noGrp="1"/>
          </p:cNvSpPr>
          <p:nvPr>
            <p:ph type="sldNum" sz="quarter" idx="12"/>
          </p:nvPr>
        </p:nvSpPr>
        <p:spPr/>
        <p:txBody>
          <a:bodyPr/>
          <a:lstStyle/>
          <a:p>
            <a:fld id="{DEF7FA58-4E7B-4576-9ECC-CFA2390A0BCE}" type="slidenum">
              <a:rPr lang="en-US" altLang="en-US" smtClean="0"/>
              <a:pPr/>
              <a:t>4</a:t>
            </a:fld>
            <a:endParaRPr lang="en-US" alt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AD9B3C-C9CA-6443-76F9-5B40A1441594}"/>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1CE0013-CC74-078E-2D50-4ADB72FE5D1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 appendix lies in the right iliac fossa, and in relation to the anterior abdominal wall its base is situated one third of the way up the line joining the right anterior superior iliac spine to the umbilicus (McBurney's point). </a:t>
            </a:r>
          </a:p>
          <a:p>
            <a:pPr lvl="1">
              <a:buFont typeface="Arial" panose="020B0604020202020204" pitchFamily="34" charset="0"/>
              <a:buChar char="•"/>
            </a:pPr>
            <a:r>
              <a:rPr lang="en-US" sz="2000" dirty="0"/>
              <a:t>Inside the abdomen, the base of the appendix is easily found by identifying the </a:t>
            </a:r>
            <a:r>
              <a:rPr lang="en-US" sz="2000" dirty="0" err="1"/>
              <a:t>teniae</a:t>
            </a:r>
            <a:r>
              <a:rPr lang="en-US" sz="2000" dirty="0"/>
              <a:t> coli of the cecum and tracing them to the base of the appendix, where they converge to form a continuous longitudinal muscle coat.</a:t>
            </a:r>
          </a:p>
        </p:txBody>
      </p:sp>
      <p:sp>
        <p:nvSpPr>
          <p:cNvPr id="8" name="Title 1">
            <a:extLst>
              <a:ext uri="{FF2B5EF4-FFF2-40B4-BE49-F238E27FC236}">
                <a16:creationId xmlns:a16="http://schemas.microsoft.com/office/drawing/2014/main" id="{E00EEC8E-4522-43CD-D9BF-AA130B54732F}"/>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Location and Description</a:t>
            </a:r>
          </a:p>
        </p:txBody>
      </p:sp>
      <p:sp>
        <p:nvSpPr>
          <p:cNvPr id="2" name="Footer Placeholder 1">
            <a:extLst>
              <a:ext uri="{FF2B5EF4-FFF2-40B4-BE49-F238E27FC236}">
                <a16:creationId xmlns:a16="http://schemas.microsoft.com/office/drawing/2014/main" id="{83752959-00CF-E341-7D08-C0CB797C343D}"/>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7DFB973F-7081-067D-3A04-58416CD18DFE}"/>
              </a:ext>
            </a:extLst>
          </p:cNvPr>
          <p:cNvSpPr>
            <a:spLocks noGrp="1"/>
          </p:cNvSpPr>
          <p:nvPr>
            <p:ph type="sldNum" sz="quarter" idx="12"/>
          </p:nvPr>
        </p:nvSpPr>
        <p:spPr/>
        <p:txBody>
          <a:bodyPr/>
          <a:lstStyle/>
          <a:p>
            <a:fld id="{45BF9F1D-DF73-4704-ABAF-CC88F35377B7}" type="slidenum">
              <a:rPr lang="en-US" altLang="en-US" smtClean="0"/>
              <a:pPr/>
              <a:t>5</a:t>
            </a:fld>
            <a:endParaRPr lang="en-US" altLang="en-US"/>
          </a:p>
        </p:txBody>
      </p:sp>
    </p:spTree>
    <p:extLst>
      <p:ext uri="{BB962C8B-B14F-4D97-AF65-F5344CB8AC3E}">
        <p14:creationId xmlns:p14="http://schemas.microsoft.com/office/powerpoint/2010/main" val="34047079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a:extLst>
              <a:ext uri="{FF2B5EF4-FFF2-40B4-BE49-F238E27FC236}">
                <a16:creationId xmlns:a16="http://schemas.microsoft.com/office/drawing/2014/main" id="{F7D642B9-2D45-AAC0-583E-01CE3C491C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592339"/>
            <a:ext cx="5562600" cy="5833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4">
            <a:extLst>
              <a:ext uri="{FF2B5EF4-FFF2-40B4-BE49-F238E27FC236}">
                <a16:creationId xmlns:a16="http://schemas.microsoft.com/office/drawing/2014/main" id="{6071ADE2-26AD-B14E-221B-C1C29800A790}"/>
              </a:ext>
            </a:extLst>
          </p:cNvPr>
          <p:cNvSpPr txBox="1">
            <a:spLocks/>
          </p:cNvSpPr>
          <p:nvPr/>
        </p:nvSpPr>
        <p:spPr>
          <a:xfrm>
            <a:off x="4572000" y="1066800"/>
            <a:ext cx="3886200" cy="236220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eaLnBrk="1" hangingPunct="1">
              <a:buFont typeface="Arial" panose="020B0604020202020204" pitchFamily="34" charset="0"/>
              <a:buChar char="•"/>
            </a:pPr>
            <a:r>
              <a:rPr lang="en-US" dirty="0"/>
              <a:t>The lumen of the appendix is small and opens into the caecum by an orifice lying below and slightly posterior to the </a:t>
            </a:r>
            <a:r>
              <a:rPr lang="en-US" dirty="0" err="1"/>
              <a:t>ileocaecal</a:t>
            </a:r>
            <a:r>
              <a:rPr lang="en-US" dirty="0"/>
              <a:t> opening.</a:t>
            </a:r>
          </a:p>
        </p:txBody>
      </p:sp>
      <p:sp>
        <p:nvSpPr>
          <p:cNvPr id="3" name="Footer Placeholder 2">
            <a:extLst>
              <a:ext uri="{FF2B5EF4-FFF2-40B4-BE49-F238E27FC236}">
                <a16:creationId xmlns:a16="http://schemas.microsoft.com/office/drawing/2014/main" id="{BBE3E212-8405-1075-0C8B-89A02FE1EAF0}"/>
              </a:ext>
            </a:extLst>
          </p:cNvPr>
          <p:cNvSpPr>
            <a:spLocks noGrp="1"/>
          </p:cNvSpPr>
          <p:nvPr>
            <p:ph type="ftr" sz="quarter" idx="11"/>
          </p:nvPr>
        </p:nvSpPr>
        <p:spPr/>
        <p:txBody>
          <a:bodyPr/>
          <a:lstStyle/>
          <a:p>
            <a:pPr>
              <a:defRPr/>
            </a:pPr>
            <a:r>
              <a:rPr lang="en-US"/>
              <a:t>MBBSPPT.COM</a:t>
            </a:r>
          </a:p>
        </p:txBody>
      </p:sp>
      <p:sp>
        <p:nvSpPr>
          <p:cNvPr id="4" name="Slide Number Placeholder 3">
            <a:extLst>
              <a:ext uri="{FF2B5EF4-FFF2-40B4-BE49-F238E27FC236}">
                <a16:creationId xmlns:a16="http://schemas.microsoft.com/office/drawing/2014/main" id="{4F96BB43-EC89-46E5-12C6-428498929F79}"/>
              </a:ext>
            </a:extLst>
          </p:cNvPr>
          <p:cNvSpPr>
            <a:spLocks noGrp="1"/>
          </p:cNvSpPr>
          <p:nvPr>
            <p:ph type="sldNum" sz="quarter" idx="12"/>
          </p:nvPr>
        </p:nvSpPr>
        <p:spPr/>
        <p:txBody>
          <a:bodyPr/>
          <a:lstStyle/>
          <a:p>
            <a:fld id="{DEF7FA58-4E7B-4576-9ECC-CFA2390A0BCE}" type="slidenum">
              <a:rPr lang="en-US" altLang="en-US" smtClean="0"/>
              <a:pPr/>
              <a:t>6</a:t>
            </a:fld>
            <a:endParaRPr lang="en-US" alt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2FFF65-5E56-D86F-1EBB-C56E6DFFB99B}"/>
            </a:ext>
          </a:extLst>
        </p:cNvPr>
        <p:cNvGrpSpPr/>
        <p:nvPr/>
      </p:nvGrpSpPr>
      <p:grpSpPr>
        <a:xfrm>
          <a:off x="0" y="0"/>
          <a:ext cx="0" cy="0"/>
          <a:chOff x="0" y="0"/>
          <a:chExt cx="0" cy="0"/>
        </a:xfrm>
      </p:grpSpPr>
      <p:sp>
        <p:nvSpPr>
          <p:cNvPr id="5" name="Content Placeholder 4">
            <a:extLst>
              <a:ext uri="{FF2B5EF4-FFF2-40B4-BE49-F238E27FC236}">
                <a16:creationId xmlns:a16="http://schemas.microsoft.com/office/drawing/2014/main" id="{99B67DFB-892F-9566-0898-7A72A45B37FF}"/>
              </a:ext>
            </a:extLst>
          </p:cNvPr>
          <p:cNvSpPr txBox="1">
            <a:spLocks/>
          </p:cNvSpPr>
          <p:nvPr/>
        </p:nvSpPr>
        <p:spPr>
          <a:xfrm>
            <a:off x="768096" y="2286000"/>
            <a:ext cx="7690104" cy="4023360"/>
          </a:xfrm>
          <a:prstGeom prst="rect">
            <a:avLst/>
          </a:prstGeom>
        </p:spPr>
        <p:txBody>
          <a:bodyPr vert="horz" lIns="45720" tIns="45720" rIns="4572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0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6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200" kern="1200">
                <a:solidFill>
                  <a:schemeClr val="tx1"/>
                </a:solidFill>
                <a:latin typeface="+mn-lt"/>
                <a:ea typeface="+mn-ea"/>
                <a:cs typeface="+mn-cs"/>
              </a:defRPr>
            </a:lvl9pPr>
          </a:lstStyle>
          <a:p>
            <a:pPr lvl="1">
              <a:buFont typeface="Arial" panose="020B0604020202020204" pitchFamily="34" charset="0"/>
              <a:buChar char="•"/>
            </a:pPr>
            <a:r>
              <a:rPr lang="en-US" sz="2000" dirty="0"/>
              <a:t>These are the commonest positions seen in clinical practice. Thus, it may be:</a:t>
            </a:r>
          </a:p>
          <a:p>
            <a:pPr lvl="2">
              <a:buFont typeface="Arial" panose="020B0604020202020204" pitchFamily="34" charset="0"/>
              <a:buChar char="•"/>
            </a:pPr>
            <a:r>
              <a:rPr lang="en-US" sz="2000" dirty="0"/>
              <a:t>Retrocecal, </a:t>
            </a:r>
          </a:p>
          <a:p>
            <a:pPr lvl="2">
              <a:buFont typeface="Arial" panose="020B0604020202020204" pitchFamily="34" charset="0"/>
              <a:buChar char="•"/>
            </a:pPr>
            <a:r>
              <a:rPr lang="en-US" sz="2000" dirty="0" err="1"/>
              <a:t>Retrocolic</a:t>
            </a:r>
            <a:r>
              <a:rPr lang="en-US" sz="2000" dirty="0"/>
              <a:t> (behind the caecum or lower ascending colon respectively). </a:t>
            </a:r>
          </a:p>
          <a:p>
            <a:pPr lvl="2">
              <a:buFont typeface="Arial" panose="020B0604020202020204" pitchFamily="34" charset="0"/>
              <a:buChar char="•"/>
            </a:pPr>
            <a:r>
              <a:rPr lang="en-US" sz="2000" dirty="0"/>
              <a:t>Pelvic or descending (when it hangs dependently over the pelvic brim, in close relation to the right uterine tube and ovary in females). </a:t>
            </a:r>
          </a:p>
          <a:p>
            <a:pPr lvl="2">
              <a:buFont typeface="Arial" panose="020B0604020202020204" pitchFamily="34" charset="0"/>
              <a:buChar char="•"/>
            </a:pPr>
            <a:r>
              <a:rPr lang="en-US" sz="2000" dirty="0"/>
              <a:t>Other positions are occasionally seen especially when there is a long appendix mesentery allowing greater mobility. </a:t>
            </a:r>
          </a:p>
          <a:p>
            <a:pPr lvl="2">
              <a:buFont typeface="Arial" panose="020B0604020202020204" pitchFamily="34" charset="0"/>
              <a:buChar char="•"/>
            </a:pPr>
            <a:r>
              <a:rPr lang="en-US" sz="2000" dirty="0"/>
              <a:t>These include </a:t>
            </a:r>
            <a:r>
              <a:rPr lang="en-US" sz="2000" dirty="0" err="1"/>
              <a:t>subcaecal</a:t>
            </a:r>
            <a:r>
              <a:rPr lang="en-US" sz="2000" dirty="0"/>
              <a:t> (below the caecum); </a:t>
            </a:r>
            <a:r>
              <a:rPr lang="en-US" sz="2000" dirty="0" err="1"/>
              <a:t>preilial</a:t>
            </a:r>
            <a:r>
              <a:rPr lang="en-US" sz="2000" dirty="0"/>
              <a:t> (anterior to the terminal ileum); </a:t>
            </a:r>
            <a:r>
              <a:rPr lang="en-US" sz="2000" dirty="0" err="1"/>
              <a:t>postileal</a:t>
            </a:r>
            <a:r>
              <a:rPr lang="en-US" sz="2000" dirty="0"/>
              <a:t> (behind the terminal ileum).</a:t>
            </a:r>
          </a:p>
        </p:txBody>
      </p:sp>
      <p:sp>
        <p:nvSpPr>
          <p:cNvPr id="8" name="Title 1">
            <a:extLst>
              <a:ext uri="{FF2B5EF4-FFF2-40B4-BE49-F238E27FC236}">
                <a16:creationId xmlns:a16="http://schemas.microsoft.com/office/drawing/2014/main" id="{D6090148-6F7A-5865-493F-107BC38BE47D}"/>
              </a:ext>
            </a:extLst>
          </p:cNvPr>
          <p:cNvSpPr txBox="1">
            <a:spLocks/>
          </p:cNvSpPr>
          <p:nvPr/>
        </p:nvSpPr>
        <p:spPr>
          <a:xfrm>
            <a:off x="768096" y="585216"/>
            <a:ext cx="7290054" cy="1499616"/>
          </a:xfrm>
          <a:prstGeom prst="rect">
            <a:avLst/>
          </a:prstGeom>
        </p:spPr>
        <p:txBody>
          <a:bodyPr vert="horz" lIns="91440" tIns="45720" rIns="91440" bIns="45720" rtlCol="0" anchor="ctr">
            <a:normAutofit/>
          </a:bodyPr>
          <a:lstStyle>
            <a:lvl1pPr algn="l" defTabSz="914400" rtl="0" eaLnBrk="1" latinLnBrk="0" hangingPunct="1">
              <a:lnSpc>
                <a:spcPct val="80000"/>
              </a:lnSpc>
              <a:spcBef>
                <a:spcPct val="0"/>
              </a:spcBef>
              <a:buNone/>
              <a:defRPr sz="4400" kern="1200" cap="all" spc="100" baseline="0">
                <a:solidFill>
                  <a:schemeClr val="tx1">
                    <a:lumMod val="95000"/>
                    <a:lumOff val="5000"/>
                  </a:schemeClr>
                </a:solidFill>
                <a:latin typeface="+mj-lt"/>
                <a:ea typeface="+mj-ea"/>
                <a:cs typeface="+mj-cs"/>
              </a:defRPr>
            </a:lvl1pPr>
          </a:lstStyle>
          <a:p>
            <a:r>
              <a:rPr lang="en-US" b="1" dirty="0"/>
              <a:t>Positions</a:t>
            </a:r>
          </a:p>
        </p:txBody>
      </p:sp>
      <p:sp>
        <p:nvSpPr>
          <p:cNvPr id="2" name="Footer Placeholder 1">
            <a:extLst>
              <a:ext uri="{FF2B5EF4-FFF2-40B4-BE49-F238E27FC236}">
                <a16:creationId xmlns:a16="http://schemas.microsoft.com/office/drawing/2014/main" id="{A94DC83A-0F08-C66D-D293-585E4BACC7AF}"/>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1B2784BE-4B26-4D33-096B-F236CB81E3F0}"/>
              </a:ext>
            </a:extLst>
          </p:cNvPr>
          <p:cNvSpPr>
            <a:spLocks noGrp="1"/>
          </p:cNvSpPr>
          <p:nvPr>
            <p:ph type="sldNum" sz="quarter" idx="12"/>
          </p:nvPr>
        </p:nvSpPr>
        <p:spPr/>
        <p:txBody>
          <a:bodyPr/>
          <a:lstStyle/>
          <a:p>
            <a:fld id="{45BF9F1D-DF73-4704-ABAF-CC88F35377B7}" type="slidenum">
              <a:rPr lang="en-US" altLang="en-US" smtClean="0"/>
              <a:pPr/>
              <a:t>7</a:t>
            </a:fld>
            <a:endParaRPr lang="en-US" altLang="en-US"/>
          </a:p>
        </p:txBody>
      </p:sp>
    </p:spTree>
    <p:extLst>
      <p:ext uri="{BB962C8B-B14F-4D97-AF65-F5344CB8AC3E}">
        <p14:creationId xmlns:p14="http://schemas.microsoft.com/office/powerpoint/2010/main" val="24081338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4">
            <a:extLst>
              <a:ext uri="{FF2B5EF4-FFF2-40B4-BE49-F238E27FC236}">
                <a16:creationId xmlns:a16="http://schemas.microsoft.com/office/drawing/2014/main" id="{5979FA20-E74D-E036-D5E9-E145FD1D3D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5469" y="1416050"/>
            <a:ext cx="6633062" cy="402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3B704329-64B3-6AAD-3B53-70D500CB8505}"/>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0143426C-5FDF-6529-FBFA-3DB007CF12CD}"/>
              </a:ext>
            </a:extLst>
          </p:cNvPr>
          <p:cNvSpPr>
            <a:spLocks noGrp="1"/>
          </p:cNvSpPr>
          <p:nvPr>
            <p:ph type="sldNum" sz="quarter" idx="12"/>
          </p:nvPr>
        </p:nvSpPr>
        <p:spPr/>
        <p:txBody>
          <a:bodyPr/>
          <a:lstStyle/>
          <a:p>
            <a:fld id="{DEF7FA58-4E7B-4576-9ECC-CFA2390A0BCE}" type="slidenum">
              <a:rPr lang="en-US" altLang="en-US" smtClean="0"/>
              <a:pPr/>
              <a:t>8</a:t>
            </a:fld>
            <a:endParaRPr lang="en-US"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a:extLst>
              <a:ext uri="{FF2B5EF4-FFF2-40B4-BE49-F238E27FC236}">
                <a16:creationId xmlns:a16="http://schemas.microsoft.com/office/drawing/2014/main" id="{9771C206-0042-B9AA-2CF9-6C6BE18B92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27449" y="615950"/>
            <a:ext cx="6889102" cy="562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a:extLst>
              <a:ext uri="{FF2B5EF4-FFF2-40B4-BE49-F238E27FC236}">
                <a16:creationId xmlns:a16="http://schemas.microsoft.com/office/drawing/2014/main" id="{2D23881E-0179-D41A-D868-0CD28A9269E0}"/>
              </a:ext>
            </a:extLst>
          </p:cNvPr>
          <p:cNvSpPr>
            <a:spLocks noGrp="1"/>
          </p:cNvSpPr>
          <p:nvPr>
            <p:ph type="ftr" sz="quarter" idx="11"/>
          </p:nvPr>
        </p:nvSpPr>
        <p:spPr/>
        <p:txBody>
          <a:bodyPr/>
          <a:lstStyle/>
          <a:p>
            <a:pPr>
              <a:defRPr/>
            </a:pPr>
            <a:r>
              <a:rPr lang="en-US"/>
              <a:t>MBBSPPT.COM</a:t>
            </a:r>
          </a:p>
        </p:txBody>
      </p:sp>
      <p:sp>
        <p:nvSpPr>
          <p:cNvPr id="3" name="Slide Number Placeholder 2">
            <a:extLst>
              <a:ext uri="{FF2B5EF4-FFF2-40B4-BE49-F238E27FC236}">
                <a16:creationId xmlns:a16="http://schemas.microsoft.com/office/drawing/2014/main" id="{90D2E85C-69B6-D62C-095E-A50958878D76}"/>
              </a:ext>
            </a:extLst>
          </p:cNvPr>
          <p:cNvSpPr>
            <a:spLocks noGrp="1"/>
          </p:cNvSpPr>
          <p:nvPr>
            <p:ph type="sldNum" sz="quarter" idx="12"/>
          </p:nvPr>
        </p:nvSpPr>
        <p:spPr/>
        <p:txBody>
          <a:bodyPr/>
          <a:lstStyle/>
          <a:p>
            <a:fld id="{DEF7FA58-4E7B-4576-9ECC-CFA2390A0BCE}" type="slidenum">
              <a:rPr lang="en-US" altLang="en-US" smtClean="0"/>
              <a:pPr/>
              <a:t>9</a:t>
            </a:fld>
            <a:endParaRPr lang="en-US" altLang="en-US"/>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Integral">
  <a:themeElements>
    <a:clrScheme name="Integral">
      <a:dk1>
        <a:srgbClr val="2E2B21"/>
      </a:dk1>
      <a:lt1>
        <a:srgbClr val="FFFFFF"/>
      </a:lt1>
      <a:dk2>
        <a:srgbClr val="605B4F"/>
      </a:dk2>
      <a:lt2>
        <a:srgbClr val="D8D6BE"/>
      </a:lt2>
      <a:accent1>
        <a:srgbClr val="A9A57C"/>
      </a:accent1>
      <a:accent2>
        <a:srgbClr val="9CBEBD"/>
      </a:accent2>
      <a:accent3>
        <a:srgbClr val="D2CB6C"/>
      </a:accent3>
      <a:accent4>
        <a:srgbClr val="95A39D"/>
      </a:accent4>
      <a:accent5>
        <a:srgbClr val="C89F5D"/>
      </a:accent5>
      <a:accent6>
        <a:srgbClr val="B1A089"/>
      </a:accent6>
      <a:hlink>
        <a:srgbClr val="D25814"/>
      </a:hlink>
      <a:folHlink>
        <a:srgbClr val="849A0A"/>
      </a:folHlink>
    </a:clrScheme>
    <a:fontScheme name="Integral">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blipFill rotWithShape="1">
          <a:blip xmlns:r="http://schemas.openxmlformats.org/officeDocument/2006/relationships" r:embed="rId1">
            <a:duotone>
              <a:schemeClr val="phClr">
                <a:tint val="98000"/>
              </a:schemeClr>
              <a:schemeClr val="phClr">
                <a:shade val="89000"/>
                <a:satMod val="145000"/>
              </a:schemeClr>
            </a:duotone>
          </a:blip>
          <a:tile tx="0" ty="0" sx="32000" sy="32000" flip="none" algn="tl"/>
        </a:blipFill>
        <a:blipFill rotWithShape="1">
          <a:blip xmlns:r="http://schemas.openxmlformats.org/officeDocument/2006/relationships" r:embed="rId2">
            <a:duotone>
              <a:schemeClr val="phClr">
                <a:tint val="98000"/>
              </a:schemeClr>
              <a:schemeClr val="phClr">
                <a:shade val="95000"/>
              </a:schemeClr>
            </a:duotone>
          </a:blip>
          <a:tile tx="0" ty="0" sx="32000" sy="32000" flip="none" algn="tl"/>
        </a:blipFill>
      </a:bgFillStyleLst>
    </a:fmtScheme>
  </a:themeElements>
  <a:objectDefaults/>
  <a:extraClrSchemeLst/>
  <a:extLst>
    <a:ext uri="{05A4C25C-085E-4340-85A3-A5531E510DB2}">
      <thm15:themeFamily xmlns:thm15="http://schemas.microsoft.com/office/thememl/2012/main" name="Integral" id="{3577F8C9-A904-41D8-97D2-FD898F53F20E}" vid="{090DCB5F-146D-478A-852A-34B16FE9F3A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Integral</Template>
  <TotalTime>223</TotalTime>
  <Words>1367</Words>
  <Application>Microsoft Office PowerPoint</Application>
  <PresentationFormat>On-screen Show (4:3)</PresentationFormat>
  <Paragraphs>150</Paragraphs>
  <Slides>27</Slides>
  <Notes>1</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27</vt:i4>
      </vt:variant>
    </vt:vector>
  </HeadingPairs>
  <TitlesOfParts>
    <vt:vector size="35" baseType="lpstr">
      <vt:lpstr>Arial</vt:lpstr>
      <vt:lpstr>Calibri</vt:lpstr>
      <vt:lpstr>Tw Cen MT</vt:lpstr>
      <vt:lpstr>Tw Cen MT Condensed</vt:lpstr>
      <vt:lpstr>Wingdings</vt:lpstr>
      <vt:lpstr>Wingdings 3</vt:lpstr>
      <vt:lpstr>Integral</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3a4i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Vermiform appendix</dc:title>
  <dc:creator>aaai</dc:creator>
  <cp:lastModifiedBy>Rajesh Patel</cp:lastModifiedBy>
  <cp:revision>52</cp:revision>
  <dcterms:created xsi:type="dcterms:W3CDTF">2010-01-04T13:25:13Z</dcterms:created>
  <dcterms:modified xsi:type="dcterms:W3CDTF">2024-11-11T06:35:29Z</dcterms:modified>
</cp:coreProperties>
</file>