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41"/>
  </p:notesMasterIdLst>
  <p:sldIdLst>
    <p:sldId id="256" r:id="rId2"/>
    <p:sldId id="302" r:id="rId3"/>
    <p:sldId id="303" r:id="rId4"/>
    <p:sldId id="286"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298" r:id="rId22"/>
    <p:sldId id="320" r:id="rId23"/>
    <p:sldId id="321" r:id="rId24"/>
    <p:sldId id="322" r:id="rId25"/>
    <p:sldId id="323" r:id="rId26"/>
    <p:sldId id="324" r:id="rId27"/>
    <p:sldId id="325" r:id="rId28"/>
    <p:sldId id="299" r:id="rId29"/>
    <p:sldId id="326" r:id="rId30"/>
    <p:sldId id="327" r:id="rId31"/>
    <p:sldId id="328" r:id="rId32"/>
    <p:sldId id="329" r:id="rId33"/>
    <p:sldId id="330" r:id="rId34"/>
    <p:sldId id="282" r:id="rId35"/>
    <p:sldId id="297" r:id="rId36"/>
    <p:sldId id="331" r:id="rId37"/>
    <p:sldId id="332" r:id="rId38"/>
    <p:sldId id="333" r:id="rId39"/>
    <p:sldId id="341" r:id="rId40"/>
  </p:sldIdLst>
  <p:sldSz cx="9144000" cy="6858000" type="screen4x3"/>
  <p:notesSz cx="6858000" cy="9144000"/>
  <p:custDataLst>
    <p:tags r:id="rId4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9E695A-2D7C-40B8-B3EC-26C00A9C2029}" type="datetimeFigureOut">
              <a:rPr lang="en-IN" smtClean="0"/>
              <a:t>12-11-2024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B1EF08-1936-4264-A889-D0FFD5645BF2}" type="slidenum">
              <a:rPr lang="en-IN" smtClean="0"/>
              <a:t>‹#›</a:t>
            </a:fld>
            <a:endParaRPr lang="en-IN"/>
          </a:p>
        </p:txBody>
      </p:sp>
    </p:spTree>
    <p:extLst>
      <p:ext uri="{BB962C8B-B14F-4D97-AF65-F5344CB8AC3E}">
        <p14:creationId xmlns:p14="http://schemas.microsoft.com/office/powerpoint/2010/main" val="58360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B1EF08-1936-4264-A889-D0FFD5645BF2}" type="slidenum">
              <a:rPr lang="en-IN" smtClean="0"/>
              <a:t>1</a:t>
            </a:fld>
            <a:endParaRPr lang="en-IN"/>
          </a:p>
        </p:txBody>
      </p:sp>
    </p:spTree>
    <p:extLst>
      <p:ext uri="{BB962C8B-B14F-4D97-AF65-F5344CB8AC3E}">
        <p14:creationId xmlns:p14="http://schemas.microsoft.com/office/powerpoint/2010/main" val="902286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812202"/>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627383"/>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543158"/>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0638474"/>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92792"/>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5209124"/>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1456562"/>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3944205"/>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248777"/>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7262085"/>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423461"/>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1D8BD707-D9CF-40AE-B4C6-C98DA3205C09}" type="datetimeFigureOut">
              <a:rPr lang="en-US" smtClean="0"/>
              <a:pPr/>
              <a:t>11/12/2024</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B6F15528-21DE-4FAA-801E-634DDDAF4B2B}"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018384"/>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ransition>
    <p:cut/>
  </p:transition>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396D57E-F886-38F8-3F7F-4EAF06C7290D}"/>
              </a:ext>
            </a:extLst>
          </p:cNvPr>
          <p:cNvSpPr txBox="1">
            <a:spLocks/>
          </p:cNvSpPr>
          <p:nvPr/>
        </p:nvSpPr>
        <p:spPr>
          <a:xfrm>
            <a:off x="495300" y="5112537"/>
            <a:ext cx="5676900" cy="1463040"/>
          </a:xfrm>
          <a:prstGeom prst="rect">
            <a:avLst/>
          </a:prstGeom>
        </p:spPr>
        <p:txBody>
          <a:bodyPr vert="horz" lIns="91440" tIns="45720" rIns="91440" bIns="45720" rtlCol="0" anchor="ctr">
            <a:normAutofit/>
          </a:bodyPr>
          <a:lstStyle>
            <a:lvl1pPr algn="r" defTabSz="914400" rtl="0" eaLnBrk="1" latinLnBrk="0" hangingPunct="1">
              <a:lnSpc>
                <a:spcPct val="80000"/>
              </a:lnSpc>
              <a:spcBef>
                <a:spcPct val="0"/>
              </a:spcBef>
              <a:buNone/>
              <a:defRPr sz="4400" kern="1200" cap="all" spc="200" baseline="0">
                <a:solidFill>
                  <a:schemeClr val="tx1">
                    <a:lumMod val="95000"/>
                    <a:lumOff val="5000"/>
                  </a:schemeClr>
                </a:solidFill>
                <a:latin typeface="+mj-lt"/>
                <a:ea typeface="+mj-ea"/>
                <a:cs typeface="+mj-cs"/>
              </a:defRPr>
            </a:lvl1pPr>
          </a:lstStyle>
          <a:p>
            <a:r>
              <a:rPr lang="en-US" cap="all" dirty="0"/>
              <a:t>Wound Healing</a:t>
            </a:r>
            <a:endParaRPr lang="en-US" dirty="0"/>
          </a:p>
        </p:txBody>
      </p:sp>
      <p:sp>
        <p:nvSpPr>
          <p:cNvPr id="9" name="Subtitle 2">
            <a:extLst>
              <a:ext uri="{FF2B5EF4-FFF2-40B4-BE49-F238E27FC236}">
                <a16:creationId xmlns:a16="http://schemas.microsoft.com/office/drawing/2014/main" id="{936A3EF0-084D-20A0-FEA2-A1711AAF3F32}"/>
              </a:ext>
            </a:extLst>
          </p:cNvPr>
          <p:cNvSpPr txBox="1">
            <a:spLocks/>
          </p:cNvSpPr>
          <p:nvPr/>
        </p:nvSpPr>
        <p:spPr>
          <a:xfrm>
            <a:off x="6610350" y="5112537"/>
            <a:ext cx="240030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6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9pPr>
          </a:lstStyle>
          <a:p>
            <a:r>
              <a:rPr lang="en-US" dirty="0"/>
              <a:t>BY MBBSPPT.COM</a:t>
            </a:r>
          </a:p>
        </p:txBody>
      </p:sp>
      <p:pic>
        <p:nvPicPr>
          <p:cNvPr id="3" name="Picture 2">
            <a:extLst>
              <a:ext uri="{FF2B5EF4-FFF2-40B4-BE49-F238E27FC236}">
                <a16:creationId xmlns:a16="http://schemas.microsoft.com/office/drawing/2014/main" id="{28DEC436-360E-E254-B4EC-70D4D6B2E9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8850" y="609600"/>
            <a:ext cx="4686300" cy="3514725"/>
          </a:xfrm>
          <a:prstGeom prst="rect">
            <a:avLst/>
          </a:prstGeom>
        </p:spPr>
      </p:pic>
    </p:spTree>
    <p:extLst>
      <p:ext uri="{BB962C8B-B14F-4D97-AF65-F5344CB8AC3E}">
        <p14:creationId xmlns:p14="http://schemas.microsoft.com/office/powerpoint/2010/main" val="4015766157"/>
      </p:ext>
    </p:extLst>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A270B-A51F-186E-D545-627E28B861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B0B23E-0CDB-13FF-4735-CC5305AF3E77}"/>
              </a:ext>
            </a:extLst>
          </p:cNvPr>
          <p:cNvSpPr>
            <a:spLocks noGrp="1"/>
          </p:cNvSpPr>
          <p:nvPr>
            <p:ph type="title"/>
          </p:nvPr>
        </p:nvSpPr>
        <p:spPr/>
        <p:txBody>
          <a:bodyPr/>
          <a:lstStyle/>
          <a:p>
            <a:r>
              <a:rPr lang="en-US" b="1" dirty="0"/>
              <a:t>Types of Wound </a:t>
            </a:r>
            <a:r>
              <a:rPr lang="en-US" b="1" dirty="0" err="1"/>
              <a:t>HealinG</a:t>
            </a:r>
            <a:endParaRPr lang="en-US" b="1" dirty="0"/>
          </a:p>
        </p:txBody>
      </p:sp>
      <p:sp>
        <p:nvSpPr>
          <p:cNvPr id="3" name="Content Placeholder 2">
            <a:extLst>
              <a:ext uri="{FF2B5EF4-FFF2-40B4-BE49-F238E27FC236}">
                <a16:creationId xmlns:a16="http://schemas.microsoft.com/office/drawing/2014/main" id="{F391098F-40B0-9DA2-56F0-38F0D5798B15}"/>
              </a:ext>
            </a:extLst>
          </p:cNvPr>
          <p:cNvSpPr>
            <a:spLocks noGrp="1"/>
          </p:cNvSpPr>
          <p:nvPr>
            <p:ph idx="1"/>
          </p:nvPr>
        </p:nvSpPr>
        <p:spPr>
          <a:xfrm>
            <a:off x="768096" y="2286000"/>
            <a:ext cx="4946904" cy="4023360"/>
          </a:xfrm>
        </p:spPr>
        <p:txBody>
          <a:bodyPr/>
          <a:lstStyle/>
          <a:p>
            <a:pPr marL="0" indent="0">
              <a:buNone/>
            </a:pPr>
            <a:r>
              <a:rPr lang="en-US" sz="1800" b="1" dirty="0"/>
              <a:t>Secondary Healing (Second Intention):</a:t>
            </a:r>
          </a:p>
          <a:p>
            <a:pPr lvl="1">
              <a:buFont typeface="Arial" panose="020B0604020202020204" pitchFamily="34" charset="0"/>
              <a:buChar char="•"/>
            </a:pPr>
            <a:r>
              <a:rPr lang="en-IN" sz="1800" dirty="0"/>
              <a:t>Occurs in a wound with extensive soft tissue loss.</a:t>
            </a:r>
          </a:p>
          <a:p>
            <a:pPr lvl="1">
              <a:buFont typeface="Arial" panose="020B0604020202020204" pitchFamily="34" charset="0"/>
              <a:buChar char="•"/>
            </a:pPr>
            <a:r>
              <a:rPr lang="en-IN" sz="1800" dirty="0"/>
              <a:t>Heals slowly with fibrosis.</a:t>
            </a:r>
          </a:p>
          <a:p>
            <a:pPr lvl="1">
              <a:buFont typeface="Arial" panose="020B0604020202020204" pitchFamily="34" charset="0"/>
              <a:buChar char="•"/>
            </a:pPr>
            <a:r>
              <a:rPr lang="en-IN" sz="1800" dirty="0"/>
              <a:t>It leads into a wide scar, often hypertrophied and contracted.</a:t>
            </a:r>
            <a:endParaRPr lang="en-IN" sz="1800" dirty="0">
              <a:solidFill>
                <a:schemeClr val="tx2"/>
              </a:solidFill>
            </a:endParaRPr>
          </a:p>
          <a:p>
            <a:pPr marL="0" indent="0">
              <a:buNone/>
            </a:pPr>
            <a:endParaRPr lang="en-US" sz="1800" b="1" dirty="0"/>
          </a:p>
        </p:txBody>
      </p:sp>
      <p:pic>
        <p:nvPicPr>
          <p:cNvPr id="5" name="Picture 4">
            <a:extLst>
              <a:ext uri="{FF2B5EF4-FFF2-40B4-BE49-F238E27FC236}">
                <a16:creationId xmlns:a16="http://schemas.microsoft.com/office/drawing/2014/main" id="{38D4F8F6-8676-A154-F5CD-807754CAFB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1494" y="4122704"/>
            <a:ext cx="6281012" cy="2186656"/>
          </a:xfrm>
          <a:prstGeom prst="rect">
            <a:avLst/>
          </a:prstGeom>
        </p:spPr>
      </p:pic>
    </p:spTree>
    <p:extLst>
      <p:ext uri="{BB962C8B-B14F-4D97-AF65-F5344CB8AC3E}">
        <p14:creationId xmlns:p14="http://schemas.microsoft.com/office/powerpoint/2010/main" val="1600968970"/>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98880-EF3C-482E-77DA-45F6CC0898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251628-0F02-567A-C95E-F4AC4CC0CE53}"/>
              </a:ext>
            </a:extLst>
          </p:cNvPr>
          <p:cNvSpPr>
            <a:spLocks noGrp="1"/>
          </p:cNvSpPr>
          <p:nvPr>
            <p:ph type="title"/>
          </p:nvPr>
        </p:nvSpPr>
        <p:spPr/>
        <p:txBody>
          <a:bodyPr/>
          <a:lstStyle/>
          <a:p>
            <a:r>
              <a:rPr lang="en-US" b="1" dirty="0"/>
              <a:t>Types of Wound Healing</a:t>
            </a:r>
          </a:p>
        </p:txBody>
      </p:sp>
      <p:sp>
        <p:nvSpPr>
          <p:cNvPr id="3" name="Content Placeholder 2">
            <a:extLst>
              <a:ext uri="{FF2B5EF4-FFF2-40B4-BE49-F238E27FC236}">
                <a16:creationId xmlns:a16="http://schemas.microsoft.com/office/drawing/2014/main" id="{299BA7EB-B1EF-C156-D4A6-CBB64D528A6C}"/>
              </a:ext>
            </a:extLst>
          </p:cNvPr>
          <p:cNvSpPr>
            <a:spLocks noGrp="1"/>
          </p:cNvSpPr>
          <p:nvPr>
            <p:ph idx="1"/>
          </p:nvPr>
        </p:nvSpPr>
        <p:spPr>
          <a:xfrm>
            <a:off x="768096" y="2286000"/>
            <a:ext cx="7461504" cy="4023360"/>
          </a:xfrm>
        </p:spPr>
        <p:txBody>
          <a:bodyPr/>
          <a:lstStyle/>
          <a:p>
            <a:pPr marL="0" indent="0">
              <a:buNone/>
            </a:pPr>
            <a:r>
              <a:rPr lang="en-US" sz="1800" dirty="0"/>
              <a:t>Healing by third intention [tertiary wound healing or delayed primary closure].</a:t>
            </a:r>
          </a:p>
          <a:p>
            <a:pPr marL="0" indent="0">
              <a:buNone/>
            </a:pPr>
            <a:r>
              <a:rPr lang="en-US" sz="1800" dirty="0"/>
              <a:t>These occur in wounds which are left open for debridement.</a:t>
            </a:r>
          </a:p>
          <a:p>
            <a:pPr marL="0" indent="0">
              <a:buNone/>
            </a:pPr>
            <a:r>
              <a:rPr lang="en-US" sz="1800" dirty="0"/>
              <a:t>After wound debridement and control of local infection, wound is closed with sutures or covered using skin graft.</a:t>
            </a:r>
          </a:p>
        </p:txBody>
      </p:sp>
    </p:spTree>
    <p:extLst>
      <p:ext uri="{BB962C8B-B14F-4D97-AF65-F5344CB8AC3E}">
        <p14:creationId xmlns:p14="http://schemas.microsoft.com/office/powerpoint/2010/main" val="2487019490"/>
      </p:ext>
    </p:extLst>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D23AE-4E9D-C87D-09E6-660E42CC67A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914CD94-0CF0-E17A-CAF6-2B387F0B6437}"/>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342900" indent="-342900" eaLnBrk="1" hangingPunct="1">
              <a:buFont typeface="+mj-lt"/>
              <a:buAutoNum type="arabicPeriod"/>
            </a:pPr>
            <a:r>
              <a:rPr lang="en-US" sz="1800" dirty="0"/>
              <a:t>Phase of inflammation ( 1 – 3 days).</a:t>
            </a:r>
          </a:p>
          <a:p>
            <a:pPr marL="342900" indent="-342900" eaLnBrk="1" hangingPunct="1">
              <a:buFont typeface="+mj-lt"/>
              <a:buAutoNum type="arabicPeriod"/>
            </a:pPr>
            <a:r>
              <a:rPr lang="en-US" sz="1800" dirty="0"/>
              <a:t>Phase of proliferation ( 3 days – 3 wk.).</a:t>
            </a:r>
          </a:p>
          <a:p>
            <a:pPr marL="342900" indent="-342900" eaLnBrk="1" hangingPunct="1">
              <a:buFont typeface="+mj-lt"/>
              <a:buAutoNum type="arabicPeriod"/>
            </a:pPr>
            <a:r>
              <a:rPr lang="en-US" sz="1800" dirty="0"/>
              <a:t>Phase of remodeling ( 3wk – 2 yrs).</a:t>
            </a:r>
          </a:p>
          <a:p>
            <a:pPr marL="0" indent="0" eaLnBrk="1" hangingPunct="1">
              <a:buNone/>
            </a:pPr>
            <a:endParaRPr lang="en-US" sz="1800" dirty="0"/>
          </a:p>
          <a:p>
            <a:pPr marL="0" indent="0" eaLnBrk="1" hangingPunct="1">
              <a:buNone/>
            </a:pPr>
            <a:r>
              <a:rPr lang="en-US" sz="1800" dirty="0"/>
              <a:t>Acute wound – proceed in orderly process – achieve sustained restoration of structure &amp; function.</a:t>
            </a:r>
          </a:p>
          <a:p>
            <a:pPr marL="0" indent="0" eaLnBrk="1" hangingPunct="1">
              <a:buNone/>
            </a:pPr>
            <a:r>
              <a:rPr lang="en-US" sz="1800" dirty="0"/>
              <a:t>Chronic wound – stops in inflammatory phase – doesn’t proceed to closure.</a:t>
            </a:r>
          </a:p>
        </p:txBody>
      </p:sp>
      <p:sp>
        <p:nvSpPr>
          <p:cNvPr id="8" name="Title 1">
            <a:extLst>
              <a:ext uri="{FF2B5EF4-FFF2-40B4-BE49-F238E27FC236}">
                <a16:creationId xmlns:a16="http://schemas.microsoft.com/office/drawing/2014/main" id="{4710859F-CBD8-165E-6895-19CC822DCB7B}"/>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PHASES OF WOUND HEALING</a:t>
            </a:r>
          </a:p>
        </p:txBody>
      </p:sp>
    </p:spTree>
    <p:extLst>
      <p:ext uri="{BB962C8B-B14F-4D97-AF65-F5344CB8AC3E}">
        <p14:creationId xmlns:p14="http://schemas.microsoft.com/office/powerpoint/2010/main" val="632401552"/>
      </p:ext>
    </p:extLst>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07BD8C06-F645-D35E-2351-23BCB4CBB17B}"/>
              </a:ext>
            </a:extLst>
          </p:cNvPr>
          <p:cNvSpPr txBox="1">
            <a:spLocks/>
          </p:cNvSpPr>
          <p:nvPr/>
        </p:nvSpPr>
        <p:spPr>
          <a:xfrm>
            <a:off x="726948" y="141732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sz="1800" dirty="0"/>
              <a:t>In a large wound we can appreciate all the 3 phases of wound healing.</a:t>
            </a:r>
          </a:p>
          <a:p>
            <a:pPr marL="342900" indent="-342900" eaLnBrk="1" hangingPunct="1">
              <a:buFont typeface="+mj-lt"/>
              <a:buAutoNum type="arabicPeriod"/>
            </a:pPr>
            <a:endParaRPr lang="en-US" sz="1800" dirty="0"/>
          </a:p>
          <a:p>
            <a:pPr marL="0" indent="0" eaLnBrk="1" hangingPunct="1">
              <a:buNone/>
            </a:pPr>
            <a:r>
              <a:rPr lang="en-US" sz="1800" dirty="0"/>
              <a:t>For Ex. In A Pressure Sore</a:t>
            </a:r>
          </a:p>
          <a:p>
            <a:pPr lvl="1">
              <a:buFont typeface="Arial" panose="020B0604020202020204" pitchFamily="34" charset="0"/>
              <a:buChar char="•"/>
            </a:pPr>
            <a:r>
              <a:rPr lang="en-US" sz="1800" dirty="0"/>
              <a:t>Fibrinous exudate – inflammatory phase</a:t>
            </a:r>
          </a:p>
          <a:p>
            <a:pPr lvl="1">
              <a:buFont typeface="Arial" panose="020B0604020202020204" pitchFamily="34" charset="0"/>
              <a:buChar char="•"/>
            </a:pPr>
            <a:r>
              <a:rPr lang="en-US" sz="1800" dirty="0"/>
              <a:t>Granulation – proliferative phase</a:t>
            </a:r>
          </a:p>
          <a:p>
            <a:pPr lvl="1">
              <a:buFont typeface="Arial" panose="020B0604020202020204" pitchFamily="34" charset="0"/>
              <a:buChar char="•"/>
            </a:pPr>
            <a:r>
              <a:rPr lang="en-US" sz="1800" dirty="0"/>
              <a:t>Advancing edge – remodeling phase</a:t>
            </a:r>
          </a:p>
          <a:p>
            <a:pPr marL="0" indent="0" eaLnBrk="1" hangingPunct="1">
              <a:buNone/>
            </a:pPr>
            <a:endParaRPr lang="en-US" sz="1800" dirty="0"/>
          </a:p>
          <a:p>
            <a:pPr marL="0" indent="0" eaLnBrk="1" hangingPunct="1">
              <a:buNone/>
            </a:pPr>
            <a:r>
              <a:rPr lang="en-US" sz="1800" dirty="0"/>
              <a:t>*Occasionally Some Describe 2 More Phases</a:t>
            </a:r>
          </a:p>
          <a:p>
            <a:pPr lvl="1">
              <a:buFont typeface="Arial" panose="020B0604020202020204" pitchFamily="34" charset="0"/>
              <a:buChar char="•"/>
            </a:pPr>
            <a:r>
              <a:rPr lang="en-US" sz="1800" dirty="0"/>
              <a:t>Hemostatic phase</a:t>
            </a:r>
          </a:p>
          <a:p>
            <a:pPr lvl="1">
              <a:buFont typeface="Arial" panose="020B0604020202020204" pitchFamily="34" charset="0"/>
              <a:buChar char="•"/>
            </a:pPr>
            <a:r>
              <a:rPr lang="en-US" sz="1800" dirty="0"/>
              <a:t>Destructive phase </a:t>
            </a:r>
          </a:p>
        </p:txBody>
      </p:sp>
    </p:spTree>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86577-DFBC-5A13-F6D2-F0271D82B65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B670384-89D6-29AF-029B-EB38AA4940C1}"/>
              </a:ext>
            </a:extLst>
          </p:cNvPr>
          <p:cNvSpPr txBox="1">
            <a:spLocks/>
          </p:cNvSpPr>
          <p:nvPr/>
        </p:nvSpPr>
        <p:spPr>
          <a:xfrm>
            <a:off x="768096" y="2286000"/>
            <a:ext cx="28895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sz="1800" dirty="0"/>
              <a:t>Characterized By</a:t>
            </a:r>
          </a:p>
          <a:p>
            <a:pPr marL="0" indent="0" eaLnBrk="1" hangingPunct="1">
              <a:buNone/>
            </a:pPr>
            <a:endParaRPr lang="en-US" sz="1800" dirty="0"/>
          </a:p>
          <a:p>
            <a:pPr lvl="1">
              <a:buFont typeface="Arial" panose="020B0604020202020204" pitchFamily="34" charset="0"/>
              <a:buChar char="•"/>
            </a:pPr>
            <a:r>
              <a:rPr lang="en-US" sz="1800" dirty="0"/>
              <a:t>Hemostasis.</a:t>
            </a:r>
          </a:p>
          <a:p>
            <a:pPr lvl="1">
              <a:buFont typeface="Arial" panose="020B0604020202020204" pitchFamily="34" charset="0"/>
              <a:buChar char="•"/>
            </a:pPr>
            <a:r>
              <a:rPr lang="en-US" sz="1800" dirty="0"/>
              <a:t>Increased vascular permeability.</a:t>
            </a:r>
          </a:p>
          <a:p>
            <a:pPr lvl="1">
              <a:buFont typeface="Arial" panose="020B0604020202020204" pitchFamily="34" charset="0"/>
              <a:buChar char="•"/>
            </a:pPr>
            <a:r>
              <a:rPr lang="en-US" sz="1800" dirty="0"/>
              <a:t>Migration of cells into the wound by chemotaxis.</a:t>
            </a:r>
          </a:p>
          <a:p>
            <a:pPr lvl="1">
              <a:buFont typeface="Arial" panose="020B0604020202020204" pitchFamily="34" charset="0"/>
              <a:buChar char="•"/>
            </a:pPr>
            <a:r>
              <a:rPr lang="en-US" sz="1800" dirty="0"/>
              <a:t>Secretion of cytokines and growth factors into the wound.</a:t>
            </a:r>
          </a:p>
          <a:p>
            <a:pPr lvl="1">
              <a:buFont typeface="Arial" panose="020B0604020202020204" pitchFamily="34" charset="0"/>
              <a:buChar char="•"/>
            </a:pPr>
            <a:r>
              <a:rPr lang="en-US" sz="1800" dirty="0"/>
              <a:t>Activation of the migrating cells.</a:t>
            </a:r>
          </a:p>
        </p:txBody>
      </p:sp>
      <p:sp>
        <p:nvSpPr>
          <p:cNvPr id="8" name="Title 1">
            <a:extLst>
              <a:ext uri="{FF2B5EF4-FFF2-40B4-BE49-F238E27FC236}">
                <a16:creationId xmlns:a16="http://schemas.microsoft.com/office/drawing/2014/main" id="{513974F1-393D-ED70-CD69-444E16E71F32}"/>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INFLAMMATORY PHASE</a:t>
            </a:r>
            <a:r>
              <a:rPr lang="en-US" sz="2000" b="1" dirty="0"/>
              <a:t> (REACTIVE PHASE)</a:t>
            </a:r>
          </a:p>
        </p:txBody>
      </p:sp>
      <p:pic>
        <p:nvPicPr>
          <p:cNvPr id="2" name="Content Placeholder 3">
            <a:extLst>
              <a:ext uri="{FF2B5EF4-FFF2-40B4-BE49-F238E27FC236}">
                <a16:creationId xmlns:a16="http://schemas.microsoft.com/office/drawing/2014/main" id="{60A82C6B-A2C2-0659-34D0-4831B162A9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2400" y="2525712"/>
            <a:ext cx="5981700" cy="3543300"/>
          </a:xfrm>
        </p:spPr>
      </p:pic>
    </p:spTree>
    <p:extLst>
      <p:ext uri="{BB962C8B-B14F-4D97-AF65-F5344CB8AC3E}">
        <p14:creationId xmlns:p14="http://schemas.microsoft.com/office/powerpoint/2010/main" val="1279136937"/>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8E2A3-8DB5-C7E1-42A6-CDE4EC5E99D1}"/>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9ED3F533-405C-5193-278F-2392CAA21132}"/>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INFLAMMATORY PHASE</a:t>
            </a:r>
            <a:r>
              <a:rPr lang="en-US" sz="2000" b="1" dirty="0"/>
              <a:t> (REACTIVE PHASE)</a:t>
            </a:r>
          </a:p>
        </p:txBody>
      </p:sp>
      <p:sp>
        <p:nvSpPr>
          <p:cNvPr id="9" name="Content Placeholder 4">
            <a:extLst>
              <a:ext uri="{FF2B5EF4-FFF2-40B4-BE49-F238E27FC236}">
                <a16:creationId xmlns:a16="http://schemas.microsoft.com/office/drawing/2014/main" id="{CEA02E07-CFA0-2215-8C9C-3E45B85D889E}"/>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sz="1800" dirty="0"/>
              <a:t>HEMOSTASIS</a:t>
            </a:r>
          </a:p>
          <a:p>
            <a:pPr marL="0" indent="0">
              <a:buNone/>
            </a:pPr>
            <a:r>
              <a:rPr lang="en-US" sz="1800" dirty="0"/>
              <a:t>In acute injury blood</a:t>
            </a:r>
            <a:r>
              <a:rPr lang="de-DE" sz="1800" dirty="0"/>
              <a:t> vessel damage. </a:t>
            </a:r>
          </a:p>
          <a:p>
            <a:r>
              <a:rPr lang="de-DE" sz="1800" dirty="0"/>
              <a:t> </a:t>
            </a:r>
          </a:p>
          <a:p>
            <a:pPr marL="0" indent="0">
              <a:buNone/>
            </a:pPr>
            <a:r>
              <a:rPr lang="en-IN" sz="1800" dirty="0"/>
              <a:t>Initial intense local vasoconstriction of arterioles and capillaries followed by vasodilation and increased vascular permeability.</a:t>
            </a:r>
          </a:p>
          <a:p>
            <a:r>
              <a:rPr lang="en-US" sz="1800" dirty="0"/>
              <a:t> </a:t>
            </a:r>
            <a:endParaRPr lang="en-IN" sz="1800" dirty="0"/>
          </a:p>
          <a:p>
            <a:pPr marL="0" indent="0">
              <a:buNone/>
            </a:pPr>
            <a:r>
              <a:rPr lang="en-IN" sz="1800" dirty="0"/>
              <a:t>Erythrocytes &amp; platelets adhere to the damaged capillary endothelium - results in plugging of capillaries leading to cessation of haemorrhage. </a:t>
            </a:r>
          </a:p>
          <a:p>
            <a:r>
              <a:rPr lang="en-US" sz="1800" dirty="0"/>
              <a:t> </a:t>
            </a:r>
            <a:endParaRPr lang="en-IN" sz="1800" dirty="0"/>
          </a:p>
          <a:p>
            <a:pPr marL="0" indent="0">
              <a:buNone/>
            </a:pPr>
            <a:r>
              <a:rPr lang="en-IN" sz="1800" dirty="0"/>
              <a:t>Activation of these platelets by binding to the exposed type iv and v collagen from the damaged endothelium results in platelet aggregation.</a:t>
            </a:r>
          </a:p>
          <a:p>
            <a:pPr marL="0" indent="0" eaLnBrk="1" hangingPunct="1">
              <a:buNone/>
            </a:pPr>
            <a:endParaRPr lang="en-US" sz="1800" dirty="0"/>
          </a:p>
        </p:txBody>
      </p:sp>
      <p:sp>
        <p:nvSpPr>
          <p:cNvPr id="10" name="Down Arrow 3">
            <a:extLst>
              <a:ext uri="{FF2B5EF4-FFF2-40B4-BE49-F238E27FC236}">
                <a16:creationId xmlns:a16="http://schemas.microsoft.com/office/drawing/2014/main" id="{139D91E6-3EAF-2968-152E-B75E3EDABE9F}"/>
              </a:ext>
            </a:extLst>
          </p:cNvPr>
          <p:cNvSpPr/>
          <p:nvPr/>
        </p:nvSpPr>
        <p:spPr>
          <a:xfrm>
            <a:off x="4329684" y="3141518"/>
            <a:ext cx="484632" cy="266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Down Arrow 3">
            <a:extLst>
              <a:ext uri="{FF2B5EF4-FFF2-40B4-BE49-F238E27FC236}">
                <a16:creationId xmlns:a16="http://schemas.microsoft.com/office/drawing/2014/main" id="{D95A693F-59AB-62B4-F445-A5DC60D2B26C}"/>
              </a:ext>
            </a:extLst>
          </p:cNvPr>
          <p:cNvSpPr/>
          <p:nvPr/>
        </p:nvSpPr>
        <p:spPr>
          <a:xfrm>
            <a:off x="4329684" y="4297680"/>
            <a:ext cx="484632" cy="266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Down Arrow 3">
            <a:extLst>
              <a:ext uri="{FF2B5EF4-FFF2-40B4-BE49-F238E27FC236}">
                <a16:creationId xmlns:a16="http://schemas.microsoft.com/office/drawing/2014/main" id="{CB9A285C-D009-B77B-359C-EEBE3EA43315}"/>
              </a:ext>
            </a:extLst>
          </p:cNvPr>
          <p:cNvSpPr/>
          <p:nvPr/>
        </p:nvSpPr>
        <p:spPr>
          <a:xfrm>
            <a:off x="4329684" y="5453842"/>
            <a:ext cx="484632" cy="266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101723825"/>
      </p:ext>
    </p:ext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DE448-E282-6FA8-B331-62DD981C8B07}"/>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DC7AFF4B-2C41-0AB3-8E98-477AE5EE7E10}"/>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INFLAMMATORY PHASE</a:t>
            </a:r>
            <a:r>
              <a:rPr lang="en-US" sz="2000" b="1" dirty="0"/>
              <a:t> (REACTIVE PHASE)</a:t>
            </a:r>
          </a:p>
        </p:txBody>
      </p:sp>
      <p:sp>
        <p:nvSpPr>
          <p:cNvPr id="9" name="Content Placeholder 4">
            <a:extLst>
              <a:ext uri="{FF2B5EF4-FFF2-40B4-BE49-F238E27FC236}">
                <a16:creationId xmlns:a16="http://schemas.microsoft.com/office/drawing/2014/main" id="{0D6F333D-9B06-9302-4400-C4FA2DEA41EE}"/>
              </a:ext>
            </a:extLst>
          </p:cNvPr>
          <p:cNvSpPr txBox="1">
            <a:spLocks/>
          </p:cNvSpPr>
          <p:nvPr/>
        </p:nvSpPr>
        <p:spPr>
          <a:xfrm>
            <a:off x="768096" y="1752600"/>
            <a:ext cx="7690104" cy="45567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sz="1800" dirty="0"/>
              <a:t>INCRESED VASCULAR PERMEABILITY</a:t>
            </a:r>
          </a:p>
          <a:p>
            <a:pPr marL="0" indent="0">
              <a:buNone/>
            </a:pPr>
            <a:r>
              <a:rPr lang="en-US" sz="1800" dirty="0"/>
              <a:t>Platelet binding causes conformational changes.</a:t>
            </a:r>
          </a:p>
          <a:p>
            <a:pPr marL="0" indent="0">
              <a:buNone/>
            </a:pPr>
            <a:endParaRPr lang="en-US" sz="1800" dirty="0"/>
          </a:p>
          <a:p>
            <a:pPr marL="0" indent="0">
              <a:buNone/>
            </a:pPr>
            <a:r>
              <a:rPr lang="en-US" sz="1800" dirty="0"/>
              <a:t>Trigger intracellular signal transduction pathways lead to platelet activation.</a:t>
            </a:r>
          </a:p>
          <a:p>
            <a:pPr marL="0" indent="0">
              <a:buNone/>
            </a:pPr>
            <a:endParaRPr lang="en-US" sz="1800" dirty="0"/>
          </a:p>
          <a:p>
            <a:pPr marL="0" indent="0">
              <a:buNone/>
            </a:pPr>
            <a:r>
              <a:rPr lang="en-US" sz="1800" dirty="0"/>
              <a:t>Release of </a:t>
            </a:r>
            <a:r>
              <a:rPr lang="en-US" sz="1800" dirty="0" err="1"/>
              <a:t>pdgf</a:t>
            </a:r>
            <a:r>
              <a:rPr lang="en-US" sz="1800" dirty="0"/>
              <a:t>, </a:t>
            </a:r>
            <a:r>
              <a:rPr lang="en-US" sz="1800" dirty="0" err="1"/>
              <a:t>tgf</a:t>
            </a:r>
            <a:r>
              <a:rPr lang="el-GR" sz="1800" dirty="0"/>
              <a:t>β,</a:t>
            </a:r>
            <a:r>
              <a:rPr lang="en-US" sz="1800" dirty="0"/>
              <a:t> </a:t>
            </a:r>
            <a:r>
              <a:rPr lang="en-US" sz="1800" dirty="0" err="1"/>
              <a:t>igf-i</a:t>
            </a:r>
            <a:r>
              <a:rPr lang="en-US" sz="1800" dirty="0"/>
              <a:t>, fibronectin, fibrinogen, </a:t>
            </a:r>
            <a:r>
              <a:rPr lang="en-US" sz="1800" dirty="0" err="1"/>
              <a:t>vwf</a:t>
            </a:r>
            <a:r>
              <a:rPr lang="en-US" sz="1800" dirty="0"/>
              <a:t> mast cells release histamine, serotonin.</a:t>
            </a:r>
          </a:p>
          <a:p>
            <a:pPr marL="0" indent="0">
              <a:buNone/>
            </a:pPr>
            <a:endParaRPr lang="en-US" sz="1800" dirty="0"/>
          </a:p>
          <a:p>
            <a:pPr marL="0" indent="0">
              <a:buNone/>
            </a:pPr>
            <a:r>
              <a:rPr lang="en-US" sz="1800" dirty="0"/>
              <a:t>Results in increased vascular permeability &amp; vasodilation – leakage of plasma into </a:t>
            </a:r>
            <a:r>
              <a:rPr lang="en-US" sz="1800" dirty="0" err="1"/>
              <a:t>ecf</a:t>
            </a:r>
            <a:r>
              <a:rPr lang="en-US" sz="1800" dirty="0"/>
              <a:t>. </a:t>
            </a:r>
          </a:p>
          <a:p>
            <a:pPr marL="0" indent="0">
              <a:buNone/>
            </a:pPr>
            <a:r>
              <a:rPr lang="en-US" sz="1800" dirty="0"/>
              <a:t> </a:t>
            </a:r>
          </a:p>
          <a:p>
            <a:pPr marL="0" indent="0">
              <a:buNone/>
            </a:pPr>
            <a:r>
              <a:rPr lang="en-US" sz="1800" dirty="0"/>
              <a:t>Leads to clinical findings of inflammation rubor, tumor, </a:t>
            </a:r>
            <a:r>
              <a:rPr lang="en-US" sz="1800" dirty="0" err="1"/>
              <a:t>calor</a:t>
            </a:r>
            <a:r>
              <a:rPr lang="en-US" sz="1800" dirty="0"/>
              <a:t>, dolor.</a:t>
            </a:r>
          </a:p>
        </p:txBody>
      </p:sp>
      <p:sp>
        <p:nvSpPr>
          <p:cNvPr id="2" name="Down Arrow 4">
            <a:extLst>
              <a:ext uri="{FF2B5EF4-FFF2-40B4-BE49-F238E27FC236}">
                <a16:creationId xmlns:a16="http://schemas.microsoft.com/office/drawing/2014/main" id="{7A0A4C28-6A16-3E5A-7E47-729C23179B3B}"/>
              </a:ext>
            </a:extLst>
          </p:cNvPr>
          <p:cNvSpPr/>
          <p:nvPr/>
        </p:nvSpPr>
        <p:spPr>
          <a:xfrm>
            <a:off x="4329684" y="2667000"/>
            <a:ext cx="484632"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Down Arrow 4">
            <a:extLst>
              <a:ext uri="{FF2B5EF4-FFF2-40B4-BE49-F238E27FC236}">
                <a16:creationId xmlns:a16="http://schemas.microsoft.com/office/drawing/2014/main" id="{C883F5AE-A40C-D66E-7424-0794EA5A9C9A}"/>
              </a:ext>
            </a:extLst>
          </p:cNvPr>
          <p:cNvSpPr/>
          <p:nvPr/>
        </p:nvSpPr>
        <p:spPr>
          <a:xfrm>
            <a:off x="4329684" y="3533186"/>
            <a:ext cx="484632"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Down Arrow 4">
            <a:extLst>
              <a:ext uri="{FF2B5EF4-FFF2-40B4-BE49-F238E27FC236}">
                <a16:creationId xmlns:a16="http://schemas.microsoft.com/office/drawing/2014/main" id="{C7CB1A41-0B08-9494-27A0-1A8C687DFCB0}"/>
              </a:ext>
            </a:extLst>
          </p:cNvPr>
          <p:cNvSpPr/>
          <p:nvPr/>
        </p:nvSpPr>
        <p:spPr>
          <a:xfrm>
            <a:off x="4329684" y="4616473"/>
            <a:ext cx="484632"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a:extLst>
              <a:ext uri="{FF2B5EF4-FFF2-40B4-BE49-F238E27FC236}">
                <a16:creationId xmlns:a16="http://schemas.microsoft.com/office/drawing/2014/main" id="{27EF382C-AED8-5C4A-6484-53872F1CB06A}"/>
              </a:ext>
            </a:extLst>
          </p:cNvPr>
          <p:cNvSpPr/>
          <p:nvPr/>
        </p:nvSpPr>
        <p:spPr>
          <a:xfrm>
            <a:off x="4329684" y="5727469"/>
            <a:ext cx="484632"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981226419"/>
      </p:ext>
    </p:extLst>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DC65A-7B5B-EFA9-4E80-FFCFD060A8D8}"/>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BE3F94C-D000-9D24-077C-1918329F8D1C}"/>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INFLAMMATORY PHASE</a:t>
            </a:r>
            <a:r>
              <a:rPr lang="en-US" sz="2000" b="1" dirty="0"/>
              <a:t> (REACTIVE PHASE)</a:t>
            </a:r>
          </a:p>
        </p:txBody>
      </p:sp>
      <p:sp>
        <p:nvSpPr>
          <p:cNvPr id="9" name="Content Placeholder 4">
            <a:extLst>
              <a:ext uri="{FF2B5EF4-FFF2-40B4-BE49-F238E27FC236}">
                <a16:creationId xmlns:a16="http://schemas.microsoft.com/office/drawing/2014/main" id="{875A2A98-F07E-BA71-3AE2-10D39206708B}"/>
              </a:ext>
            </a:extLst>
          </p:cNvPr>
          <p:cNvSpPr txBox="1">
            <a:spLocks/>
          </p:cNvSpPr>
          <p:nvPr/>
        </p:nvSpPr>
        <p:spPr>
          <a:xfrm>
            <a:off x="768096" y="1752600"/>
            <a:ext cx="7690104" cy="45567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a:buFont typeface="Arial" panose="020B0604020202020204" pitchFamily="34" charset="0"/>
              <a:buChar char="•"/>
            </a:pPr>
            <a:endParaRPr lang="en-US" sz="1800" dirty="0"/>
          </a:p>
        </p:txBody>
      </p:sp>
      <p:sp>
        <p:nvSpPr>
          <p:cNvPr id="6" name="Content Placeholder 4">
            <a:extLst>
              <a:ext uri="{FF2B5EF4-FFF2-40B4-BE49-F238E27FC236}">
                <a16:creationId xmlns:a16="http://schemas.microsoft.com/office/drawing/2014/main" id="{7D866B22-D560-7EBA-3BAF-8D5301C20B6F}"/>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sz="1800" b="1" dirty="0"/>
              <a:t>Chemotaxis:</a:t>
            </a:r>
          </a:p>
          <a:p>
            <a:pPr lvl="1">
              <a:buFont typeface="Arial" panose="020B0604020202020204" pitchFamily="34" charset="0"/>
              <a:buChar char="•"/>
            </a:pPr>
            <a:r>
              <a:rPr lang="en-US" sz="1800" dirty="0"/>
              <a:t>Damaged keratinocytes release macrophage chemoattractant </a:t>
            </a:r>
            <a:r>
              <a:rPr lang="en-US" sz="1800" dirty="0" err="1"/>
              <a:t>protien</a:t>
            </a:r>
            <a:r>
              <a:rPr lang="en-US" sz="1800" dirty="0"/>
              <a:t> mcp-1 or ccl-2.</a:t>
            </a:r>
          </a:p>
          <a:p>
            <a:pPr lvl="1">
              <a:buFont typeface="Arial" panose="020B0604020202020204" pitchFamily="34" charset="0"/>
              <a:buChar char="•"/>
            </a:pPr>
            <a:r>
              <a:rPr lang="en-US" sz="1800" dirty="0"/>
              <a:t>Potent chemoattractant for macrophages, t-</a:t>
            </a:r>
            <a:r>
              <a:rPr lang="en-US" sz="1800" dirty="0" err="1"/>
              <a:t>lym</a:t>
            </a:r>
            <a:r>
              <a:rPr lang="en-US" sz="1800" dirty="0"/>
              <a:t>, mast cells.</a:t>
            </a:r>
          </a:p>
          <a:p>
            <a:pPr lvl="1">
              <a:buFont typeface="Arial" panose="020B0604020202020204" pitchFamily="34" charset="0"/>
              <a:buChar char="•"/>
            </a:pPr>
            <a:r>
              <a:rPr lang="en-US" sz="1800" dirty="0"/>
              <a:t>Cxcl-1 is potent chemoattractant for </a:t>
            </a:r>
            <a:r>
              <a:rPr lang="en-US" sz="1800" dirty="0" err="1"/>
              <a:t>pmns</a:t>
            </a:r>
            <a:r>
              <a:rPr lang="en-US" sz="1800" dirty="0"/>
              <a:t>.</a:t>
            </a:r>
          </a:p>
          <a:p>
            <a:pPr marL="0" indent="0">
              <a:buNone/>
            </a:pPr>
            <a:r>
              <a:rPr lang="en-US" sz="1800" b="1" dirty="0"/>
              <a:t>Inflammatory Cells:</a:t>
            </a:r>
          </a:p>
          <a:p>
            <a:pPr lvl="1">
              <a:buFont typeface="Arial" panose="020B0604020202020204" pitchFamily="34" charset="0"/>
              <a:buChar char="•"/>
            </a:pPr>
            <a:r>
              <a:rPr lang="en-US" sz="1800" dirty="0" err="1"/>
              <a:t>Pmns</a:t>
            </a:r>
            <a:r>
              <a:rPr lang="en-US" sz="1800" dirty="0"/>
              <a:t>.</a:t>
            </a:r>
          </a:p>
          <a:p>
            <a:pPr lvl="1">
              <a:buFont typeface="Arial" panose="020B0604020202020204" pitchFamily="34" charset="0"/>
              <a:buChar char="•"/>
            </a:pPr>
            <a:r>
              <a:rPr lang="en-US" sz="1800" dirty="0"/>
              <a:t>Macrophages.</a:t>
            </a:r>
          </a:p>
          <a:p>
            <a:pPr lvl="1">
              <a:buFont typeface="Arial" panose="020B0604020202020204" pitchFamily="34" charset="0"/>
              <a:buChar char="•"/>
            </a:pPr>
            <a:r>
              <a:rPr lang="en-US" sz="1800" dirty="0"/>
              <a:t>Lymphocytes.</a:t>
            </a:r>
            <a:endParaRPr lang="en-IN" sz="1800" dirty="0"/>
          </a:p>
        </p:txBody>
      </p:sp>
    </p:spTree>
    <p:extLst>
      <p:ext uri="{BB962C8B-B14F-4D97-AF65-F5344CB8AC3E}">
        <p14:creationId xmlns:p14="http://schemas.microsoft.com/office/powerpoint/2010/main" val="2039125708"/>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3A522-887B-6525-B612-9F66BC56B32F}"/>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378332CA-C170-17D5-95EB-62FE1048BBE2}"/>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INFLAMMATORY PHASE</a:t>
            </a:r>
            <a:r>
              <a:rPr lang="en-US" sz="2000" b="1" dirty="0"/>
              <a:t> (REACTIVE PHASE)</a:t>
            </a:r>
          </a:p>
        </p:txBody>
      </p:sp>
      <p:sp>
        <p:nvSpPr>
          <p:cNvPr id="9" name="Content Placeholder 4">
            <a:extLst>
              <a:ext uri="{FF2B5EF4-FFF2-40B4-BE49-F238E27FC236}">
                <a16:creationId xmlns:a16="http://schemas.microsoft.com/office/drawing/2014/main" id="{7AF78CD2-2330-E7DB-D006-0AA97C720B23}"/>
              </a:ext>
            </a:extLst>
          </p:cNvPr>
          <p:cNvSpPr txBox="1">
            <a:spLocks/>
          </p:cNvSpPr>
          <p:nvPr/>
        </p:nvSpPr>
        <p:spPr>
          <a:xfrm>
            <a:off x="768096" y="1752600"/>
            <a:ext cx="7690104" cy="45567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endParaRPr lang="en-US" sz="1800" dirty="0"/>
          </a:p>
        </p:txBody>
      </p:sp>
      <p:sp>
        <p:nvSpPr>
          <p:cNvPr id="2" name="Content Placeholder 4">
            <a:extLst>
              <a:ext uri="{FF2B5EF4-FFF2-40B4-BE49-F238E27FC236}">
                <a16:creationId xmlns:a16="http://schemas.microsoft.com/office/drawing/2014/main" id="{7E1DA27E-2BA1-A4BF-3061-E5A2126AC77D}"/>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sz="1800" b="1" dirty="0"/>
              <a:t>Inflammatory Cells – Neutrophils:</a:t>
            </a:r>
          </a:p>
          <a:p>
            <a:pPr marL="0" indent="0">
              <a:buNone/>
            </a:pPr>
            <a:r>
              <a:rPr lang="en-US" sz="1800" dirty="0"/>
              <a:t>Complement factors c5a &amp; </a:t>
            </a:r>
            <a:r>
              <a:rPr lang="en-US" sz="1800" dirty="0" err="1"/>
              <a:t>lkt</a:t>
            </a:r>
            <a:r>
              <a:rPr lang="en-US" sz="1800" dirty="0"/>
              <a:t> b4, c4, d4, </a:t>
            </a:r>
            <a:r>
              <a:rPr lang="en-US" sz="1800" dirty="0" err="1"/>
              <a:t>tnf</a:t>
            </a:r>
            <a:r>
              <a:rPr lang="en-US" sz="1800" dirty="0"/>
              <a:t>-</a:t>
            </a:r>
            <a:r>
              <a:rPr lang="el-GR" sz="1800" dirty="0"/>
              <a:t>α,</a:t>
            </a:r>
            <a:r>
              <a:rPr lang="en-US" sz="1800" dirty="0"/>
              <a:t> il-1 promote </a:t>
            </a:r>
            <a:r>
              <a:rPr lang="en-US" sz="1800" dirty="0" err="1"/>
              <a:t>pmn</a:t>
            </a:r>
            <a:r>
              <a:rPr lang="en-US" sz="1800" dirty="0"/>
              <a:t> adhesion to endothelium.</a:t>
            </a:r>
          </a:p>
          <a:p>
            <a:pPr marL="0" indent="0">
              <a:buNone/>
            </a:pPr>
            <a:r>
              <a:rPr lang="en-US" sz="1800" dirty="0" err="1"/>
              <a:t>Pmns</a:t>
            </a:r>
            <a:r>
              <a:rPr lang="en-US" sz="1800" dirty="0"/>
              <a:t> migrate through the extracellular matrix.</a:t>
            </a:r>
          </a:p>
          <a:p>
            <a:pPr marL="0" indent="0">
              <a:buNone/>
            </a:pPr>
            <a:r>
              <a:rPr lang="en-US" sz="1800" dirty="0"/>
              <a:t>Functional activation after migration.</a:t>
            </a:r>
          </a:p>
          <a:p>
            <a:pPr>
              <a:buFont typeface="Arial" panose="020B0604020202020204" pitchFamily="34" charset="0"/>
              <a:buChar char="•"/>
            </a:pPr>
            <a:r>
              <a:rPr lang="en-US" sz="1800" i="1" dirty="0"/>
              <a:t>Activated neutrophils scavenge for necrotic debris, foreign material and bacteria.</a:t>
            </a:r>
          </a:p>
          <a:p>
            <a:pPr>
              <a:buFont typeface="Arial" panose="020B0604020202020204" pitchFamily="34" charset="0"/>
              <a:buChar char="•"/>
            </a:pPr>
            <a:r>
              <a:rPr lang="en-US" sz="1800" i="1" dirty="0"/>
              <a:t>Generate free o2 radicals.</a:t>
            </a:r>
          </a:p>
          <a:p>
            <a:pPr marL="0" indent="0">
              <a:buNone/>
            </a:pPr>
            <a:r>
              <a:rPr lang="en-US" sz="1800" dirty="0"/>
              <a:t>Migration stops when wound contamination has been controlled – usually first few days.</a:t>
            </a:r>
          </a:p>
          <a:p>
            <a:pPr marL="0" indent="0">
              <a:buNone/>
            </a:pPr>
            <a:r>
              <a:rPr lang="en-US" sz="1800" dirty="0" err="1"/>
              <a:t>Pmns</a:t>
            </a:r>
            <a:r>
              <a:rPr lang="en-US" sz="1800" dirty="0"/>
              <a:t> do not survive more than 24hrs – after 24-48 </a:t>
            </a:r>
            <a:r>
              <a:rPr lang="en-US" sz="1800" dirty="0" err="1"/>
              <a:t>hrs</a:t>
            </a:r>
            <a:r>
              <a:rPr lang="en-US" sz="1800" dirty="0"/>
              <a:t> mononuclear cells are more predominant.</a:t>
            </a:r>
          </a:p>
        </p:txBody>
      </p:sp>
    </p:spTree>
    <p:extLst>
      <p:ext uri="{BB962C8B-B14F-4D97-AF65-F5344CB8AC3E}">
        <p14:creationId xmlns:p14="http://schemas.microsoft.com/office/powerpoint/2010/main" val="3420124643"/>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388FC-B806-8613-A0E9-B974F2BF050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3812179-6CBD-B186-73AC-012FFD926669}"/>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INFLAMMATORY PHASE</a:t>
            </a:r>
            <a:r>
              <a:rPr lang="en-US" sz="2000" b="1" dirty="0"/>
              <a:t> (REACTIVE PHASE)</a:t>
            </a:r>
          </a:p>
        </p:txBody>
      </p:sp>
      <p:sp>
        <p:nvSpPr>
          <p:cNvPr id="9" name="Content Placeholder 4">
            <a:extLst>
              <a:ext uri="{FF2B5EF4-FFF2-40B4-BE49-F238E27FC236}">
                <a16:creationId xmlns:a16="http://schemas.microsoft.com/office/drawing/2014/main" id="{8E69B569-8673-B8EB-8446-FBC8BF7FAC56}"/>
              </a:ext>
            </a:extLst>
          </p:cNvPr>
          <p:cNvSpPr txBox="1">
            <a:spLocks/>
          </p:cNvSpPr>
          <p:nvPr/>
        </p:nvSpPr>
        <p:spPr>
          <a:xfrm>
            <a:off x="768096" y="1752600"/>
            <a:ext cx="7690104" cy="45567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endParaRPr lang="en-US" sz="1800" dirty="0"/>
          </a:p>
        </p:txBody>
      </p:sp>
      <p:sp>
        <p:nvSpPr>
          <p:cNvPr id="2" name="Content Placeholder 4">
            <a:extLst>
              <a:ext uri="{FF2B5EF4-FFF2-40B4-BE49-F238E27FC236}">
                <a16:creationId xmlns:a16="http://schemas.microsoft.com/office/drawing/2014/main" id="{FFDF29D3-47CA-C771-8082-1E4BB2632959}"/>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sz="1800" b="1" dirty="0"/>
              <a:t>Inflammatory Cells – Macrophages:</a:t>
            </a:r>
          </a:p>
          <a:p>
            <a:pPr>
              <a:buFont typeface="Arial" panose="020B0604020202020204" pitchFamily="34" charset="0"/>
              <a:buChar char="•"/>
            </a:pPr>
            <a:r>
              <a:rPr lang="en-US" sz="1800" dirty="0"/>
              <a:t>Most crucial in wound healing.</a:t>
            </a:r>
          </a:p>
          <a:p>
            <a:pPr>
              <a:buFont typeface="Arial" panose="020B0604020202020204" pitchFamily="34" charset="0"/>
              <a:buChar char="•"/>
            </a:pPr>
            <a:r>
              <a:rPr lang="en-US" sz="1800" dirty="0"/>
              <a:t>They appear at the same time that </a:t>
            </a:r>
            <a:r>
              <a:rPr lang="en-US" sz="1800" dirty="0" err="1"/>
              <a:t>pmns</a:t>
            </a:r>
            <a:r>
              <a:rPr lang="en-US" sz="1800" dirty="0"/>
              <a:t> appear.</a:t>
            </a:r>
          </a:p>
          <a:p>
            <a:pPr>
              <a:buFont typeface="Arial" panose="020B0604020202020204" pitchFamily="34" charset="0"/>
              <a:buChar char="•"/>
            </a:pPr>
            <a:r>
              <a:rPr lang="en-US" sz="1800" dirty="0"/>
              <a:t>They induce apoptosis of </a:t>
            </a:r>
            <a:r>
              <a:rPr lang="en-US" sz="1800" dirty="0" err="1"/>
              <a:t>pmns</a:t>
            </a:r>
            <a:r>
              <a:rPr lang="en-US" sz="1800" dirty="0"/>
              <a:t>.</a:t>
            </a:r>
          </a:p>
          <a:p>
            <a:pPr>
              <a:buFont typeface="Arial" panose="020B0604020202020204" pitchFamily="34" charset="0"/>
              <a:buChar char="•"/>
            </a:pPr>
            <a:r>
              <a:rPr lang="en-US" sz="1800" dirty="0"/>
              <a:t>Wound decontamination through phagocytosis.</a:t>
            </a:r>
          </a:p>
          <a:p>
            <a:pPr>
              <a:buFont typeface="Arial" panose="020B0604020202020204" pitchFamily="34" charset="0"/>
              <a:buChar char="•"/>
            </a:pPr>
            <a:r>
              <a:rPr lang="en-US" sz="1800" dirty="0" err="1"/>
              <a:t>Apc</a:t>
            </a:r>
            <a:r>
              <a:rPr lang="en-US" sz="1800" dirty="0"/>
              <a:t> - ingestion and processing of antigens for t-lymphocytes.</a:t>
            </a:r>
          </a:p>
          <a:p>
            <a:pPr>
              <a:buFont typeface="Arial" panose="020B0604020202020204" pitchFamily="34" charset="0"/>
              <a:buChar char="•"/>
            </a:pPr>
            <a:r>
              <a:rPr lang="en-US" sz="1800" dirty="0"/>
              <a:t>Release </a:t>
            </a:r>
            <a:r>
              <a:rPr lang="en-US" sz="1800" dirty="0" err="1"/>
              <a:t>mmp</a:t>
            </a:r>
            <a:r>
              <a:rPr lang="en-US" sz="1800" dirty="0"/>
              <a:t>(matrix </a:t>
            </a:r>
            <a:r>
              <a:rPr lang="en-US" sz="1800" dirty="0" err="1"/>
              <a:t>metallo</a:t>
            </a:r>
            <a:r>
              <a:rPr lang="en-US" sz="1800" dirty="0"/>
              <a:t> proteinases) – regulates </a:t>
            </a:r>
            <a:r>
              <a:rPr lang="en-US" sz="1800" dirty="0" err="1"/>
              <a:t>ecm</a:t>
            </a:r>
            <a:r>
              <a:rPr lang="en-US" sz="1800" dirty="0"/>
              <a:t> turnover – this activity is camp mediated - can be blocked by </a:t>
            </a:r>
            <a:r>
              <a:rPr lang="en-US" sz="1800" dirty="0" err="1"/>
              <a:t>nsaids</a:t>
            </a:r>
            <a:r>
              <a:rPr lang="en-US" sz="1800" dirty="0"/>
              <a:t>.</a:t>
            </a:r>
          </a:p>
          <a:p>
            <a:pPr>
              <a:buFont typeface="Arial" panose="020B0604020202020204" pitchFamily="34" charset="0"/>
              <a:buChar char="•"/>
            </a:pPr>
            <a:r>
              <a:rPr lang="en-US" sz="1800" dirty="0"/>
              <a:t>Secrete 1) cytokines 2) growth factors.</a:t>
            </a:r>
          </a:p>
        </p:txBody>
      </p:sp>
    </p:spTree>
    <p:extLst>
      <p:ext uri="{BB962C8B-B14F-4D97-AF65-F5344CB8AC3E}">
        <p14:creationId xmlns:p14="http://schemas.microsoft.com/office/powerpoint/2010/main" val="4076793643"/>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8D9A2C0-A3ED-DFC3-4C3D-E3CBDC1B22F3}"/>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IN" sz="2000" dirty="0"/>
              <a:t>Although regeneration i</a:t>
            </a:r>
            <a:r>
              <a:rPr lang="en-IN" sz="2000" i="1" dirty="0"/>
              <a:t>s the goal of wound healing, it is found only in embryonic development, in lower organisms , or in certain tissue compartments such as bone &amp; liver.</a:t>
            </a:r>
            <a:endParaRPr lang="en-IN" sz="2000" dirty="0"/>
          </a:p>
          <a:p>
            <a:pPr lvl="1">
              <a:buFont typeface="Arial" panose="020B0604020202020204" pitchFamily="34" charset="0"/>
              <a:buChar char="•"/>
            </a:pPr>
            <a:r>
              <a:rPr lang="en-IN" sz="2000" dirty="0"/>
              <a:t>In adult humans, however, the </a:t>
            </a:r>
            <a:r>
              <a:rPr lang="en-IN" sz="2000" i="1" dirty="0"/>
              <a:t>Accuracy of regeneration is sacrificed because of the urgency to return to function.</a:t>
            </a:r>
          </a:p>
        </p:txBody>
      </p:sp>
      <p:sp>
        <p:nvSpPr>
          <p:cNvPr id="8" name="Title 1">
            <a:extLst>
              <a:ext uri="{FF2B5EF4-FFF2-40B4-BE49-F238E27FC236}">
                <a16:creationId xmlns:a16="http://schemas.microsoft.com/office/drawing/2014/main" id="{F8095D52-5496-7CA0-E8AD-F0C4958549E9}"/>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sz="2000" b="1" dirty="0"/>
              <a:t>WOUND REPAIR IS THE EFFORT OF INJURED TISSUES TO RESTORE THEIR</a:t>
            </a:r>
          </a:p>
          <a:p>
            <a:r>
              <a:rPr lang="en-US" sz="2000" b="1" dirty="0"/>
              <a:t>NORMAL FUNCTION AND STRUCTURAL INTEGRITY AFTER INJURY.</a:t>
            </a:r>
          </a:p>
        </p:txBody>
      </p:sp>
    </p:spTree>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A7795-A435-1427-ADCF-94BA4BC5C5DA}"/>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471313E0-7616-F3CA-4BAF-6671D5837121}"/>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INFLAMMATORY PHASE</a:t>
            </a:r>
            <a:r>
              <a:rPr lang="en-US" sz="2000" b="1" dirty="0"/>
              <a:t> (REACTIVE PHASE)</a:t>
            </a:r>
          </a:p>
        </p:txBody>
      </p:sp>
      <p:sp>
        <p:nvSpPr>
          <p:cNvPr id="9" name="Content Placeholder 4">
            <a:extLst>
              <a:ext uri="{FF2B5EF4-FFF2-40B4-BE49-F238E27FC236}">
                <a16:creationId xmlns:a16="http://schemas.microsoft.com/office/drawing/2014/main" id="{63DE9C82-5B2F-308B-7863-8244CF540247}"/>
              </a:ext>
            </a:extLst>
          </p:cNvPr>
          <p:cNvSpPr txBox="1">
            <a:spLocks/>
          </p:cNvSpPr>
          <p:nvPr/>
        </p:nvSpPr>
        <p:spPr>
          <a:xfrm>
            <a:off x="768096" y="1752600"/>
            <a:ext cx="7690104" cy="45567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sz="1800" b="1" dirty="0"/>
              <a:t>Macrophages:</a:t>
            </a:r>
          </a:p>
        </p:txBody>
      </p:sp>
      <p:pic>
        <p:nvPicPr>
          <p:cNvPr id="4" name="Picture 3">
            <a:extLst>
              <a:ext uri="{FF2B5EF4-FFF2-40B4-BE49-F238E27FC236}">
                <a16:creationId xmlns:a16="http://schemas.microsoft.com/office/drawing/2014/main" id="{D89C6658-642A-F5CB-949B-8FD48921FF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9645" y="1893916"/>
            <a:ext cx="4344709" cy="4274127"/>
          </a:xfrm>
          <a:prstGeom prst="rect">
            <a:avLst/>
          </a:prstGeom>
        </p:spPr>
      </p:pic>
    </p:spTree>
    <p:extLst>
      <p:ext uri="{BB962C8B-B14F-4D97-AF65-F5344CB8AC3E}">
        <p14:creationId xmlns:p14="http://schemas.microsoft.com/office/powerpoint/2010/main" val="702810589"/>
      </p:ext>
    </p:ext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756" y="647700"/>
            <a:ext cx="7094488" cy="5562600"/>
          </a:xfrm>
          <a:prstGeom prst="rect">
            <a:avLst/>
          </a:prstGeom>
        </p:spPr>
      </p:pic>
    </p:spTree>
    <p:extLst>
      <p:ext uri="{BB962C8B-B14F-4D97-AF65-F5344CB8AC3E}">
        <p14:creationId xmlns:p14="http://schemas.microsoft.com/office/powerpoint/2010/main" val="1369483741"/>
      </p:ext>
    </p:extLst>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1E40E-38BB-845A-5B1F-75A9F68A35A7}"/>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D94A7304-7122-C33C-3824-5D4BBF7B7702}"/>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INFLAMMATORY PHASE</a:t>
            </a:r>
            <a:r>
              <a:rPr lang="en-US" sz="2000" b="1" dirty="0"/>
              <a:t> (REACTIVE PHASE)</a:t>
            </a:r>
          </a:p>
        </p:txBody>
      </p:sp>
      <p:sp>
        <p:nvSpPr>
          <p:cNvPr id="9" name="Content Placeholder 4">
            <a:extLst>
              <a:ext uri="{FF2B5EF4-FFF2-40B4-BE49-F238E27FC236}">
                <a16:creationId xmlns:a16="http://schemas.microsoft.com/office/drawing/2014/main" id="{4BD5766B-218C-9D8F-7ACA-DE46EE92B877}"/>
              </a:ext>
            </a:extLst>
          </p:cNvPr>
          <p:cNvSpPr txBox="1">
            <a:spLocks/>
          </p:cNvSpPr>
          <p:nvPr/>
        </p:nvSpPr>
        <p:spPr>
          <a:xfrm>
            <a:off x="768096" y="1752600"/>
            <a:ext cx="7690104" cy="45567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endParaRPr lang="en-US" sz="1800" dirty="0"/>
          </a:p>
        </p:txBody>
      </p:sp>
      <p:sp>
        <p:nvSpPr>
          <p:cNvPr id="2" name="Content Placeholder 4">
            <a:extLst>
              <a:ext uri="{FF2B5EF4-FFF2-40B4-BE49-F238E27FC236}">
                <a16:creationId xmlns:a16="http://schemas.microsoft.com/office/drawing/2014/main" id="{B96BA433-61F7-8374-CE86-841B1C304627}"/>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sz="1800" b="1" dirty="0"/>
              <a:t>Inflammatory Cells – Lymphocytes (T </a:t>
            </a:r>
            <a:r>
              <a:rPr lang="en-US" sz="1800" b="1" dirty="0" err="1"/>
              <a:t>Lym</a:t>
            </a:r>
            <a:r>
              <a:rPr lang="en-US" sz="1800" b="1" dirty="0"/>
              <a:t>):</a:t>
            </a:r>
          </a:p>
          <a:p>
            <a:pPr>
              <a:buFont typeface="Arial" panose="020B0604020202020204" pitchFamily="34" charset="0"/>
              <a:buChar char="•"/>
            </a:pPr>
            <a:r>
              <a:rPr lang="en-US" sz="1800" dirty="0"/>
              <a:t>Appear by 5th day…peaks by 7th day.</a:t>
            </a:r>
          </a:p>
          <a:p>
            <a:pPr>
              <a:buFont typeface="Arial" panose="020B0604020202020204" pitchFamily="34" charset="0"/>
              <a:buChar char="•"/>
            </a:pPr>
            <a:r>
              <a:rPr lang="en-US" sz="1800" dirty="0"/>
              <a:t>B </a:t>
            </a:r>
            <a:r>
              <a:rPr lang="en-US" sz="1800" dirty="0" err="1"/>
              <a:t>lym</a:t>
            </a:r>
            <a:r>
              <a:rPr lang="en-US" sz="1800" dirty="0"/>
              <a:t> – not much significant role in wound healing – seem to downregulate healing as the wound closes.</a:t>
            </a:r>
          </a:p>
          <a:p>
            <a:pPr>
              <a:buFont typeface="Arial" panose="020B0604020202020204" pitchFamily="34" charset="0"/>
              <a:buChar char="•"/>
            </a:pPr>
            <a:r>
              <a:rPr lang="en-US" sz="1800" dirty="0"/>
              <a:t>Most of their effects on fibroblasts by releasing stimulator cytokines like il-2.</a:t>
            </a:r>
          </a:p>
          <a:p>
            <a:pPr>
              <a:buFont typeface="Arial" panose="020B0604020202020204" pitchFamily="34" charset="0"/>
              <a:buChar char="•"/>
            </a:pPr>
            <a:r>
              <a:rPr lang="en-US" sz="1800" dirty="0"/>
              <a:t>Inhibitor cytokines like </a:t>
            </a:r>
            <a:r>
              <a:rPr lang="en-US" sz="1800" dirty="0" err="1"/>
              <a:t>tgf</a:t>
            </a:r>
            <a:r>
              <a:rPr lang="en-US" sz="1800" dirty="0"/>
              <a:t>β, tnfα, ifnγ.</a:t>
            </a:r>
          </a:p>
          <a:p>
            <a:pPr>
              <a:buFont typeface="Arial" panose="020B0604020202020204" pitchFamily="34" charset="0"/>
              <a:buChar char="•"/>
            </a:pPr>
            <a:r>
              <a:rPr lang="en-US" sz="1800" dirty="0" err="1"/>
              <a:t>Infγ</a:t>
            </a:r>
            <a:r>
              <a:rPr lang="en-US" sz="1800" dirty="0"/>
              <a:t> is an imp mediator in chronic nonhealing wounds.</a:t>
            </a:r>
          </a:p>
        </p:txBody>
      </p:sp>
    </p:spTree>
    <p:extLst>
      <p:ext uri="{BB962C8B-B14F-4D97-AF65-F5344CB8AC3E}">
        <p14:creationId xmlns:p14="http://schemas.microsoft.com/office/powerpoint/2010/main" val="4176073085"/>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5540D-F8CE-BC32-9856-CB843FCDFFB0}"/>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7A71259D-82F1-7284-7254-C261C93414FD}"/>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PROLIFERATIVE PHASE </a:t>
            </a:r>
            <a:r>
              <a:rPr lang="en-US" sz="2000" b="1" dirty="0"/>
              <a:t>(REGENERATIVE PHASE)</a:t>
            </a:r>
          </a:p>
        </p:txBody>
      </p:sp>
      <p:sp>
        <p:nvSpPr>
          <p:cNvPr id="9" name="Content Placeholder 4">
            <a:extLst>
              <a:ext uri="{FF2B5EF4-FFF2-40B4-BE49-F238E27FC236}">
                <a16:creationId xmlns:a16="http://schemas.microsoft.com/office/drawing/2014/main" id="{80FD55E2-7A97-2017-D61B-A71DD6AEDBC6}"/>
              </a:ext>
            </a:extLst>
          </p:cNvPr>
          <p:cNvSpPr txBox="1">
            <a:spLocks/>
          </p:cNvSpPr>
          <p:nvPr/>
        </p:nvSpPr>
        <p:spPr>
          <a:xfrm>
            <a:off x="768096" y="1752600"/>
            <a:ext cx="7690104" cy="45567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a:buFont typeface="Arial" panose="020B0604020202020204" pitchFamily="34" charset="0"/>
              <a:buChar char="•"/>
            </a:pPr>
            <a:endParaRPr lang="en-US" sz="1800" dirty="0"/>
          </a:p>
        </p:txBody>
      </p:sp>
      <p:sp>
        <p:nvSpPr>
          <p:cNvPr id="2" name="Content Placeholder 4">
            <a:extLst>
              <a:ext uri="{FF2B5EF4-FFF2-40B4-BE49-F238E27FC236}">
                <a16:creationId xmlns:a16="http://schemas.microsoft.com/office/drawing/2014/main" id="{6F97CFEB-6CE3-36A4-3CE8-A2C3E9A50AAB}"/>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a:buFont typeface="Arial" panose="020B0604020202020204" pitchFamily="34" charset="0"/>
              <a:buChar char="•"/>
            </a:pPr>
            <a:r>
              <a:rPr lang="en-US" sz="1800" dirty="0"/>
              <a:t>This phase is characterized by formation of granulation tissue.</a:t>
            </a:r>
          </a:p>
          <a:p>
            <a:pPr>
              <a:buFont typeface="Arial" panose="020B0604020202020204" pitchFamily="34" charset="0"/>
              <a:buChar char="•"/>
            </a:pPr>
            <a:r>
              <a:rPr lang="en-US" sz="1800" dirty="0"/>
              <a:t>Granulation tissue consists of capillary bed, fibroblasts, macrophages, loosely arranged collagen, fibronectin, hyaluronic.</a:t>
            </a:r>
          </a:p>
          <a:p>
            <a:pPr marL="0" indent="0">
              <a:buNone/>
            </a:pPr>
            <a:r>
              <a:rPr lang="en-US" sz="1800" b="1" dirty="0"/>
              <a:t>3 Main Processes In This Phase:</a:t>
            </a:r>
          </a:p>
          <a:p>
            <a:pPr marL="342900" indent="-342900">
              <a:buFont typeface="+mj-lt"/>
              <a:buAutoNum type="arabicPeriod"/>
            </a:pPr>
            <a:r>
              <a:rPr lang="en-US" sz="1800" dirty="0"/>
              <a:t>Angiogenesis.</a:t>
            </a:r>
          </a:p>
          <a:p>
            <a:pPr marL="342900" indent="-342900">
              <a:buFont typeface="+mj-lt"/>
              <a:buAutoNum type="arabicPeriod"/>
            </a:pPr>
            <a:r>
              <a:rPr lang="en-US" sz="1800" dirty="0"/>
              <a:t>Fibroplasia.</a:t>
            </a:r>
          </a:p>
          <a:p>
            <a:pPr marL="342900" indent="-342900">
              <a:buFont typeface="+mj-lt"/>
              <a:buAutoNum type="arabicPeriod"/>
            </a:pPr>
            <a:r>
              <a:rPr lang="en-US" sz="1800" dirty="0"/>
              <a:t>Epithelialization.</a:t>
            </a:r>
          </a:p>
        </p:txBody>
      </p:sp>
    </p:spTree>
    <p:extLst>
      <p:ext uri="{BB962C8B-B14F-4D97-AF65-F5344CB8AC3E}">
        <p14:creationId xmlns:p14="http://schemas.microsoft.com/office/powerpoint/2010/main" val="2195908924"/>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29944-5FC5-5798-4C9F-3E12A3C02711}"/>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CBCE89DD-7C53-F37C-4A3C-4AC816FE8559}"/>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PROLIFERATIVE PHASE </a:t>
            </a:r>
            <a:r>
              <a:rPr lang="en-US" sz="2000" b="1" dirty="0"/>
              <a:t>(REGENERATIVE PHASE)</a:t>
            </a:r>
          </a:p>
        </p:txBody>
      </p:sp>
      <p:sp>
        <p:nvSpPr>
          <p:cNvPr id="9" name="Content Placeholder 4">
            <a:extLst>
              <a:ext uri="{FF2B5EF4-FFF2-40B4-BE49-F238E27FC236}">
                <a16:creationId xmlns:a16="http://schemas.microsoft.com/office/drawing/2014/main" id="{D373EC4D-977D-FA84-04C1-A03488D820D6}"/>
              </a:ext>
            </a:extLst>
          </p:cNvPr>
          <p:cNvSpPr txBox="1">
            <a:spLocks/>
          </p:cNvSpPr>
          <p:nvPr/>
        </p:nvSpPr>
        <p:spPr>
          <a:xfrm>
            <a:off x="768096" y="1752600"/>
            <a:ext cx="7690104" cy="45567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sz="1800" b="1" dirty="0"/>
              <a:t>Angiogenesis:</a:t>
            </a:r>
          </a:p>
          <a:p>
            <a:pPr>
              <a:buFont typeface="Arial" panose="020B0604020202020204" pitchFamily="34" charset="0"/>
              <a:buChar char="•"/>
            </a:pPr>
            <a:r>
              <a:rPr lang="en-US" sz="1800" dirty="0"/>
              <a:t>Formation of new blood vessels at the site of injury by proliferation of endothelial cells from margins of damaged blood vessels.</a:t>
            </a:r>
          </a:p>
          <a:p>
            <a:pPr>
              <a:buFont typeface="Arial" panose="020B0604020202020204" pitchFamily="34" charset="0"/>
              <a:buChar char="•"/>
            </a:pPr>
            <a:r>
              <a:rPr lang="en-US" sz="1800" dirty="0"/>
              <a:t>Angiogenesis stimulated by cytokines released by macrophages – </a:t>
            </a:r>
            <a:r>
              <a:rPr lang="en-US" sz="1800" dirty="0" err="1"/>
              <a:t>tnf</a:t>
            </a:r>
            <a:r>
              <a:rPr lang="el-GR" sz="1800" dirty="0"/>
              <a:t>α.</a:t>
            </a:r>
          </a:p>
          <a:p>
            <a:pPr>
              <a:buFont typeface="Arial" panose="020B0604020202020204" pitchFamily="34" charset="0"/>
              <a:buChar char="•"/>
            </a:pPr>
            <a:r>
              <a:rPr lang="en-US" sz="1800" dirty="0" err="1"/>
              <a:t>Vegf</a:t>
            </a:r>
            <a:r>
              <a:rPr lang="en-US" sz="1800" dirty="0"/>
              <a:t> – most potent – released by keratinocytes, macrophages, endothelial cells etc.</a:t>
            </a:r>
          </a:p>
          <a:p>
            <a:pPr>
              <a:buFont typeface="Arial" panose="020B0604020202020204" pitchFamily="34" charset="0"/>
              <a:buChar char="•"/>
            </a:pPr>
            <a:r>
              <a:rPr lang="en-US" sz="1800" dirty="0"/>
              <a:t>Capillary tube formation involves cell-cell and cell-matrix interactions.</a:t>
            </a:r>
          </a:p>
          <a:p>
            <a:pPr>
              <a:buFont typeface="Arial" panose="020B0604020202020204" pitchFamily="34" charset="0"/>
              <a:buChar char="•"/>
            </a:pPr>
            <a:r>
              <a:rPr lang="en-US" sz="1800" dirty="0"/>
              <a:t>Cell-cell interaction is modulated by pecam-1 (platelet endothelial cell adhesion molecule.</a:t>
            </a:r>
          </a:p>
          <a:p>
            <a:pPr>
              <a:buFont typeface="Arial" panose="020B0604020202020204" pitchFamily="34" charset="0"/>
              <a:buChar char="•"/>
            </a:pPr>
            <a:r>
              <a:rPr lang="en-US" sz="1800" dirty="0"/>
              <a:t>Cell matrix interaction modulated by </a:t>
            </a:r>
            <a:r>
              <a:rPr lang="el-GR" sz="1800" dirty="0"/>
              <a:t>β1 </a:t>
            </a:r>
            <a:r>
              <a:rPr lang="en-US" sz="1800" dirty="0"/>
              <a:t>integrin.</a:t>
            </a:r>
          </a:p>
          <a:p>
            <a:pPr>
              <a:buFont typeface="Arial" panose="020B0604020202020204" pitchFamily="34" charset="0"/>
              <a:buChar char="•"/>
            </a:pPr>
            <a:r>
              <a:rPr lang="en-US" sz="1800" dirty="0"/>
              <a:t>Some of the capillaries differentiate into venules and arterioles, others degenerate.</a:t>
            </a:r>
          </a:p>
          <a:p>
            <a:pPr>
              <a:buFont typeface="Arial" panose="020B0604020202020204" pitchFamily="34" charset="0"/>
              <a:buChar char="•"/>
            </a:pPr>
            <a:endParaRPr lang="en-US" sz="1800" dirty="0"/>
          </a:p>
        </p:txBody>
      </p:sp>
    </p:spTree>
    <p:extLst>
      <p:ext uri="{BB962C8B-B14F-4D97-AF65-F5344CB8AC3E}">
        <p14:creationId xmlns:p14="http://schemas.microsoft.com/office/powerpoint/2010/main" val="4076456449"/>
      </p:ext>
    </p:extLst>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ADF15-909D-2A41-6B02-E12600863946}"/>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C2598768-FE57-240C-8A4D-A237A47C223A}"/>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PROLIFERATIVE PHASE </a:t>
            </a:r>
            <a:r>
              <a:rPr lang="en-US" sz="2000" b="1" dirty="0"/>
              <a:t>(REGENERATIVE PHASE)</a:t>
            </a:r>
          </a:p>
        </p:txBody>
      </p:sp>
      <p:pic>
        <p:nvPicPr>
          <p:cNvPr id="2" name="Content Placeholder 3">
            <a:extLst>
              <a:ext uri="{FF2B5EF4-FFF2-40B4-BE49-F238E27FC236}">
                <a16:creationId xmlns:a16="http://schemas.microsoft.com/office/drawing/2014/main" id="{E2586B35-0801-CD9D-C493-C3DC0C6905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0183" y="2084832"/>
            <a:ext cx="5363633" cy="4022725"/>
          </a:xfrm>
        </p:spPr>
      </p:pic>
    </p:spTree>
    <p:extLst>
      <p:ext uri="{BB962C8B-B14F-4D97-AF65-F5344CB8AC3E}">
        <p14:creationId xmlns:p14="http://schemas.microsoft.com/office/powerpoint/2010/main" val="664555999"/>
      </p:ext>
    </p:extLst>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A10D1-7E2C-653A-8543-6C1633841ACA}"/>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76F7993-3FEC-2F72-3291-8E3207F8D8F2}"/>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PROLIFERATIVE PHASE </a:t>
            </a:r>
            <a:r>
              <a:rPr lang="en-US" sz="2000" b="1" dirty="0"/>
              <a:t>(REGENERATIVE PHASE)</a:t>
            </a:r>
          </a:p>
        </p:txBody>
      </p:sp>
      <p:sp>
        <p:nvSpPr>
          <p:cNvPr id="9" name="Content Placeholder 4">
            <a:extLst>
              <a:ext uri="{FF2B5EF4-FFF2-40B4-BE49-F238E27FC236}">
                <a16:creationId xmlns:a16="http://schemas.microsoft.com/office/drawing/2014/main" id="{2DA06582-3D3B-B06A-77D2-B88D53A0F997}"/>
              </a:ext>
            </a:extLst>
          </p:cNvPr>
          <p:cNvSpPr txBox="1">
            <a:spLocks/>
          </p:cNvSpPr>
          <p:nvPr/>
        </p:nvSpPr>
        <p:spPr>
          <a:xfrm>
            <a:off x="768096" y="1752600"/>
            <a:ext cx="7690104" cy="45567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endParaRPr lang="en-US" sz="1800" dirty="0"/>
          </a:p>
        </p:txBody>
      </p:sp>
      <p:sp>
        <p:nvSpPr>
          <p:cNvPr id="2" name="Content Placeholder 4">
            <a:extLst>
              <a:ext uri="{FF2B5EF4-FFF2-40B4-BE49-F238E27FC236}">
                <a16:creationId xmlns:a16="http://schemas.microsoft.com/office/drawing/2014/main" id="{917BE85F-A7D8-F680-9033-1476D1F30CAF}"/>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sz="1800" b="1" dirty="0"/>
              <a:t>Fibroplasia:</a:t>
            </a:r>
          </a:p>
          <a:p>
            <a:pPr>
              <a:buFont typeface="Arial" panose="020B0604020202020204" pitchFamily="34" charset="0"/>
              <a:buChar char="•"/>
            </a:pPr>
            <a:r>
              <a:rPr lang="en-US" sz="1800" dirty="0"/>
              <a:t>Fibroblasts do not appear at the wound site by diapedesis.</a:t>
            </a:r>
          </a:p>
          <a:p>
            <a:pPr>
              <a:buFont typeface="Arial" panose="020B0604020202020204" pitchFamily="34" charset="0"/>
              <a:buChar char="•"/>
            </a:pPr>
            <a:r>
              <a:rPr lang="en-US" sz="1800" dirty="0"/>
              <a:t>They are differentiated cells from the resting mesenchymal cells.</a:t>
            </a:r>
          </a:p>
          <a:p>
            <a:pPr>
              <a:buFont typeface="Arial" panose="020B0604020202020204" pitchFamily="34" charset="0"/>
              <a:buChar char="•"/>
            </a:pPr>
            <a:r>
              <a:rPr lang="en-US" sz="1800" dirty="0"/>
              <a:t>Stimulation by macrophages, </a:t>
            </a:r>
            <a:r>
              <a:rPr lang="en-US" sz="1800" dirty="0" err="1"/>
              <a:t>pdgf</a:t>
            </a:r>
            <a:r>
              <a:rPr lang="en-US" sz="1800" dirty="0"/>
              <a:t> – activation of fibroblast grom g0 phase – replication and proliferation.</a:t>
            </a:r>
          </a:p>
          <a:p>
            <a:pPr>
              <a:buFont typeface="Arial" panose="020B0604020202020204" pitchFamily="34" charset="0"/>
              <a:buChar char="•"/>
            </a:pPr>
            <a:r>
              <a:rPr lang="en-US" sz="1800" dirty="0"/>
              <a:t>Produce collagen &amp; other components of </a:t>
            </a:r>
            <a:r>
              <a:rPr lang="en-US" sz="1800" dirty="0" err="1"/>
              <a:t>ecm</a:t>
            </a:r>
            <a:r>
              <a:rPr lang="en-US" sz="1800" dirty="0"/>
              <a:t>.</a:t>
            </a:r>
          </a:p>
        </p:txBody>
      </p:sp>
    </p:spTree>
    <p:extLst>
      <p:ext uri="{BB962C8B-B14F-4D97-AF65-F5344CB8AC3E}">
        <p14:creationId xmlns:p14="http://schemas.microsoft.com/office/powerpoint/2010/main" val="2354416100"/>
      </p:ext>
    </p:extLst>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D32EB-EF94-D46C-96D8-1F9FAAA664C0}"/>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5DA80397-C516-508F-7598-30A57270A774}"/>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PROLIFERATIVE PHASE </a:t>
            </a:r>
            <a:r>
              <a:rPr lang="en-US" sz="2000" b="1" dirty="0"/>
              <a:t>(REGENERATIVE PHASE)</a:t>
            </a:r>
          </a:p>
        </p:txBody>
      </p:sp>
      <p:pic>
        <p:nvPicPr>
          <p:cNvPr id="2" name="Content Placeholder 3">
            <a:extLst>
              <a:ext uri="{FF2B5EF4-FFF2-40B4-BE49-F238E27FC236}">
                <a16:creationId xmlns:a16="http://schemas.microsoft.com/office/drawing/2014/main" id="{1905EA96-54FE-D3F9-91A7-A3A2C56597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590800"/>
            <a:ext cx="7010400" cy="3286125"/>
          </a:xfrm>
        </p:spPr>
      </p:pic>
    </p:spTree>
    <p:extLst>
      <p:ext uri="{BB962C8B-B14F-4D97-AF65-F5344CB8AC3E}">
        <p14:creationId xmlns:p14="http://schemas.microsoft.com/office/powerpoint/2010/main" val="3689638564"/>
      </p:ext>
    </p:extLst>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336535"/>
            <a:ext cx="7735220" cy="4184930"/>
          </a:xfrm>
          <a:prstGeom prst="rect">
            <a:avLst/>
          </a:prstGeom>
        </p:spPr>
      </p:pic>
    </p:spTree>
    <p:extLst>
      <p:ext uri="{BB962C8B-B14F-4D97-AF65-F5344CB8AC3E}">
        <p14:creationId xmlns:p14="http://schemas.microsoft.com/office/powerpoint/2010/main" val="3242215383"/>
      </p:ext>
    </p:extLst>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EDD2B-C3DD-5374-38B4-7E96D0282181}"/>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40C6270-4A0B-DA43-EE99-2FE84A899126}"/>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PROLIFERATIVE PHASE </a:t>
            </a:r>
            <a:r>
              <a:rPr lang="en-US" sz="2000" b="1" dirty="0"/>
              <a:t>(REGENERATIVE PHASE)</a:t>
            </a:r>
          </a:p>
        </p:txBody>
      </p:sp>
      <p:sp>
        <p:nvSpPr>
          <p:cNvPr id="9" name="Content Placeholder 4">
            <a:extLst>
              <a:ext uri="{FF2B5EF4-FFF2-40B4-BE49-F238E27FC236}">
                <a16:creationId xmlns:a16="http://schemas.microsoft.com/office/drawing/2014/main" id="{F9974438-1F08-DA58-A2ED-A943E5C9C2CF}"/>
              </a:ext>
            </a:extLst>
          </p:cNvPr>
          <p:cNvSpPr txBox="1">
            <a:spLocks/>
          </p:cNvSpPr>
          <p:nvPr/>
        </p:nvSpPr>
        <p:spPr>
          <a:xfrm>
            <a:off x="768096" y="1752600"/>
            <a:ext cx="7690104" cy="45567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endParaRPr lang="en-US" sz="1800" dirty="0"/>
          </a:p>
        </p:txBody>
      </p:sp>
      <p:sp>
        <p:nvSpPr>
          <p:cNvPr id="2" name="Content Placeholder 4">
            <a:extLst>
              <a:ext uri="{FF2B5EF4-FFF2-40B4-BE49-F238E27FC236}">
                <a16:creationId xmlns:a16="http://schemas.microsoft.com/office/drawing/2014/main" id="{F0F5498D-266D-8B81-EAEA-E07124D58220}"/>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sz="1800" b="1" dirty="0"/>
              <a:t>Epithelialization:</a:t>
            </a:r>
          </a:p>
          <a:p>
            <a:pPr lvl="1">
              <a:buFont typeface="Arial" panose="020B0604020202020204" pitchFamily="34" charset="0"/>
              <a:buChar char="•"/>
            </a:pPr>
            <a:r>
              <a:rPr lang="en-US" sz="1800" dirty="0"/>
              <a:t>Involves sequence of changes in wound keratinocytes – detachment, migration, proliferation, differentiation &amp; stratification.</a:t>
            </a:r>
          </a:p>
          <a:p>
            <a:pPr lvl="1">
              <a:buFont typeface="Arial" panose="020B0604020202020204" pitchFamily="34" charset="0"/>
              <a:buChar char="•"/>
            </a:pPr>
            <a:r>
              <a:rPr lang="en-US" sz="1800" dirty="0"/>
              <a:t>Migrating cells separate the desiccated eschar from the viable tissue.</a:t>
            </a:r>
          </a:p>
        </p:txBody>
      </p:sp>
    </p:spTree>
    <p:extLst>
      <p:ext uri="{BB962C8B-B14F-4D97-AF65-F5344CB8AC3E}">
        <p14:creationId xmlns:p14="http://schemas.microsoft.com/office/powerpoint/2010/main" val="2764321698"/>
      </p:ext>
    </p:extLst>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8D9A2C0-A3ED-DFC3-4C3D-E3CBDC1B22F3}"/>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sz="1800" b="1" dirty="0"/>
              <a:t>I. RANK AND WAKEFIELD CLASSIFICATION</a:t>
            </a:r>
            <a:endParaRPr lang="en-US" sz="1800" dirty="0"/>
          </a:p>
          <a:p>
            <a:pPr marL="457200" indent="-457200" eaLnBrk="1" hangingPunct="1">
              <a:buFont typeface="+mj-lt"/>
              <a:buAutoNum type="alphaUcPeriod"/>
            </a:pPr>
            <a:r>
              <a:rPr lang="en-US" sz="1400" dirty="0"/>
              <a:t>Tidy Wounds - Surgical Incisions Caused By Sharp Objects - Incised, Clean, Healthy Wound Without Any Tissue Loss - Healing Is By Primary Intention.</a:t>
            </a:r>
          </a:p>
          <a:p>
            <a:pPr marL="457200" lvl="0" indent="-457200">
              <a:buFont typeface="+mj-lt"/>
              <a:buAutoNum type="alphaUcPeriod"/>
            </a:pPr>
            <a:r>
              <a:rPr lang="en-IN" sz="1400" dirty="0">
                <a:solidFill>
                  <a:srgbClr val="000000"/>
                </a:solidFill>
              </a:rPr>
              <a:t>Untidy Wounds - They Are Due To:</a:t>
            </a:r>
          </a:p>
          <a:p>
            <a:pPr marL="0" lvl="0" indent="0">
              <a:buNone/>
            </a:pPr>
            <a:r>
              <a:rPr lang="en-IN" sz="1400" dirty="0">
                <a:solidFill>
                  <a:srgbClr val="000000"/>
                </a:solidFill>
              </a:rPr>
              <a:t>Crushing, Tearing, Avulsion.</a:t>
            </a:r>
          </a:p>
          <a:p>
            <a:pPr marL="0" lvl="0" indent="0">
              <a:buNone/>
            </a:pPr>
            <a:r>
              <a:rPr lang="en-IN" sz="1400" dirty="0">
                <a:solidFill>
                  <a:srgbClr val="000000"/>
                </a:solidFill>
              </a:rPr>
              <a:t>Devitalised Injury, Vascular Injury, Burns.</a:t>
            </a:r>
          </a:p>
          <a:p>
            <a:pPr marL="0" lvl="0" indent="0">
              <a:buNone/>
            </a:pPr>
            <a:r>
              <a:rPr lang="en-IN" sz="1400" dirty="0"/>
              <a:t>Liberal Excision Of Devitalised Tissue- </a:t>
            </a:r>
          </a:p>
          <a:p>
            <a:pPr marL="0" lvl="0" indent="0">
              <a:buNone/>
            </a:pPr>
            <a:r>
              <a:rPr lang="en-IN" sz="1400" dirty="0"/>
              <a:t>Heal By Secondary Intention.</a:t>
            </a:r>
            <a:endParaRPr lang="en-IN" sz="1400" dirty="0">
              <a:solidFill>
                <a:srgbClr val="000000"/>
              </a:solidFill>
            </a:endParaRPr>
          </a:p>
          <a:p>
            <a:pPr marL="457200" indent="-457200" eaLnBrk="1" hangingPunct="1">
              <a:buAutoNum type="alphaUcPeriod"/>
            </a:pPr>
            <a:endParaRPr lang="en-US" dirty="0"/>
          </a:p>
          <a:p>
            <a:pPr eaLnBrk="1" hangingPunct="1">
              <a:buFont typeface="Arial" panose="020B0604020202020204" pitchFamily="34" charset="0"/>
              <a:buChar char="•"/>
            </a:pPr>
            <a:endParaRPr lang="en-US" dirty="0"/>
          </a:p>
        </p:txBody>
      </p:sp>
      <p:sp>
        <p:nvSpPr>
          <p:cNvPr id="8" name="Title 1">
            <a:extLst>
              <a:ext uri="{FF2B5EF4-FFF2-40B4-BE49-F238E27FC236}">
                <a16:creationId xmlns:a16="http://schemas.microsoft.com/office/drawing/2014/main" id="{F8095D52-5496-7CA0-E8AD-F0C4958549E9}"/>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CLASSIFICATION OF WOUNDS</a:t>
            </a:r>
          </a:p>
        </p:txBody>
      </p:sp>
    </p:spTree>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81B3E-3576-BC3A-527F-FCA5E93FA291}"/>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9F03FBBF-4381-63ED-5C3B-4D1240AD7D0C}"/>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MATURATIONAL PHASE </a:t>
            </a:r>
            <a:r>
              <a:rPr lang="en-US" sz="2000" b="1" dirty="0"/>
              <a:t>(REMODELLING PHASE)</a:t>
            </a:r>
          </a:p>
        </p:txBody>
      </p:sp>
      <p:sp>
        <p:nvSpPr>
          <p:cNvPr id="9" name="Content Placeholder 4">
            <a:extLst>
              <a:ext uri="{FF2B5EF4-FFF2-40B4-BE49-F238E27FC236}">
                <a16:creationId xmlns:a16="http://schemas.microsoft.com/office/drawing/2014/main" id="{18C80E63-9CE3-308A-BF22-33BF319FDCB8}"/>
              </a:ext>
            </a:extLst>
          </p:cNvPr>
          <p:cNvSpPr txBox="1">
            <a:spLocks/>
          </p:cNvSpPr>
          <p:nvPr/>
        </p:nvSpPr>
        <p:spPr>
          <a:xfrm>
            <a:off x="768096" y="1752600"/>
            <a:ext cx="7690104" cy="45567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endParaRPr lang="en-IN" sz="1800" dirty="0"/>
          </a:p>
        </p:txBody>
      </p:sp>
      <p:sp>
        <p:nvSpPr>
          <p:cNvPr id="2" name="Content Placeholder 4">
            <a:extLst>
              <a:ext uri="{FF2B5EF4-FFF2-40B4-BE49-F238E27FC236}">
                <a16:creationId xmlns:a16="http://schemas.microsoft.com/office/drawing/2014/main" id="{BCADCCDC-832F-9A36-D615-7D14163807B2}"/>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sz="1800" dirty="0"/>
              <a:t>Scar Contraction With Collagen Cross Linking, shrinking And Loss Of Edema Occurs In This Phase.</a:t>
            </a:r>
          </a:p>
          <a:p>
            <a:pPr marL="0" indent="0">
              <a:buNone/>
            </a:pPr>
            <a:r>
              <a:rPr lang="en-US" sz="1800" dirty="0"/>
              <a:t>Main Events:</a:t>
            </a:r>
          </a:p>
          <a:p>
            <a:pPr>
              <a:buFont typeface="Arial" panose="020B0604020202020204" pitchFamily="34" charset="0"/>
              <a:buChar char="•"/>
            </a:pPr>
            <a:r>
              <a:rPr lang="en-US" sz="1800" dirty="0"/>
              <a:t>Scarring.</a:t>
            </a:r>
          </a:p>
          <a:p>
            <a:pPr>
              <a:buFont typeface="Arial" panose="020B0604020202020204" pitchFamily="34" charset="0"/>
              <a:buChar char="•"/>
            </a:pPr>
            <a:r>
              <a:rPr lang="en-US" sz="1800" dirty="0"/>
              <a:t>Contraction.</a:t>
            </a:r>
          </a:p>
          <a:p>
            <a:pPr>
              <a:buFont typeface="Arial" panose="020B0604020202020204" pitchFamily="34" charset="0"/>
              <a:buChar char="•"/>
            </a:pPr>
            <a:r>
              <a:rPr lang="en-US" sz="1800" dirty="0"/>
              <a:t>Remodeling of the scar.</a:t>
            </a:r>
            <a:endParaRPr lang="en-IN" sz="1800" dirty="0"/>
          </a:p>
        </p:txBody>
      </p:sp>
    </p:spTree>
    <p:extLst>
      <p:ext uri="{BB962C8B-B14F-4D97-AF65-F5344CB8AC3E}">
        <p14:creationId xmlns:p14="http://schemas.microsoft.com/office/powerpoint/2010/main" val="1175207809"/>
      </p:ext>
    </p:extLst>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9EF32-C6EB-CBEF-BFC6-F514BD97953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D603B41-1147-B073-53F5-D12C2BAD5547}"/>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MATURATIONAL PHASE </a:t>
            </a:r>
            <a:r>
              <a:rPr lang="en-US" sz="2000" b="1" dirty="0"/>
              <a:t>(REMODELLING PHASE)</a:t>
            </a:r>
          </a:p>
        </p:txBody>
      </p:sp>
      <p:sp>
        <p:nvSpPr>
          <p:cNvPr id="9" name="Content Placeholder 4">
            <a:extLst>
              <a:ext uri="{FF2B5EF4-FFF2-40B4-BE49-F238E27FC236}">
                <a16:creationId xmlns:a16="http://schemas.microsoft.com/office/drawing/2014/main" id="{28B9351B-F03D-B672-7772-D06D4F68548D}"/>
              </a:ext>
            </a:extLst>
          </p:cNvPr>
          <p:cNvSpPr txBox="1">
            <a:spLocks/>
          </p:cNvSpPr>
          <p:nvPr/>
        </p:nvSpPr>
        <p:spPr>
          <a:xfrm>
            <a:off x="768096" y="1752600"/>
            <a:ext cx="7690104" cy="45567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endParaRPr lang="en-US" sz="1800" dirty="0"/>
          </a:p>
        </p:txBody>
      </p:sp>
      <p:sp>
        <p:nvSpPr>
          <p:cNvPr id="4" name="Content Placeholder 4">
            <a:extLst>
              <a:ext uri="{FF2B5EF4-FFF2-40B4-BE49-F238E27FC236}">
                <a16:creationId xmlns:a16="http://schemas.microsoft.com/office/drawing/2014/main" id="{E66A5E20-7BC8-1792-A621-903BF7D22C4B}"/>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1800" dirty="0"/>
              <a:t>Maturation of collagen by crosslinking is responsible for tensile strength.</a:t>
            </a:r>
          </a:p>
          <a:p>
            <a:pPr lvl="1">
              <a:buFont typeface="Arial" panose="020B0604020202020204" pitchFamily="34" charset="0"/>
              <a:buChar char="•"/>
            </a:pPr>
            <a:r>
              <a:rPr lang="en-US" sz="1800" dirty="0"/>
              <a:t>Initially fibronectin, proteoglycan deposition occurs later replaced by collagen.</a:t>
            </a:r>
          </a:p>
          <a:p>
            <a:pPr lvl="1">
              <a:buFont typeface="Arial" panose="020B0604020202020204" pitchFamily="34" charset="0"/>
              <a:buChar char="•"/>
            </a:pPr>
            <a:r>
              <a:rPr lang="en-US" sz="1800" dirty="0"/>
              <a:t>Normal skin 80% ty 1 collagen 20% ty 3 collagen.</a:t>
            </a:r>
          </a:p>
          <a:p>
            <a:pPr lvl="1">
              <a:buFont typeface="Arial" panose="020B0604020202020204" pitchFamily="34" charset="0"/>
              <a:buChar char="•"/>
            </a:pPr>
            <a:r>
              <a:rPr lang="en-US" sz="1800" dirty="0"/>
              <a:t>Granulation tissue more of type 3 collagen.</a:t>
            </a:r>
          </a:p>
          <a:p>
            <a:pPr lvl="1">
              <a:buFont typeface="Arial" panose="020B0604020202020204" pitchFamily="34" charset="0"/>
              <a:buChar char="•"/>
            </a:pPr>
            <a:r>
              <a:rPr lang="en-US" sz="1800" dirty="0"/>
              <a:t>Scar contains equal proportions.</a:t>
            </a:r>
          </a:p>
          <a:p>
            <a:pPr lvl="1">
              <a:buFont typeface="Arial" panose="020B0604020202020204" pitchFamily="34" charset="0"/>
              <a:buChar char="•"/>
            </a:pPr>
            <a:r>
              <a:rPr lang="en-US" sz="1800" dirty="0"/>
              <a:t>Basic components of collagen 1) lysine 2) proline.</a:t>
            </a:r>
          </a:p>
          <a:p>
            <a:pPr lvl="1">
              <a:buFont typeface="Arial" panose="020B0604020202020204" pitchFamily="34" charset="0"/>
              <a:buChar char="•"/>
            </a:pPr>
            <a:r>
              <a:rPr lang="en-US" sz="1800" dirty="0"/>
              <a:t>Hydroxylation and later glycosylation of lysine occurs.</a:t>
            </a:r>
          </a:p>
          <a:p>
            <a:pPr lvl="1">
              <a:buFont typeface="Arial" panose="020B0604020202020204" pitchFamily="34" charset="0"/>
              <a:buChar char="•"/>
            </a:pPr>
            <a:r>
              <a:rPr lang="en-US" sz="1800" dirty="0"/>
              <a:t>Hydroxylation requires adequate vit c.. iron.. A ketoglutaric acid.</a:t>
            </a:r>
          </a:p>
        </p:txBody>
      </p:sp>
    </p:spTree>
    <p:extLst>
      <p:ext uri="{BB962C8B-B14F-4D97-AF65-F5344CB8AC3E}">
        <p14:creationId xmlns:p14="http://schemas.microsoft.com/office/powerpoint/2010/main" val="1872948032"/>
      </p:ext>
    </p:extLst>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97FF3-4008-C990-8BAD-5BA3B28A3F77}"/>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06115CD4-3316-5C9C-ED5E-BBCE09107811}"/>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MATURATIONAL PHASE </a:t>
            </a:r>
            <a:r>
              <a:rPr lang="en-US" sz="2000" b="1" dirty="0"/>
              <a:t>(REMODELLING PHASE)</a:t>
            </a:r>
          </a:p>
        </p:txBody>
      </p:sp>
      <p:sp>
        <p:nvSpPr>
          <p:cNvPr id="9" name="Content Placeholder 4">
            <a:extLst>
              <a:ext uri="{FF2B5EF4-FFF2-40B4-BE49-F238E27FC236}">
                <a16:creationId xmlns:a16="http://schemas.microsoft.com/office/drawing/2014/main" id="{A7CD83F0-4049-842F-B540-0BC3E480B920}"/>
              </a:ext>
            </a:extLst>
          </p:cNvPr>
          <p:cNvSpPr txBox="1">
            <a:spLocks/>
          </p:cNvSpPr>
          <p:nvPr/>
        </p:nvSpPr>
        <p:spPr>
          <a:xfrm>
            <a:off x="768096" y="1752600"/>
            <a:ext cx="7690104" cy="45567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endParaRPr lang="en-US" sz="1800" dirty="0"/>
          </a:p>
        </p:txBody>
      </p:sp>
      <p:sp>
        <p:nvSpPr>
          <p:cNvPr id="4" name="Content Placeholder 4">
            <a:extLst>
              <a:ext uri="{FF2B5EF4-FFF2-40B4-BE49-F238E27FC236}">
                <a16:creationId xmlns:a16="http://schemas.microsoft.com/office/drawing/2014/main" id="{69073343-E7DD-3F96-B133-FE73A9094BBF}"/>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1800" dirty="0"/>
              <a:t>Wound contraction occurs by centripetal movement of whole thickness of skin thus reducing the size of disorganized scar if wound area is very large there may be contractures, physical limitation remodeling – fibroblast population decreases.</a:t>
            </a:r>
          </a:p>
          <a:p>
            <a:pPr lvl="1">
              <a:buFont typeface="Arial" panose="020B0604020202020204" pitchFamily="34" charset="0"/>
              <a:buChar char="•"/>
            </a:pPr>
            <a:r>
              <a:rPr lang="en-US" sz="1800" dirty="0"/>
              <a:t>Wound strength increases within 1-12 weeks.</a:t>
            </a:r>
          </a:p>
          <a:p>
            <a:pPr lvl="1">
              <a:buFont typeface="Arial" panose="020B0604020202020204" pitchFamily="34" charset="0"/>
              <a:buChar char="•"/>
            </a:pPr>
            <a:r>
              <a:rPr lang="en-US" sz="1800" dirty="0"/>
              <a:t>3% - 1 week,20% - 3weeks, 80% by 12 weeks.</a:t>
            </a:r>
          </a:p>
          <a:p>
            <a:pPr lvl="1">
              <a:buFont typeface="Arial" panose="020B0604020202020204" pitchFamily="34" charset="0"/>
              <a:buChar char="•"/>
            </a:pPr>
            <a:r>
              <a:rPr lang="en-US" sz="1800" dirty="0"/>
              <a:t>But the tensile strength will be only 30 % and less elastic when compared with normal skin.</a:t>
            </a:r>
          </a:p>
        </p:txBody>
      </p:sp>
    </p:spTree>
    <p:extLst>
      <p:ext uri="{BB962C8B-B14F-4D97-AF65-F5344CB8AC3E}">
        <p14:creationId xmlns:p14="http://schemas.microsoft.com/office/powerpoint/2010/main" val="692812660"/>
      </p:ext>
    </p:extLst>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E3229-7D98-2DAF-7669-A1C3BCE1EA90}"/>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3B04581-1D04-CF4E-AA74-C70D15A22A74}"/>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ABNORMAL WOUND HEALING</a:t>
            </a:r>
            <a:endParaRPr lang="en-US" sz="2000" b="1" dirty="0"/>
          </a:p>
        </p:txBody>
      </p:sp>
      <p:sp>
        <p:nvSpPr>
          <p:cNvPr id="9" name="Content Placeholder 4">
            <a:extLst>
              <a:ext uri="{FF2B5EF4-FFF2-40B4-BE49-F238E27FC236}">
                <a16:creationId xmlns:a16="http://schemas.microsoft.com/office/drawing/2014/main" id="{0013AE4E-51D3-577A-A344-74EF4D3108F9}"/>
              </a:ext>
            </a:extLst>
          </p:cNvPr>
          <p:cNvSpPr txBox="1">
            <a:spLocks/>
          </p:cNvSpPr>
          <p:nvPr/>
        </p:nvSpPr>
        <p:spPr>
          <a:xfrm>
            <a:off x="768096" y="1752600"/>
            <a:ext cx="7690104" cy="45567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endParaRPr lang="en-US" sz="1800" dirty="0"/>
          </a:p>
        </p:txBody>
      </p:sp>
      <p:sp>
        <p:nvSpPr>
          <p:cNvPr id="4" name="Content Placeholder 4">
            <a:extLst>
              <a:ext uri="{FF2B5EF4-FFF2-40B4-BE49-F238E27FC236}">
                <a16:creationId xmlns:a16="http://schemas.microsoft.com/office/drawing/2014/main" id="{1DF5753C-9A83-56D3-9384-47CA7F31B52D}"/>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1800" dirty="0"/>
              <a:t>Wound contraction occurs by centripetal movement of whole thickness of skin thus reducing the size of disorganized scar if wound area is very large there may be contractures, physical limitation remodeling – fibroblast population decreases.</a:t>
            </a:r>
          </a:p>
          <a:p>
            <a:pPr lvl="1">
              <a:buFont typeface="Arial" panose="020B0604020202020204" pitchFamily="34" charset="0"/>
              <a:buChar char="•"/>
            </a:pPr>
            <a:r>
              <a:rPr lang="en-US" sz="1800" dirty="0"/>
              <a:t>Wound strength increases within 1-12 weeks.</a:t>
            </a:r>
          </a:p>
          <a:p>
            <a:pPr lvl="1">
              <a:buFont typeface="Arial" panose="020B0604020202020204" pitchFamily="34" charset="0"/>
              <a:buChar char="•"/>
            </a:pPr>
            <a:r>
              <a:rPr lang="en-US" sz="1800" dirty="0"/>
              <a:t>3% - 1 week,20% - 3weeks, 80% by 12 weeks.</a:t>
            </a:r>
          </a:p>
          <a:p>
            <a:pPr lvl="1">
              <a:buFont typeface="Arial" panose="020B0604020202020204" pitchFamily="34" charset="0"/>
              <a:buChar char="•"/>
            </a:pPr>
            <a:r>
              <a:rPr lang="en-US" sz="1800" dirty="0"/>
              <a:t>But the tensile strength will be only 30 % and less elastic when compared with normal skin.</a:t>
            </a:r>
          </a:p>
        </p:txBody>
      </p:sp>
    </p:spTree>
    <p:extLst>
      <p:ext uri="{BB962C8B-B14F-4D97-AF65-F5344CB8AC3E}">
        <p14:creationId xmlns:p14="http://schemas.microsoft.com/office/powerpoint/2010/main" val="906577631"/>
      </p:ext>
    </p:extLst>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ABNORMAL WOUND HEALING</a:t>
            </a:r>
            <a:endParaRPr lang="en-IN" b="1" dirty="0"/>
          </a:p>
        </p:txBody>
      </p:sp>
      <p:sp>
        <p:nvSpPr>
          <p:cNvPr id="4" name="Text Placeholder 3"/>
          <p:cNvSpPr>
            <a:spLocks noGrp="1"/>
          </p:cNvSpPr>
          <p:nvPr>
            <p:ph type="body" idx="1"/>
          </p:nvPr>
        </p:nvSpPr>
        <p:spPr>
          <a:xfrm>
            <a:off x="768096" y="1615281"/>
            <a:ext cx="3291840" cy="639762"/>
          </a:xfrm>
        </p:spPr>
        <p:txBody>
          <a:bodyPr>
            <a:normAutofit/>
          </a:bodyPr>
          <a:lstStyle/>
          <a:p>
            <a:r>
              <a:rPr lang="en-US" sz="2000" dirty="0"/>
              <a:t>KELOID</a:t>
            </a:r>
            <a:endParaRPr lang="en-IN" sz="2000" dirty="0"/>
          </a:p>
        </p:txBody>
      </p:sp>
      <p:sp>
        <p:nvSpPr>
          <p:cNvPr id="3" name="Content Placeholder 2"/>
          <p:cNvSpPr>
            <a:spLocks noGrp="1"/>
          </p:cNvSpPr>
          <p:nvPr>
            <p:ph sz="half" idx="2"/>
          </p:nvPr>
        </p:nvSpPr>
        <p:spPr>
          <a:xfrm>
            <a:off x="768096" y="2133600"/>
            <a:ext cx="3651504" cy="4572000"/>
          </a:xfrm>
        </p:spPr>
        <p:txBody>
          <a:bodyPr numCol="1">
            <a:normAutofit/>
          </a:bodyPr>
          <a:lstStyle/>
          <a:p>
            <a:pPr>
              <a:buFont typeface="Arial" panose="020B0604020202020204" pitchFamily="34" charset="0"/>
              <a:buChar char="•"/>
            </a:pPr>
            <a:r>
              <a:rPr lang="en-IN" sz="1600" dirty="0"/>
              <a:t>Abnormal scar grows beyond boundaries of wound site &amp; continues to grow even after 6 months.</a:t>
            </a:r>
          </a:p>
          <a:p>
            <a:pPr>
              <a:buFont typeface="Arial" panose="020B0604020202020204" pitchFamily="34" charset="0"/>
              <a:buChar char="•"/>
            </a:pPr>
            <a:r>
              <a:rPr lang="en-US" sz="1600" dirty="0"/>
              <a:t>Immature fibroblasts/type 3 collagen.</a:t>
            </a:r>
            <a:endParaRPr lang="en-IN" sz="1600" dirty="0"/>
          </a:p>
          <a:p>
            <a:pPr>
              <a:buFont typeface="Arial" panose="020B0604020202020204" pitchFamily="34" charset="0"/>
              <a:buChar char="•"/>
            </a:pPr>
            <a:r>
              <a:rPr lang="en-US" sz="1600" dirty="0"/>
              <a:t>Common in Africans, genetic predisposition, females.</a:t>
            </a:r>
          </a:p>
          <a:p>
            <a:pPr>
              <a:buFont typeface="Arial" panose="020B0604020202020204" pitchFamily="34" charset="0"/>
              <a:buChar char="•"/>
            </a:pPr>
            <a:r>
              <a:rPr lang="en-US" sz="1600" dirty="0"/>
              <a:t>Vascular, tender, itching.</a:t>
            </a:r>
            <a:endParaRPr lang="en-IN" sz="1600" dirty="0"/>
          </a:p>
          <a:p>
            <a:pPr>
              <a:buFont typeface="Arial" panose="020B0604020202020204" pitchFamily="34" charset="0"/>
              <a:buChar char="•"/>
            </a:pPr>
            <a:r>
              <a:rPr lang="en-US" sz="1600" dirty="0"/>
              <a:t>Sternum, deltoid, upper back increased susceptibility.</a:t>
            </a:r>
          </a:p>
          <a:p>
            <a:pPr>
              <a:buFont typeface="Arial" panose="020B0604020202020204" pitchFamily="34" charset="0"/>
              <a:buChar char="•"/>
            </a:pPr>
            <a:r>
              <a:rPr lang="en-US" sz="1600" dirty="0"/>
              <a:t>These areas have increased levels of muscle &amp; skin tension.</a:t>
            </a:r>
            <a:r>
              <a:rPr lang="en-IN" sz="1600" dirty="0"/>
              <a:t> </a:t>
            </a:r>
            <a:endParaRPr lang="en-US" sz="1600" dirty="0"/>
          </a:p>
        </p:txBody>
      </p:sp>
      <p:sp>
        <p:nvSpPr>
          <p:cNvPr id="7" name="Text Placeholder 3">
            <a:extLst>
              <a:ext uri="{FF2B5EF4-FFF2-40B4-BE49-F238E27FC236}">
                <a16:creationId xmlns:a16="http://schemas.microsoft.com/office/drawing/2014/main" id="{2118468F-DCAD-9DE3-6FD0-DE475890C829}"/>
              </a:ext>
            </a:extLst>
          </p:cNvPr>
          <p:cNvSpPr txBox="1">
            <a:spLocks/>
          </p:cNvSpPr>
          <p:nvPr/>
        </p:nvSpPr>
        <p:spPr>
          <a:xfrm>
            <a:off x="4547674" y="1615281"/>
            <a:ext cx="3291840" cy="639762"/>
          </a:xfrm>
          <a:prstGeom prst="rect">
            <a:avLst/>
          </a:prstGeom>
        </p:spPr>
        <p:txBody>
          <a:bodyPr vert="horz" lIns="137160" tIns="45720" rIns="137160" bIns="45720" rtlCol="0" anchor="ctr">
            <a:normAutofit/>
          </a:bodyPr>
          <a:lstStyle>
            <a:lvl1pPr marL="0" indent="0" algn="l" defTabSz="914400" rtl="0" eaLnBrk="1" latinLnBrk="0" hangingPunct="1">
              <a:lnSpc>
                <a:spcPct val="90000"/>
              </a:lnSpc>
              <a:spcBef>
                <a:spcPts val="0"/>
              </a:spcBef>
              <a:spcAft>
                <a:spcPts val="0"/>
              </a:spcAft>
              <a:buClr>
                <a:schemeClr val="accent1"/>
              </a:buClr>
              <a:buSzPct val="100000"/>
              <a:buFont typeface="Tw Cen MT" panose="020B0602020104020603" pitchFamily="34" charset="0"/>
              <a:buNone/>
              <a:defRPr sz="2200" b="0" kern="1200" cap="none" baseline="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r>
              <a:rPr lang="en-US" sz="2000" dirty="0"/>
              <a:t>HYPERTROPHIC SCAR</a:t>
            </a:r>
          </a:p>
        </p:txBody>
      </p:sp>
      <p:sp>
        <p:nvSpPr>
          <p:cNvPr id="8" name="Content Placeholder 2">
            <a:extLst>
              <a:ext uri="{FF2B5EF4-FFF2-40B4-BE49-F238E27FC236}">
                <a16:creationId xmlns:a16="http://schemas.microsoft.com/office/drawing/2014/main" id="{44835732-48BC-74C5-6EFA-AC51F91AC447}"/>
              </a:ext>
            </a:extLst>
          </p:cNvPr>
          <p:cNvSpPr txBox="1">
            <a:spLocks/>
          </p:cNvSpPr>
          <p:nvPr/>
        </p:nvSpPr>
        <p:spPr>
          <a:xfrm>
            <a:off x="4547674" y="2133600"/>
            <a:ext cx="3651504" cy="4572000"/>
          </a:xfrm>
          <a:prstGeom prst="rect">
            <a:avLst/>
          </a:prstGeom>
        </p:spPr>
        <p:txBody>
          <a:bodyPr vert="horz" lIns="45720" tIns="45720" rIns="45720" bIns="45720" numCol="1"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a:buFont typeface="Arial" panose="020B0604020202020204" pitchFamily="34" charset="0"/>
              <a:buChar char="•"/>
            </a:pPr>
            <a:r>
              <a:rPr lang="en-US" sz="1600" dirty="0"/>
              <a:t>Growth limits up to 6 months.</a:t>
            </a:r>
          </a:p>
          <a:p>
            <a:pPr>
              <a:buFont typeface="Arial" panose="020B0604020202020204" pitchFamily="34" charset="0"/>
              <a:buChar char="•"/>
            </a:pPr>
            <a:r>
              <a:rPr lang="en-US" sz="1600" dirty="0"/>
              <a:t>Not familial/genetically predisposed.</a:t>
            </a:r>
          </a:p>
          <a:p>
            <a:pPr>
              <a:buFont typeface="Arial" panose="020B0604020202020204" pitchFamily="34" charset="0"/>
              <a:buChar char="•"/>
            </a:pPr>
            <a:r>
              <a:rPr lang="en-US" sz="1600" dirty="0"/>
              <a:t>Raised scar that doesn’t extend beyond original boundaries.</a:t>
            </a:r>
          </a:p>
          <a:p>
            <a:pPr>
              <a:buFont typeface="Arial" panose="020B0604020202020204" pitchFamily="34" charset="0"/>
              <a:buChar char="•"/>
            </a:pPr>
            <a:r>
              <a:rPr lang="en-US" sz="1600" dirty="0"/>
              <a:t>No tenderness, itching, vascularity.</a:t>
            </a:r>
          </a:p>
          <a:p>
            <a:pPr>
              <a:buFont typeface="Arial" panose="020B0604020202020204" pitchFamily="34" charset="0"/>
              <a:buChar char="•"/>
            </a:pPr>
            <a:r>
              <a:rPr lang="en-US" sz="1600" dirty="0"/>
              <a:t>Regress spontaneously if the stimulating factor is removed.</a:t>
            </a:r>
          </a:p>
        </p:txBody>
      </p:sp>
    </p:spTree>
    <p:extLst>
      <p:ext uri="{BB962C8B-B14F-4D97-AF65-F5344CB8AC3E}">
        <p14:creationId xmlns:p14="http://schemas.microsoft.com/office/powerpoint/2010/main" val="3597063763"/>
      </p:ext>
    </p:extLst>
  </p:cSld>
  <p:clrMapOvr>
    <a:masterClrMapping/>
  </p:clrMapOvr>
  <p:transition>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843973"/>
            <a:ext cx="3200400" cy="24003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5368" y="3244273"/>
            <a:ext cx="4034464" cy="2769754"/>
          </a:xfrm>
          <a:prstGeom prst="rect">
            <a:avLst/>
          </a:prstGeom>
        </p:spPr>
      </p:pic>
    </p:spTree>
    <p:extLst>
      <p:ext uri="{BB962C8B-B14F-4D97-AF65-F5344CB8AC3E}">
        <p14:creationId xmlns:p14="http://schemas.microsoft.com/office/powerpoint/2010/main" val="1063444921"/>
      </p:ext>
    </p:extLst>
  </p:cSld>
  <p:clrMapOvr>
    <a:masterClrMapping/>
  </p:clrMapOvr>
  <p:transition>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DDE20-C0EC-09FC-2D4F-C19FDFF79B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EA8653-877E-AAA7-7979-3986F56942A8}"/>
              </a:ext>
            </a:extLst>
          </p:cNvPr>
          <p:cNvSpPr>
            <a:spLocks noGrp="1"/>
          </p:cNvSpPr>
          <p:nvPr>
            <p:ph type="title"/>
          </p:nvPr>
        </p:nvSpPr>
        <p:spPr/>
        <p:txBody>
          <a:bodyPr>
            <a:normAutofit/>
          </a:bodyPr>
          <a:lstStyle/>
          <a:p>
            <a:r>
              <a:rPr lang="en-US" b="1" dirty="0"/>
              <a:t>ABNORMAL WOUND HEALING</a:t>
            </a:r>
            <a:endParaRPr lang="en-IN" b="1" dirty="0"/>
          </a:p>
        </p:txBody>
      </p:sp>
      <p:sp>
        <p:nvSpPr>
          <p:cNvPr id="4" name="Text Placeholder 3">
            <a:extLst>
              <a:ext uri="{FF2B5EF4-FFF2-40B4-BE49-F238E27FC236}">
                <a16:creationId xmlns:a16="http://schemas.microsoft.com/office/drawing/2014/main" id="{18F20BE2-DC0A-F073-690B-1BE5CDE5E41E}"/>
              </a:ext>
            </a:extLst>
          </p:cNvPr>
          <p:cNvSpPr>
            <a:spLocks noGrp="1"/>
          </p:cNvSpPr>
          <p:nvPr>
            <p:ph type="body" idx="1"/>
          </p:nvPr>
        </p:nvSpPr>
        <p:spPr>
          <a:xfrm>
            <a:off x="768096" y="1615281"/>
            <a:ext cx="3291840" cy="639762"/>
          </a:xfrm>
        </p:spPr>
        <p:txBody>
          <a:bodyPr>
            <a:normAutofit/>
          </a:bodyPr>
          <a:lstStyle/>
          <a:p>
            <a:r>
              <a:rPr lang="en-US" sz="2000" dirty="0"/>
              <a:t>KELOID TREATMENT</a:t>
            </a:r>
          </a:p>
        </p:txBody>
      </p:sp>
      <p:sp>
        <p:nvSpPr>
          <p:cNvPr id="3" name="Content Placeholder 2">
            <a:extLst>
              <a:ext uri="{FF2B5EF4-FFF2-40B4-BE49-F238E27FC236}">
                <a16:creationId xmlns:a16="http://schemas.microsoft.com/office/drawing/2014/main" id="{78FA87F1-7A2F-4B44-9BFE-B8413B8685F4}"/>
              </a:ext>
            </a:extLst>
          </p:cNvPr>
          <p:cNvSpPr>
            <a:spLocks noGrp="1"/>
          </p:cNvSpPr>
          <p:nvPr>
            <p:ph sz="half" idx="2"/>
          </p:nvPr>
        </p:nvSpPr>
        <p:spPr>
          <a:xfrm>
            <a:off x="768096" y="2133600"/>
            <a:ext cx="3651504" cy="4572000"/>
          </a:xfrm>
        </p:spPr>
        <p:txBody>
          <a:bodyPr numCol="1">
            <a:normAutofit/>
          </a:bodyPr>
          <a:lstStyle/>
          <a:p>
            <a:pPr>
              <a:buFont typeface="Arial" panose="020B0604020202020204" pitchFamily="34" charset="0"/>
              <a:buChar char="•"/>
            </a:pPr>
            <a:r>
              <a:rPr lang="en-US" sz="1600" dirty="0"/>
              <a:t>Intralesional steroids.</a:t>
            </a:r>
          </a:p>
          <a:p>
            <a:pPr>
              <a:buFont typeface="Arial" panose="020B0604020202020204" pitchFamily="34" charset="0"/>
              <a:buChar char="•"/>
            </a:pPr>
            <a:r>
              <a:rPr lang="en-US" sz="1600" dirty="0"/>
              <a:t>Intralesional excision( retaining the scar margin).</a:t>
            </a:r>
          </a:p>
          <a:p>
            <a:pPr>
              <a:buFont typeface="Arial" panose="020B0604020202020204" pitchFamily="34" charset="0"/>
              <a:buChar char="•"/>
            </a:pPr>
            <a:r>
              <a:rPr lang="en-US" sz="1600" dirty="0"/>
              <a:t>Laser-make them look less red and flatten. </a:t>
            </a:r>
          </a:p>
          <a:p>
            <a:pPr>
              <a:buFont typeface="Arial" panose="020B0604020202020204" pitchFamily="34" charset="0"/>
              <a:buChar char="•"/>
            </a:pPr>
            <a:r>
              <a:rPr lang="en-US" sz="1600" dirty="0"/>
              <a:t>Interferons – research.</a:t>
            </a:r>
          </a:p>
          <a:p>
            <a:pPr>
              <a:buFont typeface="Arial" panose="020B0604020202020204" pitchFamily="34" charset="0"/>
              <a:buChar char="•"/>
            </a:pPr>
            <a:r>
              <a:rPr lang="en-US" sz="1600" dirty="0"/>
              <a:t>Fluorouracil.</a:t>
            </a:r>
          </a:p>
        </p:txBody>
      </p:sp>
      <p:sp>
        <p:nvSpPr>
          <p:cNvPr id="7" name="Text Placeholder 3">
            <a:extLst>
              <a:ext uri="{FF2B5EF4-FFF2-40B4-BE49-F238E27FC236}">
                <a16:creationId xmlns:a16="http://schemas.microsoft.com/office/drawing/2014/main" id="{C8671457-4744-EF37-DF1E-5522CD607DBF}"/>
              </a:ext>
            </a:extLst>
          </p:cNvPr>
          <p:cNvSpPr txBox="1">
            <a:spLocks/>
          </p:cNvSpPr>
          <p:nvPr/>
        </p:nvSpPr>
        <p:spPr>
          <a:xfrm>
            <a:off x="4547674" y="1615281"/>
            <a:ext cx="4062926" cy="639762"/>
          </a:xfrm>
          <a:prstGeom prst="rect">
            <a:avLst/>
          </a:prstGeom>
        </p:spPr>
        <p:txBody>
          <a:bodyPr vert="horz" lIns="137160" tIns="45720" rIns="137160" bIns="45720" rtlCol="0" anchor="ctr">
            <a:normAutofit/>
          </a:bodyPr>
          <a:lstStyle>
            <a:lvl1pPr marL="0" indent="0" algn="l" defTabSz="914400" rtl="0" eaLnBrk="1" latinLnBrk="0" hangingPunct="1">
              <a:lnSpc>
                <a:spcPct val="90000"/>
              </a:lnSpc>
              <a:spcBef>
                <a:spcPts val="0"/>
              </a:spcBef>
              <a:spcAft>
                <a:spcPts val="0"/>
              </a:spcAft>
              <a:buClr>
                <a:schemeClr val="accent1"/>
              </a:buClr>
              <a:buSzPct val="100000"/>
              <a:buFont typeface="Tw Cen MT" panose="020B0602020104020603" pitchFamily="34" charset="0"/>
              <a:buNone/>
              <a:defRPr sz="2200" b="0" kern="1200" cap="none" baseline="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r>
              <a:rPr lang="en-US" sz="2000" dirty="0"/>
              <a:t>HYPERTROPHIC SCAR TREATMENT</a:t>
            </a:r>
          </a:p>
        </p:txBody>
      </p:sp>
      <p:sp>
        <p:nvSpPr>
          <p:cNvPr id="8" name="Content Placeholder 2">
            <a:extLst>
              <a:ext uri="{FF2B5EF4-FFF2-40B4-BE49-F238E27FC236}">
                <a16:creationId xmlns:a16="http://schemas.microsoft.com/office/drawing/2014/main" id="{796E172F-D967-F1B2-C540-236F56320006}"/>
              </a:ext>
            </a:extLst>
          </p:cNvPr>
          <p:cNvSpPr txBox="1">
            <a:spLocks/>
          </p:cNvSpPr>
          <p:nvPr/>
        </p:nvSpPr>
        <p:spPr>
          <a:xfrm>
            <a:off x="4547674" y="2133600"/>
            <a:ext cx="4062926" cy="4572000"/>
          </a:xfrm>
          <a:prstGeom prst="rect">
            <a:avLst/>
          </a:prstGeom>
        </p:spPr>
        <p:txBody>
          <a:bodyPr vert="horz" lIns="45720" tIns="45720" rIns="45720" bIns="45720" numCol="1"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a:buFont typeface="Arial" panose="020B0604020202020204" pitchFamily="34" charset="0"/>
              <a:buChar char="•"/>
            </a:pPr>
            <a:r>
              <a:rPr lang="en-US" sz="1600" dirty="0"/>
              <a:t>Regress </a:t>
            </a:r>
            <a:r>
              <a:rPr lang="en-US" sz="1600" dirty="0" err="1"/>
              <a:t>spont</a:t>
            </a:r>
            <a:r>
              <a:rPr lang="en-US" sz="1600" dirty="0"/>
              <a:t> if stimulating factor is removed.</a:t>
            </a:r>
          </a:p>
          <a:p>
            <a:pPr>
              <a:buFont typeface="Arial" panose="020B0604020202020204" pitchFamily="34" charset="0"/>
              <a:buChar char="•"/>
            </a:pPr>
            <a:r>
              <a:rPr lang="en-US" sz="1600" dirty="0"/>
              <a:t>Compression therapy.</a:t>
            </a:r>
          </a:p>
          <a:p>
            <a:pPr>
              <a:buFont typeface="Arial" panose="020B0604020202020204" pitchFamily="34" charset="0"/>
              <a:buChar char="•"/>
            </a:pPr>
            <a:r>
              <a:rPr lang="en-US" sz="1600" dirty="0"/>
              <a:t>Topical steroids.</a:t>
            </a:r>
          </a:p>
          <a:p>
            <a:pPr>
              <a:buFont typeface="Arial" panose="020B0604020202020204" pitchFamily="34" charset="0"/>
              <a:buChar char="•"/>
            </a:pPr>
            <a:r>
              <a:rPr lang="en-US" sz="1600" dirty="0"/>
              <a:t>Silicon gel sheeting.</a:t>
            </a:r>
          </a:p>
          <a:p>
            <a:pPr>
              <a:buFont typeface="Arial" panose="020B0604020202020204" pitchFamily="34" charset="0"/>
              <a:buChar char="•"/>
            </a:pPr>
            <a:r>
              <a:rPr lang="en-US" sz="1600" dirty="0"/>
              <a:t>Surgery.</a:t>
            </a:r>
          </a:p>
          <a:p>
            <a:pPr>
              <a:buFont typeface="Arial" panose="020B0604020202020204" pitchFamily="34" charset="0"/>
              <a:buChar char="•"/>
            </a:pPr>
            <a:r>
              <a:rPr lang="en-US" sz="1600" dirty="0"/>
              <a:t>Laser.</a:t>
            </a:r>
          </a:p>
          <a:p>
            <a:pPr>
              <a:buFont typeface="Arial" panose="020B0604020202020204" pitchFamily="34" charset="0"/>
              <a:buChar char="•"/>
            </a:pPr>
            <a:r>
              <a:rPr lang="en-US" sz="1600" dirty="0"/>
              <a:t>Topical vit E.</a:t>
            </a:r>
          </a:p>
        </p:txBody>
      </p:sp>
    </p:spTree>
    <p:extLst>
      <p:ext uri="{BB962C8B-B14F-4D97-AF65-F5344CB8AC3E}">
        <p14:creationId xmlns:p14="http://schemas.microsoft.com/office/powerpoint/2010/main" val="1294137694"/>
      </p:ext>
    </p:extLst>
  </p:cSld>
  <p:clrMapOvr>
    <a:masterClrMapping/>
  </p:clrMapOvr>
  <p:transition>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73A99-1A21-B96B-62AA-5A60B4BCD7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5F7B85-73C4-B1D3-A6F5-F10A7FF40E6B}"/>
              </a:ext>
            </a:extLst>
          </p:cNvPr>
          <p:cNvSpPr>
            <a:spLocks noGrp="1"/>
          </p:cNvSpPr>
          <p:nvPr>
            <p:ph type="title"/>
          </p:nvPr>
        </p:nvSpPr>
        <p:spPr/>
        <p:txBody>
          <a:bodyPr>
            <a:normAutofit/>
          </a:bodyPr>
          <a:lstStyle/>
          <a:p>
            <a:r>
              <a:rPr lang="en-US" b="1" dirty="0"/>
              <a:t>ABNORMAL WOUND HEALING</a:t>
            </a:r>
            <a:endParaRPr lang="en-IN" b="1" dirty="0"/>
          </a:p>
        </p:txBody>
      </p:sp>
      <p:sp>
        <p:nvSpPr>
          <p:cNvPr id="11" name="Content Placeholder 4">
            <a:extLst>
              <a:ext uri="{FF2B5EF4-FFF2-40B4-BE49-F238E27FC236}">
                <a16:creationId xmlns:a16="http://schemas.microsoft.com/office/drawing/2014/main" id="{58F8D5AB-26BF-89D8-94B9-1FDF764D8C35}"/>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sz="1800" b="1" dirty="0"/>
              <a:t>Chronic Non Healing Wounds:</a:t>
            </a:r>
          </a:p>
          <a:p>
            <a:pPr marL="0" indent="0">
              <a:buNone/>
            </a:pPr>
            <a:r>
              <a:rPr lang="en-US" sz="1800" dirty="0"/>
              <a:t>Def – wounds that have failed to proceed through an orderly and timely reparative process to produce anatomical &amp; functional integrity over a period of 3 months.</a:t>
            </a:r>
          </a:p>
          <a:p>
            <a:pPr lvl="1">
              <a:buFont typeface="Arial" panose="020B0604020202020204" pitchFamily="34" charset="0"/>
              <a:buChar char="•"/>
            </a:pPr>
            <a:r>
              <a:rPr lang="en-US" sz="1800" dirty="0"/>
              <a:t>Derangements in various stages.</a:t>
            </a:r>
          </a:p>
          <a:p>
            <a:pPr lvl="1">
              <a:buFont typeface="Arial" panose="020B0604020202020204" pitchFamily="34" charset="0"/>
              <a:buChar char="•"/>
            </a:pPr>
            <a:r>
              <a:rPr lang="en-US" sz="1800" dirty="0"/>
              <a:t>Increased/decreased levels of cytokines, growth factors, proteinases.</a:t>
            </a:r>
          </a:p>
        </p:txBody>
      </p:sp>
    </p:spTree>
    <p:extLst>
      <p:ext uri="{BB962C8B-B14F-4D97-AF65-F5344CB8AC3E}">
        <p14:creationId xmlns:p14="http://schemas.microsoft.com/office/powerpoint/2010/main" val="2199049050"/>
      </p:ext>
    </p:extLst>
  </p:cSld>
  <p:clrMapOvr>
    <a:masterClrMapping/>
  </p:clrMapOvr>
  <p:transition>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68843-C3BC-83B7-5E34-B8DACDCF39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AD4F7A-48DB-F443-2DED-A010283CE124}"/>
              </a:ext>
            </a:extLst>
          </p:cNvPr>
          <p:cNvSpPr>
            <a:spLocks noGrp="1"/>
          </p:cNvSpPr>
          <p:nvPr>
            <p:ph type="title"/>
          </p:nvPr>
        </p:nvSpPr>
        <p:spPr/>
        <p:txBody>
          <a:bodyPr>
            <a:normAutofit/>
          </a:bodyPr>
          <a:lstStyle/>
          <a:p>
            <a:r>
              <a:rPr lang="en-US" b="1" dirty="0"/>
              <a:t>ABNORMAL WOUND HEALING</a:t>
            </a:r>
            <a:endParaRPr lang="en-IN" b="1" dirty="0"/>
          </a:p>
        </p:txBody>
      </p:sp>
      <p:sp>
        <p:nvSpPr>
          <p:cNvPr id="4" name="Text Placeholder 3">
            <a:extLst>
              <a:ext uri="{FF2B5EF4-FFF2-40B4-BE49-F238E27FC236}">
                <a16:creationId xmlns:a16="http://schemas.microsoft.com/office/drawing/2014/main" id="{CFF251D5-5862-F4B1-D79C-17976FB9B292}"/>
              </a:ext>
            </a:extLst>
          </p:cNvPr>
          <p:cNvSpPr>
            <a:spLocks noGrp="1"/>
          </p:cNvSpPr>
          <p:nvPr>
            <p:ph type="body" idx="1"/>
          </p:nvPr>
        </p:nvSpPr>
        <p:spPr>
          <a:xfrm>
            <a:off x="768096" y="1615281"/>
            <a:ext cx="3291840" cy="639762"/>
          </a:xfrm>
        </p:spPr>
        <p:txBody>
          <a:bodyPr>
            <a:normAutofit/>
          </a:bodyPr>
          <a:lstStyle/>
          <a:p>
            <a:r>
              <a:rPr lang="en-US" sz="2000" dirty="0"/>
              <a:t>LOCAL</a:t>
            </a:r>
          </a:p>
        </p:txBody>
      </p:sp>
      <p:sp>
        <p:nvSpPr>
          <p:cNvPr id="3" name="Content Placeholder 2">
            <a:extLst>
              <a:ext uri="{FF2B5EF4-FFF2-40B4-BE49-F238E27FC236}">
                <a16:creationId xmlns:a16="http://schemas.microsoft.com/office/drawing/2014/main" id="{069B59F8-D44E-C291-151C-5AEBDF55A9A5}"/>
              </a:ext>
            </a:extLst>
          </p:cNvPr>
          <p:cNvSpPr>
            <a:spLocks noGrp="1"/>
          </p:cNvSpPr>
          <p:nvPr>
            <p:ph sz="half" idx="2"/>
          </p:nvPr>
        </p:nvSpPr>
        <p:spPr>
          <a:xfrm>
            <a:off x="768096" y="2133600"/>
            <a:ext cx="3651504" cy="4572000"/>
          </a:xfrm>
        </p:spPr>
        <p:txBody>
          <a:bodyPr numCol="1">
            <a:normAutofit/>
          </a:bodyPr>
          <a:lstStyle/>
          <a:p>
            <a:pPr lvl="1">
              <a:buFont typeface="Arial" panose="020B0604020202020204" pitchFamily="34" charset="0"/>
              <a:buChar char="•"/>
            </a:pPr>
            <a:r>
              <a:rPr lang="en-US" sz="1800" dirty="0"/>
              <a:t>Infection.</a:t>
            </a:r>
          </a:p>
          <a:p>
            <a:pPr lvl="1">
              <a:buFont typeface="Arial" panose="020B0604020202020204" pitchFamily="34" charset="0"/>
              <a:buChar char="•"/>
            </a:pPr>
            <a:r>
              <a:rPr lang="en-US" sz="1800" dirty="0"/>
              <a:t>Site of wound.</a:t>
            </a:r>
          </a:p>
          <a:p>
            <a:pPr lvl="1">
              <a:buFont typeface="Arial" panose="020B0604020202020204" pitchFamily="34" charset="0"/>
              <a:buChar char="•"/>
            </a:pPr>
            <a:r>
              <a:rPr lang="en-US" sz="1800" dirty="0"/>
              <a:t>Venous/lymph stasis.</a:t>
            </a:r>
          </a:p>
          <a:p>
            <a:pPr lvl="1">
              <a:buFont typeface="Arial" panose="020B0604020202020204" pitchFamily="34" charset="0"/>
              <a:buChar char="•"/>
            </a:pPr>
            <a:r>
              <a:rPr lang="en-US" sz="1800" dirty="0"/>
              <a:t>Ischemia.</a:t>
            </a:r>
          </a:p>
          <a:p>
            <a:pPr lvl="1">
              <a:buFont typeface="Arial" panose="020B0604020202020204" pitchFamily="34" charset="0"/>
              <a:buChar char="•"/>
            </a:pPr>
            <a:r>
              <a:rPr lang="en-US" sz="1800" dirty="0"/>
              <a:t>Tissue tension.</a:t>
            </a:r>
          </a:p>
          <a:p>
            <a:pPr lvl="1">
              <a:buFont typeface="Arial" panose="020B0604020202020204" pitchFamily="34" charset="0"/>
              <a:buChar char="•"/>
            </a:pPr>
            <a:r>
              <a:rPr lang="en-US" sz="1800" dirty="0"/>
              <a:t>Poor opposition.</a:t>
            </a:r>
          </a:p>
          <a:p>
            <a:pPr lvl="1">
              <a:buFont typeface="Arial" panose="020B0604020202020204" pitchFamily="34" charset="0"/>
              <a:buChar char="•"/>
            </a:pPr>
            <a:r>
              <a:rPr lang="en-US" sz="1800" dirty="0"/>
              <a:t>Topical agents.</a:t>
            </a:r>
          </a:p>
          <a:p>
            <a:pPr lvl="1">
              <a:buFont typeface="Arial" panose="020B0604020202020204" pitchFamily="34" charset="0"/>
              <a:buChar char="•"/>
            </a:pPr>
            <a:r>
              <a:rPr lang="en-US" sz="1800" dirty="0"/>
              <a:t>Ionizing radiation.</a:t>
            </a:r>
          </a:p>
          <a:p>
            <a:pPr lvl="1">
              <a:buFont typeface="Arial" panose="020B0604020202020204" pitchFamily="34" charset="0"/>
              <a:buChar char="•"/>
            </a:pPr>
            <a:r>
              <a:rPr lang="en-US" sz="1800" dirty="0"/>
              <a:t>Foreign bodies.</a:t>
            </a:r>
          </a:p>
        </p:txBody>
      </p:sp>
      <p:sp>
        <p:nvSpPr>
          <p:cNvPr id="7" name="Text Placeholder 3">
            <a:extLst>
              <a:ext uri="{FF2B5EF4-FFF2-40B4-BE49-F238E27FC236}">
                <a16:creationId xmlns:a16="http://schemas.microsoft.com/office/drawing/2014/main" id="{27BE2ED8-736D-7CA6-6619-ED64D4088F1C}"/>
              </a:ext>
            </a:extLst>
          </p:cNvPr>
          <p:cNvSpPr txBox="1">
            <a:spLocks/>
          </p:cNvSpPr>
          <p:nvPr/>
        </p:nvSpPr>
        <p:spPr>
          <a:xfrm>
            <a:off x="4547674" y="1615281"/>
            <a:ext cx="4062926" cy="639762"/>
          </a:xfrm>
          <a:prstGeom prst="rect">
            <a:avLst/>
          </a:prstGeom>
        </p:spPr>
        <p:txBody>
          <a:bodyPr vert="horz" lIns="137160" tIns="45720" rIns="137160" bIns="45720" rtlCol="0" anchor="ctr">
            <a:normAutofit/>
          </a:bodyPr>
          <a:lstStyle>
            <a:lvl1pPr marL="0" indent="0" algn="l" defTabSz="914400" rtl="0" eaLnBrk="1" latinLnBrk="0" hangingPunct="1">
              <a:lnSpc>
                <a:spcPct val="90000"/>
              </a:lnSpc>
              <a:spcBef>
                <a:spcPts val="0"/>
              </a:spcBef>
              <a:spcAft>
                <a:spcPts val="0"/>
              </a:spcAft>
              <a:buClr>
                <a:schemeClr val="accent1"/>
              </a:buClr>
              <a:buSzPct val="100000"/>
              <a:buFont typeface="Tw Cen MT" panose="020B0602020104020603" pitchFamily="34" charset="0"/>
              <a:buNone/>
              <a:defRPr sz="2200" b="0" kern="1200" cap="none" baseline="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r>
              <a:rPr lang="en-US" sz="2000" dirty="0"/>
              <a:t>SYSTEMIC</a:t>
            </a:r>
          </a:p>
        </p:txBody>
      </p:sp>
      <p:sp>
        <p:nvSpPr>
          <p:cNvPr id="8" name="Content Placeholder 2">
            <a:extLst>
              <a:ext uri="{FF2B5EF4-FFF2-40B4-BE49-F238E27FC236}">
                <a16:creationId xmlns:a16="http://schemas.microsoft.com/office/drawing/2014/main" id="{442EEE5F-47B7-AEF3-B4C2-5ED38967BFDE}"/>
              </a:ext>
            </a:extLst>
          </p:cNvPr>
          <p:cNvSpPr txBox="1">
            <a:spLocks/>
          </p:cNvSpPr>
          <p:nvPr/>
        </p:nvSpPr>
        <p:spPr>
          <a:xfrm>
            <a:off x="4547674" y="2133600"/>
            <a:ext cx="4062926" cy="4572000"/>
          </a:xfrm>
          <a:prstGeom prst="rect">
            <a:avLst/>
          </a:prstGeom>
        </p:spPr>
        <p:txBody>
          <a:bodyPr vert="horz" lIns="45720" tIns="45720" rIns="45720" bIns="45720" numCol="1"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1800" dirty="0"/>
              <a:t>Age, obesity, smoking.</a:t>
            </a:r>
          </a:p>
          <a:p>
            <a:pPr lvl="1">
              <a:buFont typeface="Arial" panose="020B0604020202020204" pitchFamily="34" charset="0"/>
              <a:buChar char="•"/>
            </a:pPr>
            <a:r>
              <a:rPr lang="en-US" sz="1800" dirty="0"/>
              <a:t>Malnutrition, vit def.</a:t>
            </a:r>
          </a:p>
          <a:p>
            <a:pPr lvl="1">
              <a:buFont typeface="Arial" panose="020B0604020202020204" pitchFamily="34" charset="0"/>
              <a:buChar char="•"/>
            </a:pPr>
            <a:r>
              <a:rPr lang="en-US" sz="1800" dirty="0"/>
              <a:t>Dm.</a:t>
            </a:r>
          </a:p>
          <a:p>
            <a:pPr lvl="1">
              <a:buFont typeface="Arial" panose="020B0604020202020204" pitchFamily="34" charset="0"/>
              <a:buChar char="•"/>
            </a:pPr>
            <a:r>
              <a:rPr lang="en-US" sz="1800" dirty="0"/>
              <a:t>Immunosuppression.</a:t>
            </a:r>
          </a:p>
          <a:p>
            <a:pPr lvl="1">
              <a:buFont typeface="Arial" panose="020B0604020202020204" pitchFamily="34" charset="0"/>
              <a:buChar char="•"/>
            </a:pPr>
            <a:r>
              <a:rPr lang="en-US" sz="1800" dirty="0"/>
              <a:t>Connective tissue disorders.</a:t>
            </a:r>
          </a:p>
          <a:p>
            <a:pPr lvl="1">
              <a:buFont typeface="Arial" panose="020B0604020202020204" pitchFamily="34" charset="0"/>
              <a:buChar char="•"/>
            </a:pPr>
            <a:r>
              <a:rPr lang="en-US" sz="1800" dirty="0"/>
              <a:t>Cytotoxic disorders.</a:t>
            </a:r>
          </a:p>
        </p:txBody>
      </p:sp>
    </p:spTree>
    <p:extLst>
      <p:ext uri="{BB962C8B-B14F-4D97-AF65-F5344CB8AC3E}">
        <p14:creationId xmlns:p14="http://schemas.microsoft.com/office/powerpoint/2010/main" val="1473755403"/>
      </p:ext>
    </p:extLst>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3084" y="2875002"/>
            <a:ext cx="3557832" cy="110799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endParaRPr lang="en-US" sz="66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107281"/>
            <a:ext cx="6248400" cy="4643437"/>
          </a:xfrm>
          <a:prstGeom prst="rect">
            <a:avLst/>
          </a:prstGeom>
        </p:spPr>
      </p:pic>
    </p:spTree>
    <p:extLst>
      <p:ext uri="{BB962C8B-B14F-4D97-AF65-F5344CB8AC3E}">
        <p14:creationId xmlns:p14="http://schemas.microsoft.com/office/powerpoint/2010/main" val="3198698348"/>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4C4CF-1F19-D176-2444-BDF128F11A0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B2EE5D6-0054-68B4-6F14-6AAFCA6C3A7A}"/>
              </a:ext>
            </a:extLst>
          </p:cNvPr>
          <p:cNvSpPr txBox="1">
            <a:spLocks/>
          </p:cNvSpPr>
          <p:nvPr/>
        </p:nvSpPr>
        <p:spPr>
          <a:xfrm>
            <a:off x="768096" y="1981200"/>
            <a:ext cx="7690104" cy="43281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sz="1800" b="1" dirty="0"/>
              <a:t>II. Classification Based On Type Of Wound</a:t>
            </a:r>
          </a:p>
          <a:p>
            <a:pPr eaLnBrk="1" hangingPunct="1">
              <a:buFont typeface="Arial" panose="020B0604020202020204" pitchFamily="34" charset="0"/>
              <a:buChar char="•"/>
            </a:pPr>
            <a:r>
              <a:rPr lang="en-US" sz="1400" dirty="0"/>
              <a:t>Clean Incised Wound</a:t>
            </a:r>
          </a:p>
          <a:p>
            <a:pPr eaLnBrk="1" hangingPunct="1">
              <a:buFont typeface="Arial" panose="020B0604020202020204" pitchFamily="34" charset="0"/>
              <a:buChar char="•"/>
            </a:pPr>
            <a:r>
              <a:rPr lang="en-US" sz="1400" dirty="0"/>
              <a:t>Lacerated Wounds</a:t>
            </a:r>
          </a:p>
          <a:p>
            <a:pPr eaLnBrk="1" hangingPunct="1">
              <a:buFont typeface="Arial" panose="020B0604020202020204" pitchFamily="34" charset="0"/>
              <a:buChar char="•"/>
            </a:pPr>
            <a:r>
              <a:rPr lang="en-US" sz="1400" dirty="0"/>
              <a:t>Bruising And Contusion</a:t>
            </a:r>
          </a:p>
          <a:p>
            <a:pPr eaLnBrk="1" hangingPunct="1">
              <a:buFont typeface="Arial" panose="020B0604020202020204" pitchFamily="34" charset="0"/>
              <a:buChar char="•"/>
            </a:pPr>
            <a:r>
              <a:rPr lang="en-US" sz="1400" dirty="0"/>
              <a:t>Hematoma</a:t>
            </a:r>
          </a:p>
          <a:p>
            <a:pPr eaLnBrk="1" hangingPunct="1">
              <a:buFont typeface="Arial" panose="020B0604020202020204" pitchFamily="34" charset="0"/>
              <a:buChar char="•"/>
            </a:pPr>
            <a:r>
              <a:rPr lang="en-US" sz="1400" dirty="0"/>
              <a:t>Closed Blunt Injury.</a:t>
            </a:r>
          </a:p>
          <a:p>
            <a:pPr eaLnBrk="1" hangingPunct="1">
              <a:buFont typeface="Arial" panose="020B0604020202020204" pitchFamily="34" charset="0"/>
              <a:buChar char="•"/>
            </a:pPr>
            <a:r>
              <a:rPr lang="en-US" sz="1400" dirty="0"/>
              <a:t>Puncture Wounds And Bites</a:t>
            </a:r>
          </a:p>
          <a:p>
            <a:pPr eaLnBrk="1" hangingPunct="1">
              <a:buFont typeface="Arial" panose="020B0604020202020204" pitchFamily="34" charset="0"/>
              <a:buChar char="•"/>
            </a:pPr>
            <a:r>
              <a:rPr lang="en-US" sz="1400" dirty="0"/>
              <a:t>Abrasion</a:t>
            </a:r>
          </a:p>
          <a:p>
            <a:pPr eaLnBrk="1" hangingPunct="1">
              <a:buFont typeface="Arial" panose="020B0604020202020204" pitchFamily="34" charset="0"/>
              <a:buChar char="•"/>
            </a:pPr>
            <a:r>
              <a:rPr lang="en-US" sz="1400" dirty="0"/>
              <a:t>Traction And Avulsion Injury</a:t>
            </a:r>
          </a:p>
          <a:p>
            <a:pPr eaLnBrk="1" hangingPunct="1">
              <a:buFont typeface="Arial" panose="020B0604020202020204" pitchFamily="34" charset="0"/>
              <a:buChar char="•"/>
            </a:pPr>
            <a:r>
              <a:rPr lang="en-US" sz="1400" dirty="0"/>
              <a:t>Crush Injury</a:t>
            </a:r>
          </a:p>
          <a:p>
            <a:pPr eaLnBrk="1" hangingPunct="1">
              <a:buFont typeface="Arial" panose="020B0604020202020204" pitchFamily="34" charset="0"/>
              <a:buChar char="•"/>
            </a:pPr>
            <a:r>
              <a:rPr lang="en-US" sz="1400" dirty="0"/>
              <a:t>Gunshots, Bone Injuries Open Or Closed</a:t>
            </a:r>
          </a:p>
          <a:p>
            <a:pPr eaLnBrk="1" hangingPunct="1">
              <a:buFont typeface="Arial" panose="020B0604020202020204" pitchFamily="34" charset="0"/>
              <a:buChar char="•"/>
            </a:pPr>
            <a:r>
              <a:rPr lang="en-US" sz="1400" dirty="0"/>
              <a:t>Penetrating Wounds</a:t>
            </a:r>
          </a:p>
        </p:txBody>
      </p:sp>
      <p:sp>
        <p:nvSpPr>
          <p:cNvPr id="8" name="Title 1">
            <a:extLst>
              <a:ext uri="{FF2B5EF4-FFF2-40B4-BE49-F238E27FC236}">
                <a16:creationId xmlns:a16="http://schemas.microsoft.com/office/drawing/2014/main" id="{8CA0017C-3FCF-39F6-6AB9-7626C376DD64}"/>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CLASSIFICATION OF WOUNDS</a:t>
            </a:r>
          </a:p>
        </p:txBody>
      </p:sp>
    </p:spTree>
    <p:extLst>
      <p:ext uri="{BB962C8B-B14F-4D97-AF65-F5344CB8AC3E}">
        <p14:creationId xmlns:p14="http://schemas.microsoft.com/office/powerpoint/2010/main" val="490140040"/>
      </p:ext>
    </p:extLst>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4977A-6E0B-D0A6-6138-263AA461C0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BDDEBB-D3FF-68BD-7868-E72076A39EE3}"/>
              </a:ext>
            </a:extLst>
          </p:cNvPr>
          <p:cNvSpPr>
            <a:spLocks noGrp="1"/>
          </p:cNvSpPr>
          <p:nvPr>
            <p:ph type="title"/>
          </p:nvPr>
        </p:nvSpPr>
        <p:spPr/>
        <p:txBody>
          <a:bodyPr/>
          <a:lstStyle/>
          <a:p>
            <a:r>
              <a:rPr lang="en-US" b="1" dirty="0"/>
              <a:t>CLASSIFICATION OF WOUNDS</a:t>
            </a:r>
            <a:endParaRPr lang="en-IN" b="1" dirty="0"/>
          </a:p>
        </p:txBody>
      </p:sp>
      <p:sp>
        <p:nvSpPr>
          <p:cNvPr id="3" name="Content Placeholder 2">
            <a:extLst>
              <a:ext uri="{FF2B5EF4-FFF2-40B4-BE49-F238E27FC236}">
                <a16:creationId xmlns:a16="http://schemas.microsoft.com/office/drawing/2014/main" id="{59B3BF16-CDF8-3600-269B-FD3A3C8740DC}"/>
              </a:ext>
            </a:extLst>
          </p:cNvPr>
          <p:cNvSpPr>
            <a:spLocks noGrp="1"/>
          </p:cNvSpPr>
          <p:nvPr>
            <p:ph idx="1"/>
          </p:nvPr>
        </p:nvSpPr>
        <p:spPr/>
        <p:txBody>
          <a:bodyPr/>
          <a:lstStyle/>
          <a:p>
            <a:pPr marL="0" indent="0">
              <a:buNone/>
            </a:pPr>
            <a:r>
              <a:rPr lang="en-IN" sz="1800" b="1" dirty="0"/>
              <a:t>III. Classification Based On Thickness Of The Wound</a:t>
            </a:r>
          </a:p>
          <a:p>
            <a:pPr>
              <a:buFont typeface="Arial" panose="020B0604020202020204" pitchFamily="34" charset="0"/>
              <a:buChar char="•"/>
            </a:pPr>
            <a:r>
              <a:rPr lang="en-US" sz="1400" dirty="0"/>
              <a:t>Superficial – Only Epidermis &amp; Dermal Papillae</a:t>
            </a:r>
          </a:p>
          <a:p>
            <a:pPr>
              <a:buFont typeface="Arial" panose="020B0604020202020204" pitchFamily="34" charset="0"/>
              <a:buChar char="•"/>
            </a:pPr>
            <a:r>
              <a:rPr lang="en-US" sz="1400" dirty="0"/>
              <a:t>Partial Thickness – Deeper Dermis, Hair Follicles And Sweat Glands Are Left Behind</a:t>
            </a:r>
          </a:p>
          <a:p>
            <a:pPr>
              <a:buFont typeface="Arial" panose="020B0604020202020204" pitchFamily="34" charset="0"/>
              <a:buChar char="•"/>
            </a:pPr>
            <a:r>
              <a:rPr lang="en-US" sz="1400" dirty="0"/>
              <a:t>Full Thickness – L/O Skin And </a:t>
            </a:r>
            <a:r>
              <a:rPr lang="en-US" sz="1400" dirty="0" err="1"/>
              <a:t>Subcut</a:t>
            </a:r>
            <a:r>
              <a:rPr lang="en-US" sz="1400" dirty="0"/>
              <a:t>.</a:t>
            </a:r>
          </a:p>
          <a:p>
            <a:pPr>
              <a:buFont typeface="Arial" panose="020B0604020202020204" pitchFamily="34" charset="0"/>
              <a:buChar char="•"/>
            </a:pPr>
            <a:r>
              <a:rPr lang="en-US" sz="1400" dirty="0"/>
              <a:t>Deep Wounds – Deep Fascia, Muscles, Deeper Tissue Are Involved</a:t>
            </a:r>
          </a:p>
          <a:p>
            <a:pPr>
              <a:buFont typeface="Arial" panose="020B0604020202020204" pitchFamily="34" charset="0"/>
              <a:buChar char="•"/>
            </a:pPr>
            <a:r>
              <a:rPr lang="en-US" sz="1400" dirty="0"/>
              <a:t>Penetrating Wounds – Into Organs, Cavities</a:t>
            </a:r>
          </a:p>
          <a:p>
            <a:pPr>
              <a:buFont typeface="Arial" panose="020B0604020202020204" pitchFamily="34" charset="0"/>
              <a:buChar char="•"/>
            </a:pPr>
            <a:r>
              <a:rPr lang="en-US" sz="1400" dirty="0"/>
              <a:t>Complex Wounds – Involving Vessels, Nerves</a:t>
            </a:r>
            <a:endParaRPr lang="en-IN" sz="1400" dirty="0"/>
          </a:p>
        </p:txBody>
      </p:sp>
    </p:spTree>
    <p:extLst>
      <p:ext uri="{BB962C8B-B14F-4D97-AF65-F5344CB8AC3E}">
        <p14:creationId xmlns:p14="http://schemas.microsoft.com/office/powerpoint/2010/main" val="2007340127"/>
      </p:ext>
    </p:extLst>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77B1C-7A78-34B7-06C6-A0BA8550A8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CB1501-E35D-6401-9E9B-3CB94FBF3AFB}"/>
              </a:ext>
            </a:extLst>
          </p:cNvPr>
          <p:cNvSpPr>
            <a:spLocks noGrp="1"/>
          </p:cNvSpPr>
          <p:nvPr>
            <p:ph type="title"/>
          </p:nvPr>
        </p:nvSpPr>
        <p:spPr/>
        <p:txBody>
          <a:bodyPr/>
          <a:lstStyle/>
          <a:p>
            <a:r>
              <a:rPr lang="en-US" b="1" dirty="0"/>
              <a:t>CLASSIFICATION OF WOUNDS</a:t>
            </a:r>
            <a:endParaRPr lang="en-IN" b="1" dirty="0"/>
          </a:p>
        </p:txBody>
      </p:sp>
      <p:sp>
        <p:nvSpPr>
          <p:cNvPr id="3" name="Content Placeholder 2">
            <a:extLst>
              <a:ext uri="{FF2B5EF4-FFF2-40B4-BE49-F238E27FC236}">
                <a16:creationId xmlns:a16="http://schemas.microsoft.com/office/drawing/2014/main" id="{FAFB2FC0-380C-F4B9-515D-3EC9EB28891C}"/>
              </a:ext>
            </a:extLst>
          </p:cNvPr>
          <p:cNvSpPr>
            <a:spLocks noGrp="1"/>
          </p:cNvSpPr>
          <p:nvPr>
            <p:ph idx="1"/>
          </p:nvPr>
        </p:nvSpPr>
        <p:spPr>
          <a:xfrm>
            <a:off x="768096" y="2286000"/>
            <a:ext cx="4032503" cy="4023360"/>
          </a:xfrm>
        </p:spPr>
        <p:txBody>
          <a:bodyPr/>
          <a:lstStyle/>
          <a:p>
            <a:pPr marL="0" indent="0">
              <a:buNone/>
            </a:pPr>
            <a:r>
              <a:rPr lang="en-IN" sz="1800" b="1" dirty="0"/>
              <a:t>IV. Classification </a:t>
            </a:r>
            <a:r>
              <a:rPr lang="en-US" sz="1800" b="1" dirty="0"/>
              <a:t>Of Surgical Wounds Clean Wound</a:t>
            </a:r>
            <a:endParaRPr lang="en-IN" sz="1800" b="1" dirty="0"/>
          </a:p>
          <a:p>
            <a:pPr marL="0" indent="0">
              <a:buNone/>
            </a:pPr>
            <a:r>
              <a:rPr lang="en-US" sz="1400" dirty="0"/>
              <a:t>Herniorrhaphy. Excisions. Surgeries of the brain, joints, heart transplant.</a:t>
            </a:r>
          </a:p>
          <a:p>
            <a:pPr marL="0" indent="0">
              <a:buNone/>
            </a:pPr>
            <a:r>
              <a:rPr lang="en-US" sz="1400" dirty="0"/>
              <a:t>*Infective rate is less than 2%.</a:t>
            </a:r>
          </a:p>
          <a:p>
            <a:pPr marL="0" indent="0">
              <a:buNone/>
            </a:pPr>
            <a:endParaRPr lang="en-US" sz="1400" dirty="0"/>
          </a:p>
          <a:p>
            <a:pPr marL="0" indent="0">
              <a:buNone/>
            </a:pPr>
            <a:r>
              <a:rPr lang="en-IN" sz="1400" dirty="0"/>
              <a:t>Clean Contaminated Wound Appendicectomy, Bowel Surgeries, Gallbladder &amp; Pancreatic Surgeries.</a:t>
            </a:r>
          </a:p>
          <a:p>
            <a:pPr marL="0" indent="0">
              <a:buNone/>
            </a:pPr>
            <a:r>
              <a:rPr lang="en-IN" sz="1400" dirty="0"/>
              <a:t>*Infective Rate Is 10%.</a:t>
            </a:r>
          </a:p>
          <a:p>
            <a:pPr marL="0" indent="0">
              <a:buNone/>
            </a:pPr>
            <a:endParaRPr lang="en-US" sz="1400" dirty="0"/>
          </a:p>
        </p:txBody>
      </p:sp>
      <p:pic>
        <p:nvPicPr>
          <p:cNvPr id="4" name="Picture 3">
            <a:extLst>
              <a:ext uri="{FF2B5EF4-FFF2-40B4-BE49-F238E27FC236}">
                <a16:creationId xmlns:a16="http://schemas.microsoft.com/office/drawing/2014/main" id="{24206173-0C0F-0F3A-8A18-E2BE27592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2084832"/>
            <a:ext cx="1753775" cy="1648968"/>
          </a:xfrm>
          <a:prstGeom prst="rect">
            <a:avLst/>
          </a:prstGeom>
        </p:spPr>
      </p:pic>
      <p:pic>
        <p:nvPicPr>
          <p:cNvPr id="5" name="Picture 4">
            <a:extLst>
              <a:ext uri="{FF2B5EF4-FFF2-40B4-BE49-F238E27FC236}">
                <a16:creationId xmlns:a16="http://schemas.microsoft.com/office/drawing/2014/main" id="{F5A553F5-23E6-7464-0D70-C648F8BF68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487" y="4299989"/>
            <a:ext cx="2235888" cy="1648968"/>
          </a:xfrm>
          <a:prstGeom prst="rect">
            <a:avLst/>
          </a:prstGeom>
        </p:spPr>
      </p:pic>
    </p:spTree>
    <p:extLst>
      <p:ext uri="{BB962C8B-B14F-4D97-AF65-F5344CB8AC3E}">
        <p14:creationId xmlns:p14="http://schemas.microsoft.com/office/powerpoint/2010/main" val="1183646949"/>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D2794-F62B-C6BE-8E14-9AC261DAA3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DF3CA6-15A7-E072-C084-3AC97154E00B}"/>
              </a:ext>
            </a:extLst>
          </p:cNvPr>
          <p:cNvSpPr>
            <a:spLocks noGrp="1"/>
          </p:cNvSpPr>
          <p:nvPr>
            <p:ph type="title"/>
          </p:nvPr>
        </p:nvSpPr>
        <p:spPr/>
        <p:txBody>
          <a:bodyPr/>
          <a:lstStyle/>
          <a:p>
            <a:r>
              <a:rPr lang="en-US" b="1" dirty="0"/>
              <a:t>CLASSIFICATION OF SURGICAL WOUNDS</a:t>
            </a:r>
          </a:p>
        </p:txBody>
      </p:sp>
      <p:sp>
        <p:nvSpPr>
          <p:cNvPr id="3" name="Content Placeholder 2">
            <a:extLst>
              <a:ext uri="{FF2B5EF4-FFF2-40B4-BE49-F238E27FC236}">
                <a16:creationId xmlns:a16="http://schemas.microsoft.com/office/drawing/2014/main" id="{5CA12EB0-2486-2B8C-C693-C789DFEB3D8A}"/>
              </a:ext>
            </a:extLst>
          </p:cNvPr>
          <p:cNvSpPr>
            <a:spLocks noGrp="1"/>
          </p:cNvSpPr>
          <p:nvPr>
            <p:ph idx="1"/>
          </p:nvPr>
        </p:nvSpPr>
        <p:spPr>
          <a:xfrm>
            <a:off x="768096" y="2286000"/>
            <a:ext cx="4032503" cy="4023360"/>
          </a:xfrm>
        </p:spPr>
        <p:txBody>
          <a:bodyPr/>
          <a:lstStyle/>
          <a:p>
            <a:pPr marL="0" indent="0">
              <a:buNone/>
            </a:pPr>
            <a:r>
              <a:rPr lang="en-US" sz="1800" b="1" dirty="0"/>
              <a:t>Contaminated Wound</a:t>
            </a:r>
          </a:p>
          <a:p>
            <a:pPr marL="0" indent="0">
              <a:buNone/>
            </a:pPr>
            <a:r>
              <a:rPr lang="en-US" sz="1800" dirty="0"/>
              <a:t>Acute abdominal conditions, open fresh accidental wounds.</a:t>
            </a:r>
          </a:p>
        </p:txBody>
      </p:sp>
      <p:pic>
        <p:nvPicPr>
          <p:cNvPr id="6" name="Picture 5">
            <a:extLst>
              <a:ext uri="{FF2B5EF4-FFF2-40B4-BE49-F238E27FC236}">
                <a16:creationId xmlns:a16="http://schemas.microsoft.com/office/drawing/2014/main" id="{CDE1ED79-B892-2AFB-E328-92DFA3671E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429000"/>
            <a:ext cx="3733800" cy="2581275"/>
          </a:xfrm>
          <a:prstGeom prst="rect">
            <a:avLst/>
          </a:prstGeom>
        </p:spPr>
      </p:pic>
    </p:spTree>
    <p:extLst>
      <p:ext uri="{BB962C8B-B14F-4D97-AF65-F5344CB8AC3E}">
        <p14:creationId xmlns:p14="http://schemas.microsoft.com/office/powerpoint/2010/main" val="2563023375"/>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DFD29-4026-6CDF-A8F4-A59F24532C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A71D5C-128B-03C7-FA22-67CBB95A5502}"/>
              </a:ext>
            </a:extLst>
          </p:cNvPr>
          <p:cNvSpPr>
            <a:spLocks noGrp="1"/>
          </p:cNvSpPr>
          <p:nvPr>
            <p:ph type="title"/>
          </p:nvPr>
        </p:nvSpPr>
        <p:spPr/>
        <p:txBody>
          <a:bodyPr/>
          <a:lstStyle/>
          <a:p>
            <a:r>
              <a:rPr lang="en-US" b="1" dirty="0"/>
              <a:t>Types of Wound Healing</a:t>
            </a:r>
          </a:p>
        </p:txBody>
      </p:sp>
      <p:sp>
        <p:nvSpPr>
          <p:cNvPr id="3" name="Content Placeholder 2">
            <a:extLst>
              <a:ext uri="{FF2B5EF4-FFF2-40B4-BE49-F238E27FC236}">
                <a16:creationId xmlns:a16="http://schemas.microsoft.com/office/drawing/2014/main" id="{E159CE19-B65B-34BD-0E02-75FB2A3622EA}"/>
              </a:ext>
            </a:extLst>
          </p:cNvPr>
          <p:cNvSpPr>
            <a:spLocks noGrp="1"/>
          </p:cNvSpPr>
          <p:nvPr>
            <p:ph idx="1"/>
          </p:nvPr>
        </p:nvSpPr>
        <p:spPr>
          <a:xfrm>
            <a:off x="768096" y="2286000"/>
            <a:ext cx="4032503" cy="4023360"/>
          </a:xfrm>
        </p:spPr>
        <p:txBody>
          <a:bodyPr/>
          <a:lstStyle/>
          <a:p>
            <a:pPr marL="0" indent="0">
              <a:buNone/>
            </a:pPr>
            <a:r>
              <a:rPr lang="en-US" sz="1800" b="1" dirty="0"/>
              <a:t>Primary Healing (First Intention):</a:t>
            </a:r>
          </a:p>
          <a:p>
            <a:pPr lvl="1">
              <a:buFont typeface="Arial" panose="020B0604020202020204" pitchFamily="34" charset="0"/>
              <a:buChar char="•"/>
            </a:pPr>
            <a:r>
              <a:rPr lang="en-US" sz="1800" dirty="0"/>
              <a:t>Clean incised wound or surgical wound</a:t>
            </a:r>
          </a:p>
          <a:p>
            <a:pPr lvl="1">
              <a:buFont typeface="Arial" panose="020B0604020202020204" pitchFamily="34" charset="0"/>
              <a:buChar char="•"/>
            </a:pPr>
            <a:r>
              <a:rPr lang="en-US" sz="1800" dirty="0"/>
              <a:t>More epithelial regeneration than fibrosis.</a:t>
            </a:r>
          </a:p>
          <a:p>
            <a:pPr lvl="1">
              <a:buFont typeface="Arial" panose="020B0604020202020204" pitchFamily="34" charset="0"/>
              <a:buChar char="•"/>
            </a:pPr>
            <a:r>
              <a:rPr lang="en-US" sz="1800" dirty="0"/>
              <a:t>Wound heals rapidly with complete closure.</a:t>
            </a:r>
          </a:p>
        </p:txBody>
      </p:sp>
      <p:pic>
        <p:nvPicPr>
          <p:cNvPr id="4" name="Picture 3">
            <a:extLst>
              <a:ext uri="{FF2B5EF4-FFF2-40B4-BE49-F238E27FC236}">
                <a16:creationId xmlns:a16="http://schemas.microsoft.com/office/drawing/2014/main" id="{5AAD4EB7-4D60-E525-3AAF-978E41328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766" y="4348110"/>
            <a:ext cx="6820468" cy="1961250"/>
          </a:xfrm>
          <a:prstGeom prst="rect">
            <a:avLst/>
          </a:prstGeom>
        </p:spPr>
      </p:pic>
    </p:spTree>
    <p:extLst>
      <p:ext uri="{BB962C8B-B14F-4D97-AF65-F5344CB8AC3E}">
        <p14:creationId xmlns:p14="http://schemas.microsoft.com/office/powerpoint/2010/main" val="3584176399"/>
      </p:ext>
    </p:extLst>
  </p:cSld>
  <p:clrMapOvr>
    <a:masterClrMapping/>
  </p:clrMapOvr>
  <p:transition>
    <p:cu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WOUND HEALING&amp;#x0D;&amp;#x0A;&amp;quot;&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14 - &amp;quot;PHASES OF WOUND HEALING&amp;quot;&quot;/&gt;&lt;property id=&quot;20307&quot; value=&quot;259&quot;/&gt;&lt;/object&gt;&lt;object type=&quot;3&quot; unique_id=&quot;10007&quot;&gt;&lt;property id=&quot;20148&quot; value=&quot;5&quot;/&gt;&lt;property id=&quot;20300&quot; value=&quot;Slide 15&quot;/&gt;&lt;property id=&quot;20307&quot; value=&quot;258&quot;/&gt;&lt;/object&gt;&lt;object type=&quot;3&quot; unique_id=&quot;10008&quot;&gt;&lt;property id=&quot;20148&quot; value=&quot;5&quot;/&gt;&lt;property id=&quot;20300&quot; value=&quot;Slide 19 - &amp;quot;INFLAMMATORY PHASE (REACTIVE PHASE)&amp;quot;&quot;/&gt;&lt;property id=&quot;20307&quot; value=&quot;260&quot;/&gt;&lt;/object&gt;&lt;object type=&quot;3&quot; unique_id=&quot;10009&quot;&gt;&lt;property id=&quot;20148&quot; value=&quot;5&quot;/&gt;&lt;property id=&quot;20300&quot; value=&quot;Slide 36 - &amp;quot;MATURATIONAL PHASE (REMODELLING PHASE)&amp;quot;&quot;/&gt;&lt;property id=&quot;20307&quot; value=&quot;261&quot;/&gt;&lt;/object&gt;&lt;object type=&quot;3&quot; unique_id=&quot;10075&quot;&gt;&lt;property id=&quot;20148&quot; value=&quot;5&quot;/&gt;&lt;property id=&quot;20300&quot; value=&quot;Slide 16 - &amp;quot;INFLAMMATORY PHASE (REACTIVE PHASE)&amp;quot;&quot;/&gt;&lt;property id=&quot;20307&quot; value=&quot;266&quot;/&gt;&lt;/object&gt;&lt;object type=&quot;3&quot; unique_id=&quot;10076&quot;&gt;&lt;property id=&quot;20148&quot; value=&quot;5&quot;/&gt;&lt;property id=&quot;20300&quot; value=&quot;Slide 30 - &amp;quot;PROLIFERATIVE PHASE(REGENERATIVE PHASE)&amp;quot;&quot;/&gt;&lt;property id=&quot;20307&quot; value=&quot;264&quot;/&gt;&lt;/object&gt;&lt;object type=&quot;3&quot; unique_id=&quot;10077&quot;&gt;&lt;property id=&quot;20148&quot; value=&quot;5&quot;/&gt;&lt;property id=&quot;20300&quot; value=&quot;Slide 33 - &amp;quot;PROLIFERATIVE PHASE(REGENERATIVE PHASE)&amp;quot;&quot;/&gt;&lt;property id=&quot;20307&quot; value=&quot;265&quot;/&gt;&lt;/object&gt;&lt;object type=&quot;3&quot; unique_id=&quot;10078&quot;&gt;&lt;property id=&quot;20148&quot; value=&quot;5&quot;/&gt;&lt;property id=&quot;20300&quot; value=&quot;Slide 34 - &amp;quot;MATURATIONAL PHASE (REMODELLING PHASE)&amp;quot;&quot;/&gt;&lt;property id=&quot;20307&quot; value=&quot;262&quot;/&gt;&lt;/object&gt;&lt;object type=&quot;3&quot; unique_id=&quot;10118&quot;&gt;&lt;property id=&quot;20148&quot; value=&quot;5&quot;/&gt;&lt;property id=&quot;20300&quot; value=&quot;Slide 18 - &amp;quot;INFLAMMATORY PHASE (REACTIVE PHASE)&amp;quot;&quot;/&gt;&lt;property id=&quot;20307&quot; value=&quot;267&quot;/&gt;&lt;/object&gt;&lt;object type=&quot;3&quot; unique_id=&quot;10175&quot;&gt;&lt;property id=&quot;20148&quot; value=&quot;5&quot;/&gt;&lt;property id=&quot;20300&quot; value=&quot;Slide 3 - &amp;quot;CLASSIFICATION OF WOUNDS&amp;quot;&quot;/&gt;&lt;property id=&quot;20307&quot; value=&quot;268&quot;/&gt;&lt;/object&gt;&lt;object type=&quot;3&quot; unique_id=&quot;10281&quot;&gt;&lt;property id=&quot;20148&quot; value=&quot;5&quot;/&gt;&lt;property id=&quot;20300&quot; value=&quot;Slide 4 - &amp;quot;CLASSIFICATION OF WOUNDS&amp;quot;&quot;/&gt;&lt;property id=&quot;20307&quot; value=&quot;269&quot;/&gt;&lt;/object&gt;&lt;object type=&quot;3&quot; unique_id=&quot;10282&quot;&gt;&lt;property id=&quot;20148&quot; value=&quot;5&quot;/&gt;&lt;property id=&quot;20300&quot; value=&quot;Slide 6 - &amp;quot;CLASSIFICATION OF WOUNDS&amp;quot;&quot;/&gt;&lt;property id=&quot;20307&quot; value=&quot;270&quot;/&gt;&lt;/object&gt;&lt;object type=&quot;3&quot; unique_id=&quot;10283&quot;&gt;&lt;property id=&quot;20148&quot; value=&quot;5&quot;/&gt;&lt;property id=&quot;20300&quot; value=&quot;Slide 7 - &amp;quot;CLASSIFICATION OF WOUNDS&amp;quot;&quot;/&gt;&lt;property id=&quot;20307&quot; value=&quot;271&quot;/&gt;&lt;/object&gt;&lt;object type=&quot;3&quot; unique_id=&quot;10284&quot;&gt;&lt;property id=&quot;20148&quot; value=&quot;5&quot;/&gt;&lt;property id=&quot;20300&quot; value=&quot;Slide 8 - &amp;quot;CLASSIFICATION OF WOUNDS&amp;quot;&quot;/&gt;&lt;property id=&quot;20307&quot; value=&quot;272&quot;/&gt;&lt;/object&gt;&lt;object type=&quot;3&quot; unique_id=&quot;10285&quot;&gt;&lt;property id=&quot;20148&quot; value=&quot;5&quot;/&gt;&lt;property id=&quot;20300&quot; value=&quot;Slide 11 - &amp;quot;Types of Wound HealinG&amp;quot;&quot;/&gt;&lt;property id=&quot;20307&quot; value=&quot;273&quot;/&gt;&lt;/object&gt;&lt;object type=&quot;3&quot; unique_id=&quot;10786&quot;&gt;&lt;property id=&quot;20148&quot; value=&quot;5&quot;/&gt;&lt;property id=&quot;20300&quot; value=&quot;Slide 13 - &amp;quot;Types of Wound HealinG&amp;quot;&quot;/&gt;&lt;property id=&quot;20307&quot; value=&quot;274&quot;/&gt;&lt;/object&gt;&lt;object type=&quot;3&quot; unique_id=&quot;10934&quot;&gt;&lt;property id=&quot;20148&quot; value=&quot;5&quot;/&gt;&lt;property id=&quot;20300&quot; value=&quot;Slide 21 - &amp;quot;INFLAMMATORY PHASE (REACTIVE PHASE)&amp;quot;&quot;/&gt;&lt;property id=&quot;20307&quot; value=&quot;275&quot;/&gt;&lt;/object&gt;&lt;object type=&quot;3&quot; unique_id=&quot;11199&quot;&gt;&lt;property id=&quot;20148&quot; value=&quot;5&quot;/&gt;&lt;property id=&quot;20300&quot; value=&quot;Slide 20 - &amp;quot;INFLAMMATORY PHASE (REACTIVE PHASE)&amp;quot;&quot;/&gt;&lt;property id=&quot;20307&quot; value=&quot;280&quot;/&gt;&lt;/object&gt;&lt;object type=&quot;3&quot; unique_id=&quot;11200&quot;&gt;&lt;property id=&quot;20148&quot; value=&quot;5&quot;/&gt;&lt;property id=&quot;20300&quot; value=&quot;Slide 22 - &amp;quot;INFLAMMATORY PHASE (REACTIVE PHASE)&amp;quot;&quot;/&gt;&lt;property id=&quot;20307&quot; value=&quot;281&quot;/&gt;&lt;/object&gt;&lt;object type=&quot;3&quot; unique_id=&quot;11201&quot;&gt;&lt;property id=&quot;20148&quot; value=&quot;5&quot;/&gt;&lt;property id=&quot;20300&quot; value=&quot;Slide 23 - &amp;quot;INFLAMMATORY PHASE (REACTIVE PHASE)&amp;quot;&quot;/&gt;&lt;property id=&quot;20307&quot; value=&quot;279&quot;/&gt;&lt;/object&gt;&lt;object type=&quot;3&quot; unique_id=&quot;11202&quot;&gt;&lt;property id=&quot;20148&quot; value=&quot;5&quot;/&gt;&lt;property id=&quot;20300&quot; value=&quot;Slide 26 - &amp;quot;INFLAMMATORY PHASE (REACTIVE PHASE)&amp;quot;&quot;/&gt;&lt;property id=&quot;20307&quot; value=&quot;278&quot;/&gt;&lt;/object&gt;&lt;object type=&quot;3&quot; unique_id=&quot;11203&quot;&gt;&lt;property id=&quot;20148&quot; value=&quot;5&quot;/&gt;&lt;property id=&quot;20300&quot; value=&quot;Slide 27 - &amp;quot;PROLIFERATIVE PHASE(REGENERATIVE PHASE)&amp;quot;&quot;/&gt;&lt;property id=&quot;20307&quot; value=&quot;277&quot;/&gt;&lt;/object&gt;&lt;object type=&quot;3&quot; unique_id=&quot;11204&quot;&gt;&lt;property id=&quot;20148&quot; value=&quot;5&quot;/&gt;&lt;property id=&quot;20300&quot; value=&quot;Slide 28 - &amp;quot;PROLIFERATIVE PHASE(REGENERATIVE PHASE)&amp;quot;&quot;/&gt;&lt;property id=&quot;20307&quot; value=&quot;276&quot;/&gt;&lt;/object&gt;&lt;object type=&quot;3&quot; unique_id=&quot;11905&quot;&gt;&lt;property id=&quot;20148&quot; value=&quot;5&quot;/&gt;&lt;property id=&quot;20300&quot; value=&quot;Slide 37 - &amp;quot;ABNORMAL WOUND HEALING&amp;quot;&quot;/&gt;&lt;property id=&quot;20307&quot; value=&quot;282&quot;/&gt;&lt;/object&gt;&lt;object type=&quot;3&quot; unique_id=&quot;12225&quot;&gt;&lt;property id=&quot;20148&quot; value=&quot;5&quot;/&gt;&lt;property id=&quot;20300&quot; value=&quot;Slide 40 - &amp;quot;ABNORMAL WOUND HEALING&amp;quot;&quot;/&gt;&lt;property id=&quot;20307&quot; value=&quot;283&quot;/&gt;&lt;/object&gt;&lt;object type=&quot;3&quot; unique_id=&quot;12376&quot;&gt;&lt;property id=&quot;20148&quot; value=&quot;5&quot;/&gt;&lt;property id=&quot;20300&quot; value=&quot;Slide 41 - &amp;quot;FACTORS AFFECTING WOUND HEALING&amp;quot;&quot;/&gt;&lt;property id=&quot;20307&quot; value=&quot;284&quot;/&gt;&lt;/object&gt;&lt;object type=&quot;3&quot; unique_id=&quot;12470&quot;&gt;&lt;property id=&quot;20148&quot; value=&quot;5&quot;/&gt;&lt;property id=&quot;20300&quot; value=&quot;Slide 42 - &amp;quot;THANK YOU&amp;quot;&quot;/&gt;&lt;property id=&quot;20307&quot; value=&quot;285&quot;/&gt;&lt;/object&gt;&lt;object type=&quot;3&quot; unique_id=&quot;12503&quot;&gt;&lt;property id=&quot;20148&quot; value=&quot;5&quot;/&gt;&lt;property id=&quot;20300&quot; value=&quot;Slide 5&quot;/&gt;&lt;property id=&quot;20307&quot; value=&quot;286&quot;/&gt;&lt;/object&gt;&lt;object type=&quot;3&quot; unique_id=&quot;12768&quot;&gt;&lt;property id=&quot;20148&quot; value=&quot;5&quot;/&gt;&lt;property id=&quot;20300&quot; value=&quot;Slide 9 - &amp;quot;CLASSIFICATION OF WOUNDS&amp;quot;&quot;/&gt;&lt;property id=&quot;20307&quot; value=&quot;291&quot;/&gt;&lt;/object&gt;&lt;object type=&quot;3&quot; unique_id=&quot;12769&quot;&gt;&lt;property id=&quot;20148&quot; value=&quot;5&quot;/&gt;&lt;property id=&quot;20300&quot; value=&quot;Slide 10&quot;/&gt;&lt;property id=&quot;20307&quot; value=&quot;288&quot;/&gt;&lt;/object&gt;&lt;object type=&quot;3&quot; unique_id=&quot;12879&quot;&gt;&lt;property id=&quot;20148&quot; value=&quot;5&quot;/&gt;&lt;property id=&quot;20300&quot; value=&quot;Slide 12 - &amp;quot;Types of Wound HealinG&amp;quot;&quot;/&gt;&lt;property id=&quot;20307&quot; value=&quot;292&quot;/&gt;&lt;/object&gt;&lt;object type=&quot;3&quot; unique_id=&quot;13061&quot;&gt;&lt;property id=&quot;20148&quot; value=&quot;5&quot;/&gt;&lt;property id=&quot;20300&quot; value=&quot;Slide 17 - &amp;quot;INFLAMMATORY PHASE (REACTIVE PHASE)&amp;quot;&quot;/&gt;&lt;property id=&quot;20307&quot; value=&quot;293&quot;/&gt;&lt;/object&gt;&lt;object type=&quot;3&quot; unique_id=&quot;13173&quot;&gt;&lt;property id=&quot;20148&quot; value=&quot;5&quot;/&gt;&lt;property id=&quot;20300&quot; value=&quot;Slide 24 - &amp;quot;INFLAMMATORY PHASE (REACTIVE PHASE)&amp;quot;&quot;/&gt;&lt;property id=&quot;20307&quot; value=&quot;294&quot;/&gt;&lt;/object&gt;&lt;object type=&quot;3&quot; unique_id=&quot;13478&quot;&gt;&lt;property id=&quot;20148&quot; value=&quot;5&quot;/&gt;&lt;property id=&quot;20300&quot; value=&quot;Slide 25&quot;/&gt;&lt;property id=&quot;20307&quot; value=&quot;298&quot;/&gt;&lt;/object&gt;&lt;object type=&quot;3&quot; unique_id=&quot;13479&quot;&gt;&lt;property id=&quot;20148&quot; value=&quot;5&quot;/&gt;&lt;property id=&quot;20300&quot; value=&quot;Slide 29 - &amp;quot;PROLIFERATIVE PHASE(REGENERATIVE PHASE)&amp;quot;&quot;/&gt;&lt;property id=&quot;20307&quot; value=&quot;295&quot;/&gt;&lt;/object&gt;&lt;object type=&quot;3&quot; unique_id=&quot;13480&quot;&gt;&lt;property id=&quot;20148&quot; value=&quot;5&quot;/&gt;&lt;property id=&quot;20300&quot; value=&quot;Slide 31 - &amp;quot;PROLIFERATIVE PHASE(REGENERATIVE PHASE)&amp;quot;&quot;/&gt;&lt;property id=&quot;20307&quot; value=&quot;296&quot;/&gt;&lt;/object&gt;&lt;object type=&quot;3&quot; unique_id=&quot;13481&quot;&gt;&lt;property id=&quot;20148&quot; value=&quot;5&quot;/&gt;&lt;property id=&quot;20300&quot; value=&quot;Slide 38&quot;/&gt;&lt;property id=&quot;20307&quot; value=&quot;297&quot;/&gt;&lt;/object&gt;&lt;object type=&quot;3&quot; unique_id=&quot;13608&quot;&gt;&lt;property id=&quot;20148&quot; value=&quot;5&quot;/&gt;&lt;property id=&quot;20300&quot; value=&quot;Slide 32&quot;/&gt;&lt;property id=&quot;20307&quot; value=&quot;299&quot;/&gt;&lt;/object&gt;&lt;object type=&quot;3&quot; unique_id=&quot;13821&quot;&gt;&lt;property id=&quot;20148&quot; value=&quot;5&quot;/&gt;&lt;property id=&quot;20300&quot; value=&quot;Slide 39 - &amp;quot;ABNORMAL WOUND HEALING&amp;quot;&quot;/&gt;&lt;property id=&quot;20307&quot; value=&quot;300&quot;/&gt;&lt;/object&gt;&lt;object type=&quot;3&quot; unique_id=&quot;14553&quot;&gt;&lt;property id=&quot;20148&quot; value=&quot;5&quot;/&gt;&lt;property id=&quot;20300&quot; value=&quot;Slide 35 - &amp;quot;MATURATIONAL PHASE (REMODELLING PHASE)&amp;quot;&quot;/&gt;&lt;property id=&quot;20307&quot; value=&quot;301&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797</TotalTime>
  <Words>1850</Words>
  <Application>Microsoft Office PowerPoint</Application>
  <PresentationFormat>On-screen Show (4:3)</PresentationFormat>
  <Paragraphs>247</Paragraphs>
  <Slides>39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Tw Cen MT</vt:lpstr>
      <vt:lpstr>Tw Cen MT Condensed</vt:lpstr>
      <vt:lpstr>Wingdings 3</vt:lpstr>
      <vt:lpstr>Integral</vt:lpstr>
      <vt:lpstr>PowerPoint Presentation</vt:lpstr>
      <vt:lpstr>PowerPoint Presentation</vt:lpstr>
      <vt:lpstr>PowerPoint Presentation</vt:lpstr>
      <vt:lpstr>PowerPoint Presentation</vt:lpstr>
      <vt:lpstr>PowerPoint Presentation</vt:lpstr>
      <vt:lpstr>CLASSIFICATION OF WOUNDS</vt:lpstr>
      <vt:lpstr>CLASSIFICATION OF WOUNDS</vt:lpstr>
      <vt:lpstr>CLASSIFICATION OF SURGICAL WOUNDS</vt:lpstr>
      <vt:lpstr>Types of Wound Healing</vt:lpstr>
      <vt:lpstr>Types of Wound HealinG</vt:lpstr>
      <vt:lpstr>Types of Wound Healing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ABNORMAL WOUND HEALING</vt:lpstr>
      <vt:lpstr>PowerPoint Presentation</vt:lpstr>
      <vt:lpstr>ABNORMAL WOUND HEALING</vt:lpstr>
      <vt:lpstr>ABNORMAL WOUND HEALING</vt:lpstr>
      <vt:lpstr>ABNORMAL WOUND HEALING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WOUND HEALING</dc:title>
  <dc:creator>GP</dc:creator>
  <cp:lastModifiedBy>Rajesh Patel</cp:lastModifiedBy>
  <cp:revision>100</cp:revision>
  <dcterms:created xsi:type="dcterms:W3CDTF">2006-08-16T00:00:00Z</dcterms:created>
  <dcterms:modified xsi:type="dcterms:W3CDTF">2024-11-12T16:02:33Z</dcterms:modified>
</cp:coreProperties>
</file>